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4"/>
  </p:sldMasterIdLst>
  <p:notesMasterIdLst>
    <p:notesMasterId r:id="rId13"/>
  </p:notesMasterIdLst>
  <p:handoutMasterIdLst>
    <p:handoutMasterId r:id="rId14"/>
  </p:handoutMasterIdLst>
  <p:sldIdLst>
    <p:sldId id="276" r:id="rId5"/>
    <p:sldId id="258" r:id="rId6"/>
    <p:sldId id="273" r:id="rId7"/>
    <p:sldId id="272" r:id="rId8"/>
    <p:sldId id="275" r:id="rId9"/>
    <p:sldId id="274" r:id="rId10"/>
    <p:sldId id="278" r:id="rId11"/>
    <p:sldId id="277" r:id="rId12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492" autoAdjust="0"/>
  </p:normalViewPr>
  <p:slideViewPr>
    <p:cSldViewPr>
      <p:cViewPr varScale="1">
        <p:scale>
          <a:sx n="122" d="100"/>
          <a:sy n="122" d="100"/>
        </p:scale>
        <p:origin x="96" y="570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E03B7-B591-4A2A-B695-014C5A39F13E}" type="datetimeFigureOut">
              <a:rPr lang="en-US"/>
              <a:t>6/9/2021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322BB-75AD-4A1E-9661-2724167329F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FBD7B-E4FB-4AA8-9540-FD148073ACB3}" type="datetimeFigureOut">
              <a:rPr lang="en-US"/>
              <a:t>6/9/2021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5B7DE-1198-4F2F-B574-CA8CAE34164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2312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88825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654" y="2099733"/>
            <a:ext cx="8823360" cy="2677648"/>
          </a:xfrm>
        </p:spPr>
        <p:txBody>
          <a:bodyPr anchor="b"/>
          <a:lstStyle>
            <a:lvl1pPr>
              <a:defRPr sz="53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654" y="4777380"/>
            <a:ext cx="8823360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6210" y="1792264"/>
            <a:ext cx="990599" cy="304720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A7209051-6E81-43E8-9099-FF6A0C3DCFE8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49143" y="3227872"/>
            <a:ext cx="3859795" cy="304722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5094" y="0"/>
            <a:ext cx="685621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49844" y="295730"/>
            <a:ext cx="837981" cy="767687"/>
          </a:xfrm>
        </p:spPr>
        <p:txBody>
          <a:bodyPr/>
          <a:lstStyle/>
          <a:p>
            <a:fld id="{34C99D79-8A4B-4031-B1E0-AF26F8EDF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435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88825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4" y="4969927"/>
            <a:ext cx="8823361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654" y="685800"/>
            <a:ext cx="8823361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3" y="5536665"/>
            <a:ext cx="8823360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E8617-6EA8-4B97-A5E8-E18E98765EE2}" type="datetime1">
              <a:rPr lang="en-US" smtClean="0"/>
              <a:pPr/>
              <a:t>6/9/2021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5094" y="0"/>
            <a:ext cx="685621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2717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88825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499" y="1063417"/>
            <a:ext cx="8829516" cy="1372986"/>
          </a:xfrm>
        </p:spPr>
        <p:txBody>
          <a:bodyPr/>
          <a:lstStyle>
            <a:lvl1pPr>
              <a:defRPr sz="39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4" y="3543300"/>
            <a:ext cx="8823361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7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E8617-6EA8-4B97-A5E8-E18E98765EE2}" type="datetime1">
              <a:rPr lang="en-US" smtClean="0"/>
              <a:pPr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5094" y="0"/>
            <a:ext cx="685621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8565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88825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337" y="607336"/>
            <a:ext cx="8017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597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1884" y="2613787"/>
            <a:ext cx="6525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597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466" y="982134"/>
            <a:ext cx="8451704" cy="2696632"/>
          </a:xfrm>
        </p:spPr>
        <p:txBody>
          <a:bodyPr/>
          <a:lstStyle>
            <a:lvl1pPr>
              <a:defRPr sz="39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439" y="3678766"/>
            <a:ext cx="7729206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4" y="5029200"/>
            <a:ext cx="9242489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E8617-6EA8-4B97-A5E8-E18E98765EE2}" type="datetime1">
              <a:rPr lang="en-US" smtClean="0"/>
              <a:pPr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5094" y="0"/>
            <a:ext cx="685621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9092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88825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3" y="2370667"/>
            <a:ext cx="8823362" cy="1822514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654" y="5024967"/>
            <a:ext cx="8823361" cy="860400"/>
          </a:xfrm>
        </p:spPr>
        <p:txBody>
          <a:bodyPr anchor="t"/>
          <a:lstStyle>
            <a:lvl1pPr marL="0" indent="0" algn="l">
              <a:buNone/>
              <a:defRPr sz="1999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E8617-6EA8-4B97-A5E8-E18E98765EE2}" type="datetime1">
              <a:rPr lang="en-US" smtClean="0"/>
              <a:pPr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5094" y="0"/>
            <a:ext cx="685621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6415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4" y="973668"/>
            <a:ext cx="8823361" cy="706964"/>
          </a:xfrm>
        </p:spPr>
        <p:txBody>
          <a:bodyPr/>
          <a:lstStyle>
            <a:lvl1pPr>
              <a:defRPr sz="35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653" y="2603502"/>
            <a:ext cx="3141060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653" y="3179765"/>
            <a:ext cx="3141061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1547" y="2603500"/>
            <a:ext cx="3146189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1547" y="3179764"/>
            <a:ext cx="314618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081" y="2603501"/>
            <a:ext cx="3144911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275" y="3179763"/>
            <a:ext cx="3144717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2824" y="2569634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0377" y="2569634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E8617-6EA8-4B97-A5E8-E18E98765EE2}" type="datetime1">
              <a:rPr lang="en-US" smtClean="0"/>
              <a:pPr/>
              <a:t>6/9/2021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7238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4" y="973668"/>
            <a:ext cx="8823361" cy="706964"/>
          </a:xfrm>
        </p:spPr>
        <p:txBody>
          <a:bodyPr/>
          <a:lstStyle>
            <a:lvl1pPr>
              <a:defRPr sz="35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653" y="4532844"/>
            <a:ext cx="3049644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206" y="2603500"/>
            <a:ext cx="26905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653" y="5109106"/>
            <a:ext cx="3049644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7675" y="4532845"/>
            <a:ext cx="3049644" cy="576263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7226" y="2603500"/>
            <a:ext cx="26905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982" y="5109105"/>
            <a:ext cx="3049644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0697" y="4532845"/>
            <a:ext cx="3050300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0905" y="2603500"/>
            <a:ext cx="26905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0696" y="5109104"/>
            <a:ext cx="3050301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4684" y="2569634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5771" y="2569634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E8617-6EA8-4B97-A5E8-E18E98765EE2}" type="datetime1">
              <a:rPr lang="en-US" smtClean="0"/>
              <a:pPr/>
              <a:t>6/9/2021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0965" y="6391839"/>
            <a:ext cx="3643333" cy="304801"/>
          </a:xfrm>
        </p:spPr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13100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4" y="973668"/>
            <a:ext cx="8823361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654" y="2603500"/>
            <a:ext cx="8823361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2654" y="6391839"/>
            <a:ext cx="990341" cy="304799"/>
          </a:xfrm>
        </p:spPr>
        <p:txBody>
          <a:bodyPr/>
          <a:lstStyle/>
          <a:p>
            <a:fld id="{D29E8617-6EA8-4B97-A5E8-E18E98765EE2}" type="datetime1">
              <a:rPr lang="en-US" smtClean="0"/>
              <a:pPr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18084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88825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3000" y="1278467"/>
            <a:ext cx="1409598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654" y="1278467"/>
            <a:ext cx="6254396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0330" y="6391839"/>
            <a:ext cx="991877" cy="304799"/>
          </a:xfrm>
        </p:spPr>
        <p:txBody>
          <a:bodyPr/>
          <a:lstStyle/>
          <a:p>
            <a:fld id="{D29E8617-6EA8-4B97-A5E8-E18E98765EE2}" type="datetime1">
              <a:rPr lang="en-US" smtClean="0"/>
              <a:pPr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5094" y="0"/>
            <a:ext cx="685621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07430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654" y="2603500"/>
            <a:ext cx="8823361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E8617-6EA8-4B97-A5E8-E18E98765EE2}" type="datetime1">
              <a:rPr lang="en-US" smtClean="0"/>
              <a:pPr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79771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88825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4" y="2677645"/>
            <a:ext cx="4349892" cy="2283824"/>
          </a:xfrm>
        </p:spPr>
        <p:txBody>
          <a:bodyPr anchor="ctr"/>
          <a:lstStyle>
            <a:lvl1pPr algn="l">
              <a:defRPr sz="39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3764" y="2677644"/>
            <a:ext cx="3756566" cy="2283824"/>
          </a:xfrm>
        </p:spPr>
        <p:txBody>
          <a:bodyPr anchor="ctr"/>
          <a:lstStyle>
            <a:lvl1pPr marL="0" indent="0" algn="l">
              <a:buNone/>
              <a:defRPr sz="1999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DB99-15BC-4479-BAC5-1E502E66917A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5094" y="0"/>
            <a:ext cx="685621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945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653" y="2603501"/>
            <a:ext cx="4823901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7096" y="2603500"/>
            <a:ext cx="482390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E8617-6EA8-4B97-A5E8-E18E98765EE2}" type="datetime1">
              <a:rPr lang="en-US" smtClean="0"/>
              <a:pPr/>
              <a:t>6/9/2021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5320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654" y="2603500"/>
            <a:ext cx="4823900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accent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653" y="3179763"/>
            <a:ext cx="4823901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7096" y="2603500"/>
            <a:ext cx="4823902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accent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7096" y="3179763"/>
            <a:ext cx="4823902" cy="2840039"/>
          </a:xfrm>
        </p:spPr>
        <p:txBody>
          <a:bodyPr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E8617-6EA8-4B97-A5E8-E18E98765EE2}" type="datetime1">
              <a:rPr lang="en-US" smtClean="0"/>
              <a:pPr/>
              <a:t>6/9/2021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5838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654" y="973668"/>
            <a:ext cx="8759131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624E-DF92-4841-B9B9-DD11AA239B85}" type="datetime1">
              <a:rPr lang="en-US" smtClean="0"/>
              <a:t>6/9/2021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9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3AE1-4360-4D5B-BDBC-656B872DD533}" type="datetime1">
              <a:rPr lang="en-US" smtClean="0"/>
              <a:t>6/9/2021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5094" y="0"/>
            <a:ext cx="685621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16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88825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4" y="1295400"/>
            <a:ext cx="2792431" cy="1600200"/>
          </a:xfrm>
        </p:spPr>
        <p:txBody>
          <a:bodyPr anchor="b"/>
          <a:lstStyle>
            <a:lvl1pPr algn="l">
              <a:defRPr sz="23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641" y="1447800"/>
            <a:ext cx="5188714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653" y="3129281"/>
            <a:ext cx="2792431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E8617-6EA8-4B97-A5E8-E18E98765EE2}" type="datetime1">
              <a:rPr lang="en-US" smtClean="0"/>
              <a:pPr/>
              <a:t>6/9/2021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5094" y="0"/>
            <a:ext cx="685621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2494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88825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4" y="1693334"/>
            <a:ext cx="3864127" cy="1735667"/>
          </a:xfrm>
        </p:spPr>
        <p:txBody>
          <a:bodyPr anchor="b">
            <a:normAutofit/>
          </a:bodyPr>
          <a:lstStyle>
            <a:lvl1pPr algn="l">
              <a:defRPr sz="35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6165" y="1143000"/>
            <a:ext cx="322635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653" y="3657600"/>
            <a:ext cx="3858207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EFFC-86AE-4294-A319-CAFC2651994B}" type="datetime1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5094" y="0"/>
            <a:ext cx="685621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03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88825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654" y="973668"/>
            <a:ext cx="8759131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654" y="2603500"/>
            <a:ext cx="8759131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330" y="6391839"/>
            <a:ext cx="990341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29E8617-6EA8-4B97-A5E8-E18E98765EE2}" type="datetime1">
              <a:rPr lang="en-US" smtClean="0"/>
              <a:pPr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0964" y="6391839"/>
            <a:ext cx="3858790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5094" y="0"/>
            <a:ext cx="685621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49844" y="295730"/>
            <a:ext cx="837981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799" b="0" i="0">
                <a:solidFill>
                  <a:schemeClr val="bg1"/>
                </a:solidFill>
              </a:defRPr>
            </a:lvl1pPr>
          </a:lstStyle>
          <a:p>
            <a:fld id="{34C99D79-8A4B-4031-B1E0-AF26F8EDF2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672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  <p:sldLayoutId id="2147483996" r:id="rId12"/>
    <p:sldLayoutId id="2147483997" r:id="rId13"/>
    <p:sldLayoutId id="2147483998" r:id="rId14"/>
    <p:sldLayoutId id="2147483999" r:id="rId15"/>
    <p:sldLayoutId id="2147484000" r:id="rId16"/>
    <p:sldLayoutId id="2147484001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063" rtl="0" eaLnBrk="1" latinLnBrk="0" hangingPunct="1">
        <a:spcBef>
          <a:spcPct val="0"/>
        </a:spcBef>
        <a:buNone/>
        <a:defRPr sz="3599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99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F75D7-E47C-47A3-975A-3BD3EE7727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Seamless Summer Option Operations and the CN</a:t>
            </a:r>
            <a:br>
              <a:rPr lang="en-US" dirty="0"/>
            </a:br>
            <a:r>
              <a:rPr lang="en-US" dirty="0"/>
              <a:t>Household Application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78D411-DDE9-4F0A-8BCB-62B7E30B2D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654" y="4953000"/>
            <a:ext cx="8823360" cy="685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School Year 2021-22</a:t>
            </a:r>
          </a:p>
          <a:p>
            <a:r>
              <a:rPr lang="en-US" dirty="0"/>
              <a:t>Catherine wright </a:t>
            </a:r>
            <a:r>
              <a:rPr lang="en-US" dirty="0" err="1"/>
              <a:t>steele</a:t>
            </a:r>
            <a:r>
              <a:rPr lang="en-US" dirty="0"/>
              <a:t>, F&amp;N Administrator </a:t>
            </a:r>
          </a:p>
        </p:txBody>
      </p:sp>
    </p:spTree>
    <p:extLst>
      <p:ext uri="{BB962C8B-B14F-4D97-AF65-F5344CB8AC3E}">
        <p14:creationId xmlns:p14="http://schemas.microsoft.com/office/powerpoint/2010/main" val="2264603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Processing Household Applications for SY 2021-2022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142702" y="2438400"/>
            <a:ext cx="9870300" cy="40386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NSLP: Standard application process required.</a:t>
            </a:r>
          </a:p>
          <a:p>
            <a:r>
              <a:rPr lang="en-US" sz="2400" dirty="0">
                <a:solidFill>
                  <a:schemeClr val="tx1"/>
                </a:solidFill>
              </a:rPr>
              <a:t>SSO: Applications may be processed only if used to determine: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Carryover eligibility, and/or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P-EBT eligibility</a:t>
            </a:r>
          </a:p>
          <a:p>
            <a:pPr marL="57133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57133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Application processing is an allowable cost if used to determine carryover or P-EBT eligibility.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3418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6612" y="838200"/>
            <a:ext cx="9153373" cy="706964"/>
          </a:xfrm>
        </p:spPr>
        <p:txBody>
          <a:bodyPr/>
          <a:lstStyle/>
          <a:p>
            <a:pPr algn="ctr"/>
            <a:r>
              <a:rPr lang="en-US" dirty="0"/>
              <a:t>SSO</a:t>
            </a:r>
            <a:br>
              <a:rPr lang="en-US" dirty="0"/>
            </a:br>
            <a:r>
              <a:rPr lang="en-US" sz="3300" dirty="0"/>
              <a:t>Processing Household Applications for P-EBT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79412" y="2209800"/>
            <a:ext cx="11277600" cy="4191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900" dirty="0"/>
              <a:t>If a household requests an application as a means to qualify for P-EBT:</a:t>
            </a:r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r>
              <a:rPr lang="en-US" sz="2900" dirty="0"/>
              <a:t>Schools must:</a:t>
            </a:r>
          </a:p>
          <a:p>
            <a:pPr lvl="1"/>
            <a:r>
              <a:rPr lang="en-US" sz="2900" dirty="0"/>
              <a:t>Provide and process the application</a:t>
            </a:r>
          </a:p>
          <a:p>
            <a:pPr lvl="1"/>
            <a:r>
              <a:rPr lang="en-US" sz="2900" dirty="0"/>
              <a:t>Notify the household of the application result</a:t>
            </a:r>
          </a:p>
          <a:p>
            <a:pPr lvl="1"/>
            <a:r>
              <a:rPr lang="en-US" sz="2900" dirty="0"/>
              <a:t>Conduct verification on any processed applications</a:t>
            </a:r>
          </a:p>
          <a:p>
            <a:pPr marL="457063" lvl="1" indent="0">
              <a:buNone/>
            </a:pPr>
            <a:endParaRPr lang="en-US" sz="2900" dirty="0"/>
          </a:p>
          <a:p>
            <a:pPr marL="0" indent="0">
              <a:buNone/>
            </a:pPr>
            <a:r>
              <a:rPr lang="en-US" sz="2900" dirty="0"/>
              <a:t>Schools do not have to:</a:t>
            </a:r>
          </a:p>
          <a:p>
            <a:pPr lvl="1"/>
            <a:r>
              <a:rPr lang="en-US" sz="2900" dirty="0"/>
              <a:t>Distribute applications and letters to all households</a:t>
            </a:r>
          </a:p>
          <a:p>
            <a:pPr lvl="1"/>
            <a:r>
              <a:rPr lang="en-US" sz="2900" dirty="0"/>
              <a:t>Submit a media release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876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8012" y="685800"/>
            <a:ext cx="9677400" cy="108373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SSO</a:t>
            </a:r>
            <a:br>
              <a:rPr lang="en-US" dirty="0"/>
            </a:br>
            <a:r>
              <a:rPr lang="en-US" sz="3300" dirty="0"/>
              <a:t>Processing Household Applications for Carryover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5612" y="2603500"/>
            <a:ext cx="11277600" cy="3416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When being used for establishing carryover schools MUST adhere to the standard application process, including:</a:t>
            </a:r>
          </a:p>
          <a:p>
            <a:pPr lvl="1"/>
            <a:r>
              <a:rPr lang="en-US" sz="2400" dirty="0"/>
              <a:t>Distribution of applications and letters to all households</a:t>
            </a:r>
          </a:p>
          <a:p>
            <a:pPr lvl="1"/>
            <a:r>
              <a:rPr lang="en-US" sz="2400" dirty="0"/>
              <a:t>Media release</a:t>
            </a:r>
          </a:p>
          <a:p>
            <a:pPr lvl="1"/>
            <a:r>
              <a:rPr lang="en-US" sz="2400" dirty="0"/>
              <a:t>Notification of eligibility determination</a:t>
            </a:r>
          </a:p>
          <a:p>
            <a:pPr lvl="1"/>
            <a:r>
              <a:rPr lang="en-US" sz="2400" dirty="0"/>
              <a:t>Verification</a:t>
            </a:r>
          </a:p>
        </p:txBody>
      </p:sp>
    </p:spTree>
    <p:extLst>
      <p:ext uri="{BB962C8B-B14F-4D97-AF65-F5344CB8AC3E}">
        <p14:creationId xmlns:p14="http://schemas.microsoft.com/office/powerpoint/2010/main" val="3546052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1E7AA-9CD0-4E4F-9B07-D1874B833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Application Resources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EEE6B-C7FD-4D3E-B180-B60BADED7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FAQs</a:t>
            </a:r>
          </a:p>
          <a:p>
            <a:r>
              <a:rPr lang="en-US" sz="2400" dirty="0"/>
              <a:t>Program Specific Templates </a:t>
            </a:r>
          </a:p>
          <a:p>
            <a:pPr lvl="1"/>
            <a:r>
              <a:rPr lang="en-US" sz="2400" dirty="0"/>
              <a:t>Household letters</a:t>
            </a:r>
          </a:p>
          <a:p>
            <a:pPr lvl="1"/>
            <a:r>
              <a:rPr lang="en-US" sz="2400" dirty="0"/>
              <a:t>Template for media release </a:t>
            </a:r>
          </a:p>
          <a:p>
            <a:pPr lvl="1"/>
            <a:r>
              <a:rPr lang="en-US" sz="2400" dirty="0"/>
              <a:t>Notification of eligibility </a:t>
            </a:r>
          </a:p>
          <a:p>
            <a:r>
              <a:rPr lang="en-US" sz="2400" dirty="0"/>
              <a:t>Incentives Flyer? Other possible benefits to completing the household application. Only a concept now, additional research necessary. 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979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Establishing Data Outside of CN Programs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79412" y="2514600"/>
            <a:ext cx="10590531" cy="3657600"/>
          </a:xfrm>
        </p:spPr>
        <p:txBody>
          <a:bodyPr>
            <a:normAutofit/>
          </a:bodyPr>
          <a:lstStyle/>
          <a:p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household application may not be utilized solely for establishing socioeconomic data outside of the federal child nutrition programs. </a:t>
            </a:r>
          </a:p>
          <a:p>
            <a:endParaRPr lang="en-US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Schools that are not processing household applications for a child nutrition purpose may use a socioeconomic form. </a:t>
            </a:r>
          </a:p>
          <a:p>
            <a:pPr marL="0" indent="0">
              <a:buNone/>
            </a:pPr>
            <a:endParaRPr lang="en-US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Socioeconomic forms may not be processed by child nutrition staff that are funded by federal nutrition funds.  </a:t>
            </a:r>
          </a:p>
        </p:txBody>
      </p:sp>
    </p:spTree>
    <p:extLst>
      <p:ext uri="{BB962C8B-B14F-4D97-AF65-F5344CB8AC3E}">
        <p14:creationId xmlns:p14="http://schemas.microsoft.com/office/powerpoint/2010/main" val="2177121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F75D7-E47C-47A3-975A-3BD3EE7727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654" y="2090176"/>
            <a:ext cx="8823360" cy="2677648"/>
          </a:xfrm>
        </p:spPr>
        <p:txBody>
          <a:bodyPr/>
          <a:lstStyle/>
          <a:p>
            <a:r>
              <a:rPr lang="en-US" dirty="0"/>
              <a:t>Emergency Operational Cost Program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78D411-DDE9-4F0A-8BCB-62B7E30B2D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654" y="4953000"/>
            <a:ext cx="8823360" cy="685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Estimates Updated</a:t>
            </a:r>
          </a:p>
          <a:p>
            <a:r>
              <a:rPr lang="en-US" dirty="0"/>
              <a:t>Catherine wright </a:t>
            </a:r>
            <a:r>
              <a:rPr lang="en-US" dirty="0" err="1"/>
              <a:t>steele</a:t>
            </a:r>
            <a:r>
              <a:rPr lang="en-US" dirty="0"/>
              <a:t>, F&amp;N Administrator </a:t>
            </a:r>
          </a:p>
        </p:txBody>
      </p:sp>
    </p:spTree>
    <p:extLst>
      <p:ext uri="{BB962C8B-B14F-4D97-AF65-F5344CB8AC3E}">
        <p14:creationId xmlns:p14="http://schemas.microsoft.com/office/powerpoint/2010/main" val="754856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B77C2-3677-4689-87C1-56882B574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Estimates have been updated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D6C1F-EDA3-4C76-B077-2857E60E0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/>
              <a:t>An error in the formula was identified on the posted awards.</a:t>
            </a:r>
          </a:p>
          <a:p>
            <a:r>
              <a:rPr lang="en-US" sz="3600" dirty="0"/>
              <a:t>The error has been corrected and the spreadsheets are </a:t>
            </a:r>
            <a:r>
              <a:rPr lang="en-US" sz="3600"/>
              <a:t>reposted as of 6/8/21. </a:t>
            </a:r>
            <a:endParaRPr lang="en-US" sz="3600" dirty="0"/>
          </a:p>
          <a:p>
            <a:r>
              <a:rPr lang="en-US" sz="3600" dirty="0"/>
              <a:t>Please review your estimated amount on the currently posted spreadsheet. </a:t>
            </a:r>
          </a:p>
        </p:txBody>
      </p:sp>
    </p:spTree>
    <p:extLst>
      <p:ext uri="{BB962C8B-B14F-4D97-AF65-F5344CB8AC3E}">
        <p14:creationId xmlns:p14="http://schemas.microsoft.com/office/powerpoint/2010/main" val="30620865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700CCB-20BA-4760-AB9F-AC3B63ED32E0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40262f94-9f35-4ac3-9a90-690165a166b7"/>
    <ds:schemaRef ds:uri="a4f35948-e619-41b3-aa29-22878b09cfd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08942AA-0721-4324-BC2C-A3CB43F24E7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14945D-DABB-422F-9B28-D299995C92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233</TotalTime>
  <Words>321</Words>
  <Application>Microsoft Office PowerPoint</Application>
  <PresentationFormat>Custom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Constantia</vt:lpstr>
      <vt:lpstr>Wingdings 3</vt:lpstr>
      <vt:lpstr>Ion Boardroom</vt:lpstr>
      <vt:lpstr>Seamless Summer Option Operations and the CN Household Application </vt:lpstr>
      <vt:lpstr>Processing Household Applications for SY 2021-2022</vt:lpstr>
      <vt:lpstr>SSO Processing Household Applications for P-EBT</vt:lpstr>
      <vt:lpstr>SSO Processing Household Applications for Carryover</vt:lpstr>
      <vt:lpstr>Additional Application Resources </vt:lpstr>
      <vt:lpstr>Establishing Data Outside of CN Programs</vt:lpstr>
      <vt:lpstr>Emergency Operational Cost Program </vt:lpstr>
      <vt:lpstr>Estimates have been updated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Rachel Smith</dc:creator>
  <cp:lastModifiedBy>Catherine Wright Steele</cp:lastModifiedBy>
  <cp:revision>16</cp:revision>
  <dcterms:created xsi:type="dcterms:W3CDTF">2021-06-09T15:21:35Z</dcterms:created>
  <dcterms:modified xsi:type="dcterms:W3CDTF">2021-06-09T20:02:42Z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