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handoutMasterIdLst>
    <p:handoutMasterId r:id="rId4"/>
  </p:handoutMasterIdLst>
  <p:sldIdLst>
    <p:sldId id="264" r:id="rId2"/>
    <p:sldId id="263" r:id="rId3"/>
  </p:sldIdLst>
  <p:sldSz cx="7772400" cy="10058400"/>
  <p:notesSz cx="6950075" cy="9236075"/>
  <p:defaultTextStyle>
    <a:defPPr>
      <a:defRPr lang="en-US"/>
    </a:defPPr>
    <a:lvl1pPr marL="0" algn="l" defTabSz="1018824" rtl="0" eaLnBrk="1" latinLnBrk="0" hangingPunct="1">
      <a:defRPr sz="2006"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ee Case" initials="E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2562"/>
    <a:srgbClr val="006633"/>
    <a:srgbClr val="000000"/>
    <a:srgbClr val="E36C0A"/>
    <a:srgbClr val="4CC3C2"/>
    <a:srgbClr val="B6E3E2"/>
    <a:srgbClr val="490E49"/>
    <a:srgbClr val="EAEAEC"/>
    <a:srgbClr val="8531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6422"/>
    <p:restoredTop sz="94651"/>
  </p:normalViewPr>
  <p:slideViewPr>
    <p:cSldViewPr snapToGrid="0" snapToObjects="1">
      <p:cViewPr>
        <p:scale>
          <a:sx n="90" d="100"/>
          <a:sy n="90" d="100"/>
        </p:scale>
        <p:origin x="-2780" y="776"/>
      </p:cViewPr>
      <p:guideLst>
        <p:guide orient="horz" pos="3168"/>
        <p:guide pos="2448"/>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F7A72135-1B93-284C-B852-D7B891F94DB1}"/>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a:extLst>
              <a:ext uri="{FF2B5EF4-FFF2-40B4-BE49-F238E27FC236}">
                <a16:creationId xmlns="" xmlns:a16="http://schemas.microsoft.com/office/drawing/2014/main" id="{2AEA7D22-BE55-084B-95A3-2CE5342BFA13}"/>
              </a:ext>
            </a:extLst>
          </p:cNvPr>
          <p:cNvSpPr>
            <a:spLocks noGrp="1"/>
          </p:cNvSpPr>
          <p:nvPr>
            <p:ph type="dt" sz="quarter" idx="1"/>
          </p:nvPr>
        </p:nvSpPr>
        <p:spPr>
          <a:xfrm>
            <a:off x="3936768" y="0"/>
            <a:ext cx="3011699" cy="463408"/>
          </a:xfrm>
          <a:prstGeom prst="rect">
            <a:avLst/>
          </a:prstGeom>
        </p:spPr>
        <p:txBody>
          <a:bodyPr vert="horz" lIns="92492" tIns="46246" rIns="92492" bIns="46246" rtlCol="0"/>
          <a:lstStyle>
            <a:lvl1pPr algn="r">
              <a:defRPr sz="1200"/>
            </a:lvl1pPr>
          </a:lstStyle>
          <a:p>
            <a:fld id="{01256DE1-0B4F-C64B-9182-C3A4ACEFB6CC}" type="datetimeFigureOut">
              <a:rPr lang="en-US" smtClean="0"/>
              <a:t>1/14/2019</a:t>
            </a:fld>
            <a:endParaRPr lang="en-US"/>
          </a:p>
        </p:txBody>
      </p:sp>
      <p:sp>
        <p:nvSpPr>
          <p:cNvPr id="4" name="Footer Placeholder 3">
            <a:extLst>
              <a:ext uri="{FF2B5EF4-FFF2-40B4-BE49-F238E27FC236}">
                <a16:creationId xmlns="" xmlns:a16="http://schemas.microsoft.com/office/drawing/2014/main" id="{8622CE8E-8BDF-D344-B0A5-CEAEEB399BD9}"/>
              </a:ext>
            </a:extLst>
          </p:cNvPr>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a:extLst>
              <a:ext uri="{FF2B5EF4-FFF2-40B4-BE49-F238E27FC236}">
                <a16:creationId xmlns="" xmlns:a16="http://schemas.microsoft.com/office/drawing/2014/main" id="{4EE1DF63-4881-CB4D-918B-DCFB215C433E}"/>
              </a:ext>
            </a:extLst>
          </p:cNvPr>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7D9CFD3-2AF5-8842-8F61-48CC4BD19D47}" type="slidenum">
              <a:rPr lang="en-US" smtClean="0"/>
              <a:t>‹#›</a:t>
            </a:fld>
            <a:endParaRPr lang="en-US"/>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roup 6"/>
          <p:cNvGrpSpPr/>
          <p:nvPr userDrawn="1"/>
        </p:nvGrpSpPr>
        <p:grpSpPr>
          <a:xfrm>
            <a:off x="317998" y="268083"/>
            <a:ext cx="7485799" cy="1553845"/>
            <a:chOff x="573152" y="2055941"/>
            <a:chExt cx="7485799" cy="1553845"/>
          </a:xfrm>
        </p:grpSpPr>
        <p:grpSp>
          <p:nvGrpSpPr>
            <p:cNvPr id="6" name="Group 5"/>
            <p:cNvGrpSpPr/>
            <p:nvPr userDrawn="1"/>
          </p:nvGrpSpPr>
          <p:grpSpPr>
            <a:xfrm>
              <a:off x="573152" y="2291844"/>
              <a:ext cx="7485799" cy="1082038"/>
              <a:chOff x="286549" y="317818"/>
              <a:chExt cx="7485799" cy="1082038"/>
            </a:xfrm>
          </p:grpSpPr>
          <p:sp>
            <p:nvSpPr>
              <p:cNvPr id="22" name="Rectangle 21"/>
              <p:cNvSpPr/>
              <p:nvPr userDrawn="1"/>
            </p:nvSpPr>
            <p:spPr>
              <a:xfrm rot="5400000">
                <a:off x="3674801" y="-3070434"/>
                <a:ext cx="709295" cy="7485799"/>
              </a:xfrm>
              <a:prstGeom prst="rect">
                <a:avLst/>
              </a:prstGeom>
              <a:gradFill flip="none" rotWithShape="1">
                <a:gsLst>
                  <a:gs pos="16000">
                    <a:schemeClr val="tx2"/>
                  </a:gs>
                  <a:gs pos="5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23" name="Rectangle 22"/>
              <p:cNvSpPr/>
              <p:nvPr userDrawn="1"/>
            </p:nvSpPr>
            <p:spPr>
              <a:xfrm rot="5400000">
                <a:off x="3843395" y="-2529043"/>
                <a:ext cx="372745" cy="7485054"/>
              </a:xfrm>
              <a:prstGeom prst="rect">
                <a:avLst/>
              </a:prstGeom>
              <a:gradFill flip="none" rotWithShape="1">
                <a:gsLst>
                  <a:gs pos="16000">
                    <a:schemeClr val="accent2"/>
                  </a:gs>
                  <a:gs pos="5000">
                    <a:schemeClr val="accent1">
                      <a:alpha val="0"/>
                    </a:schemeClr>
                  </a:gs>
                  <a:gs pos="100000">
                    <a:schemeClr val="accent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grpSp>
        <p:pic>
          <p:nvPicPr>
            <p:cNvPr id="25" name="Picture 24"/>
            <p:cNvPicPr/>
            <p:nvPr userDrawn="1"/>
          </p:nvPicPr>
          <p:blipFill>
            <a:blip r:embed="rId2" cstate="print">
              <a:extLst>
                <a:ext uri="{28A0092B-C50C-407E-A947-70E740481C1C}">
                  <a14:useLocalDpi xmlns:a14="http://schemas.microsoft.com/office/drawing/2010/main" val="0"/>
                </a:ext>
              </a:extLst>
            </a:blip>
            <a:stretch>
              <a:fillRect/>
            </a:stretch>
          </p:blipFill>
          <p:spPr>
            <a:xfrm>
              <a:off x="573152" y="2055941"/>
              <a:ext cx="1594485" cy="1553845"/>
            </a:xfrm>
            <a:prstGeom prst="rect">
              <a:avLst/>
            </a:prstGeom>
            <a:effectLst>
              <a:outerShdw blurRad="50800" dist="63500" dir="2700000" algn="tl" rotWithShape="0">
                <a:prstClr val="black">
                  <a:alpha val="66000"/>
                </a:prstClr>
              </a:outerShdw>
            </a:effectLst>
          </p:spPr>
        </p:pic>
      </p:grpSp>
      <p:sp>
        <p:nvSpPr>
          <p:cNvPr id="5" name="Rectangle 7"/>
          <p:cNvSpPr>
            <a:spLocks noChangeArrowheads="1"/>
          </p:cNvSpPr>
          <p:nvPr userDrawn="1"/>
        </p:nvSpPr>
        <p:spPr bwMode="auto">
          <a:xfrm>
            <a:off x="0" y="584200"/>
            <a:ext cx="7772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Title 11"/>
          <p:cNvSpPr>
            <a:spLocks noGrp="1"/>
          </p:cNvSpPr>
          <p:nvPr>
            <p:ph type="title"/>
          </p:nvPr>
        </p:nvSpPr>
        <p:spPr>
          <a:xfrm>
            <a:off x="1974906" y="503986"/>
            <a:ext cx="4995179" cy="709294"/>
          </a:xfrm>
        </p:spPr>
        <p:txBody>
          <a:bodyPr>
            <a:noAutofit/>
          </a:bodyPr>
          <a:lstStyle>
            <a:lvl1pPr>
              <a:defRPr sz="2800" b="1">
                <a:solidFill>
                  <a:schemeClr val="bg2"/>
                </a:solidFill>
              </a:defRPr>
            </a:lvl1pPr>
          </a:lstStyle>
          <a:p>
            <a:r>
              <a:rPr lang="en-US" dirty="0" smtClean="0"/>
              <a:t>Click to edit Master title style</a:t>
            </a:r>
            <a:endParaRPr lang="en-US" dirty="0"/>
          </a:p>
        </p:txBody>
      </p:sp>
      <p:sp>
        <p:nvSpPr>
          <p:cNvPr id="31" name="Text Placeholder 30"/>
          <p:cNvSpPr>
            <a:spLocks noGrp="1"/>
          </p:cNvSpPr>
          <p:nvPr>
            <p:ph type="body" sz="quarter" idx="10" hasCustomPrompt="1"/>
          </p:nvPr>
        </p:nvSpPr>
        <p:spPr>
          <a:xfrm>
            <a:off x="1975159" y="1212850"/>
            <a:ext cx="4994275" cy="373063"/>
          </a:xfrm>
          <a:prstGeom prst="rect">
            <a:avLst/>
          </a:prstGeom>
        </p:spPr>
        <p:txBody>
          <a:bodyPr anchor="ctr"/>
          <a:lstStyle>
            <a:lvl1pPr marL="0" indent="0">
              <a:buNone/>
              <a:defRPr sz="1800">
                <a:solidFill>
                  <a:schemeClr val="bg1"/>
                </a:solidFill>
              </a:defRPr>
            </a:lvl1pPr>
          </a:lstStyle>
          <a:p>
            <a:pPr lvl="0"/>
            <a:r>
              <a:rPr lang="en-US" dirty="0" smtClean="0"/>
              <a:t>Subtitle</a:t>
            </a:r>
            <a:endParaRPr lang="en-US" dirty="0"/>
          </a:p>
        </p:txBody>
      </p:sp>
    </p:spTree>
    <p:extLst>
      <p:ext uri="{BB962C8B-B14F-4D97-AF65-F5344CB8AC3E}">
        <p14:creationId xmlns:p14="http://schemas.microsoft.com/office/powerpoint/2010/main" val="362616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34353" y="2677584"/>
            <a:ext cx="6703695" cy="638196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9AEE7-2FD8-C649-965B-92798B4470A7}"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15D4F-4B28-6848-8D6A-1F5921DA7A7A}" type="slidenum">
              <a:rPr lang="en-US" smtClean="0"/>
              <a:t>‹#›</a:t>
            </a:fld>
            <a:endParaRPr lang="en-US"/>
          </a:p>
        </p:txBody>
      </p:sp>
    </p:spTree>
    <p:extLst>
      <p:ext uri="{BB962C8B-B14F-4D97-AF65-F5344CB8AC3E}">
        <p14:creationId xmlns:p14="http://schemas.microsoft.com/office/powerpoint/2010/main" val="3193009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29AEE7-2FD8-C649-965B-92798B4470A7}"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15D4F-4B28-6848-8D6A-1F5921DA7A7A}" type="slidenum">
              <a:rPr lang="en-US" smtClean="0"/>
              <a:t>‹#›</a:t>
            </a:fld>
            <a:endParaRPr lang="en-US"/>
          </a:p>
        </p:txBody>
      </p:sp>
    </p:spTree>
    <p:extLst>
      <p:ext uri="{BB962C8B-B14F-4D97-AF65-F5344CB8AC3E}">
        <p14:creationId xmlns:p14="http://schemas.microsoft.com/office/powerpoint/2010/main" val="8097416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2" name="Text Placeholder 23">
            <a:extLst>
              <a:ext uri="{FF2B5EF4-FFF2-40B4-BE49-F238E27FC236}">
                <a16:creationId xmlns="" xmlns:a16="http://schemas.microsoft.com/office/drawing/2014/main" id="{140ED9CF-CFB8-8B46-BF8E-7C106E88DFD2}"/>
              </a:ext>
            </a:extLst>
          </p:cNvPr>
          <p:cNvSpPr>
            <a:spLocks noGrp="1"/>
          </p:cNvSpPr>
          <p:nvPr>
            <p:ph type="body" sz="quarter" idx="23" hasCustomPrompt="1"/>
          </p:nvPr>
        </p:nvSpPr>
        <p:spPr>
          <a:xfrm>
            <a:off x="1405483" y="367415"/>
            <a:ext cx="4141491" cy="454442"/>
          </a:xfrm>
          <a:prstGeom prst="rect">
            <a:avLst/>
          </a:prstGeom>
        </p:spPr>
        <p:txBody>
          <a:bodyPr/>
          <a:lstStyle>
            <a:lvl1pPr marL="0" indent="0">
              <a:lnSpc>
                <a:spcPct val="80000"/>
              </a:lnSpc>
              <a:buNone/>
              <a:defRPr sz="3900" b="0" i="0">
                <a:solidFill>
                  <a:schemeClr val="accent2"/>
                </a:solidFill>
                <a:latin typeface="+mj-lt"/>
              </a:defRPr>
            </a:lvl1pPr>
            <a:lvl2pPr marL="388620" indent="0">
              <a:buNone/>
              <a:defRPr/>
            </a:lvl2pPr>
          </a:lstStyle>
          <a:p>
            <a:pPr lvl="0"/>
            <a:r>
              <a:rPr lang="en-US" dirty="0"/>
              <a:t>TITLE </a:t>
            </a:r>
          </a:p>
        </p:txBody>
      </p:sp>
      <p:sp>
        <p:nvSpPr>
          <p:cNvPr id="32" name="Text Placeholder 43">
            <a:extLst>
              <a:ext uri="{FF2B5EF4-FFF2-40B4-BE49-F238E27FC236}">
                <a16:creationId xmlns="" xmlns:a16="http://schemas.microsoft.com/office/drawing/2014/main" id="{3B2D0A3E-F10C-1040-8216-CD5F2B9F9288}"/>
              </a:ext>
            </a:extLst>
          </p:cNvPr>
          <p:cNvSpPr>
            <a:spLocks noGrp="1"/>
          </p:cNvSpPr>
          <p:nvPr>
            <p:ph type="body" sz="quarter" idx="33" hasCustomPrompt="1"/>
          </p:nvPr>
        </p:nvSpPr>
        <p:spPr>
          <a:xfrm>
            <a:off x="1333848" y="4550891"/>
            <a:ext cx="4141491" cy="446996"/>
          </a:xfrm>
          <a:prstGeom prst="rect">
            <a:avLst/>
          </a:prstGeom>
        </p:spPr>
        <p:txBody>
          <a:bodyPr/>
          <a:lstStyle>
            <a:lvl1pPr marL="0" indent="0">
              <a:lnSpc>
                <a:spcPct val="75000"/>
              </a:lnSpc>
              <a:buNone/>
              <a:defRPr sz="3700" b="1" i="0">
                <a:solidFill>
                  <a:schemeClr val="accent2"/>
                </a:solidFill>
                <a:latin typeface="+mj-lt"/>
                <a:cs typeface="Arial Black" panose="020B0604020202020204" pitchFamily="34" charset="0"/>
              </a:defRPr>
            </a:lvl1pPr>
          </a:lstStyle>
          <a:p>
            <a:pPr lvl="0"/>
            <a:r>
              <a:rPr lang="en-US" dirty="0" smtClean="0"/>
              <a:t>TITLE</a:t>
            </a:r>
            <a:endParaRPr lang="en-US" dirty="0"/>
          </a:p>
        </p:txBody>
      </p:sp>
      <p:grpSp>
        <p:nvGrpSpPr>
          <p:cNvPr id="6" name="Group 5"/>
          <p:cNvGrpSpPr/>
          <p:nvPr userDrawn="1"/>
        </p:nvGrpSpPr>
        <p:grpSpPr>
          <a:xfrm>
            <a:off x="0" y="9173979"/>
            <a:ext cx="7772400" cy="708855"/>
            <a:chOff x="0" y="9173979"/>
            <a:chExt cx="7772400" cy="708855"/>
          </a:xfrm>
        </p:grpSpPr>
        <p:sp>
          <p:nvSpPr>
            <p:cNvPr id="17" name="Rectangle 16">
              <a:extLst>
                <a:ext uri="{FF2B5EF4-FFF2-40B4-BE49-F238E27FC236}">
                  <a16:creationId xmlns="" xmlns:a16="http://schemas.microsoft.com/office/drawing/2014/main" id="{AA171603-B9C5-9E43-8DE0-D56D042C6FD0}"/>
                </a:ext>
              </a:extLst>
            </p:cNvPr>
            <p:cNvSpPr/>
            <p:nvPr userDrawn="1"/>
          </p:nvSpPr>
          <p:spPr>
            <a:xfrm>
              <a:off x="0" y="9173979"/>
              <a:ext cx="7772400" cy="7088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a:off x="1333848" y="9235337"/>
              <a:ext cx="5104705" cy="586138"/>
              <a:chOff x="1333848" y="9259831"/>
              <a:chExt cx="5104705" cy="586138"/>
            </a:xfrm>
          </p:grpSpPr>
          <p:cxnSp>
            <p:nvCxnSpPr>
              <p:cNvPr id="19" name="Straight Connector 18">
                <a:extLst>
                  <a:ext uri="{FF2B5EF4-FFF2-40B4-BE49-F238E27FC236}">
                    <a16:creationId xmlns="" xmlns:a16="http://schemas.microsoft.com/office/drawing/2014/main" id="{19BB6181-ED83-C54A-B240-312874020587}"/>
                  </a:ext>
                </a:extLst>
              </p:cNvPr>
              <p:cNvCxnSpPr/>
              <p:nvPr userDrawn="1"/>
            </p:nvCxnSpPr>
            <p:spPr>
              <a:xfrm>
                <a:off x="3886200" y="9322872"/>
                <a:ext cx="0" cy="4600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1333848" y="9259831"/>
                <a:ext cx="5104705" cy="586138"/>
                <a:chOff x="1378297" y="9340136"/>
                <a:chExt cx="5104705" cy="586138"/>
              </a:xfrm>
            </p:grpSpPr>
            <p:pic>
              <p:nvPicPr>
                <p:cNvPr id="12" name="Picture 11">
                  <a:extLst>
                    <a:ext uri="{FF2B5EF4-FFF2-40B4-BE49-F238E27FC236}">
                      <a16:creationId xmlns="" xmlns:a16="http://schemas.microsoft.com/office/drawing/2014/main" id="{C73F211E-09B8-3D4C-91A2-2A821F8DED0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78297" y="9368968"/>
                  <a:ext cx="528475" cy="528475"/>
                </a:xfrm>
                <a:prstGeom prst="rect">
                  <a:avLst/>
                </a:prstGeom>
              </p:spPr>
            </p:pic>
            <p:sp>
              <p:nvSpPr>
                <p:cNvPr id="13" name="TextBox 12">
                  <a:extLst>
                    <a:ext uri="{FF2B5EF4-FFF2-40B4-BE49-F238E27FC236}">
                      <a16:creationId xmlns="" xmlns:a16="http://schemas.microsoft.com/office/drawing/2014/main" id="{89D713E8-4E30-2D4E-B889-0E12D38B7F66}"/>
                    </a:ext>
                  </a:extLst>
                </p:cNvPr>
                <p:cNvSpPr txBox="1"/>
                <p:nvPr userDrawn="1"/>
              </p:nvSpPr>
              <p:spPr>
                <a:xfrm>
                  <a:off x="2067995" y="9456234"/>
                  <a:ext cx="1978418" cy="353943"/>
                </a:xfrm>
                <a:prstGeom prst="rect">
                  <a:avLst/>
                </a:prstGeom>
                <a:noFill/>
              </p:spPr>
              <p:txBody>
                <a:bodyPr wrap="square" rtlCol="0">
                  <a:spAutoFit/>
                </a:bodyPr>
                <a:lstStyle/>
                <a:p>
                  <a:r>
                    <a:rPr lang="en-US" sz="700" dirty="0">
                      <a:solidFill>
                        <a:schemeClr val="bg1"/>
                      </a:solidFill>
                      <a:latin typeface="+mn-lt"/>
                    </a:rPr>
                    <a:t>TEXAS DEPARTMENT OF AGRICULTURE</a:t>
                  </a:r>
                  <a:r>
                    <a:rPr lang="en-US" sz="800" dirty="0">
                      <a:solidFill>
                        <a:schemeClr val="bg1"/>
                      </a:solidFill>
                      <a:latin typeface="+mn-lt"/>
                    </a:rPr>
                    <a:t/>
                  </a:r>
                  <a:br>
                    <a:rPr lang="en-US" sz="800" dirty="0">
                      <a:solidFill>
                        <a:schemeClr val="bg1"/>
                      </a:solidFill>
                      <a:latin typeface="+mn-lt"/>
                    </a:rPr>
                  </a:br>
                  <a:r>
                    <a:rPr lang="en-US" sz="1000" b="1" dirty="0">
                      <a:solidFill>
                        <a:schemeClr val="bg1"/>
                      </a:solidFill>
                      <a:latin typeface="+mn-lt"/>
                    </a:rPr>
                    <a:t>COMMISSIONER SID MILLER</a:t>
                  </a:r>
                </a:p>
              </p:txBody>
            </p:sp>
            <p:grpSp>
              <p:nvGrpSpPr>
                <p:cNvPr id="2" name="Group 1"/>
                <p:cNvGrpSpPr/>
                <p:nvPr userDrawn="1"/>
              </p:nvGrpSpPr>
              <p:grpSpPr>
                <a:xfrm>
                  <a:off x="4207635" y="9340136"/>
                  <a:ext cx="2275367" cy="586138"/>
                  <a:chOff x="4316819" y="9363824"/>
                  <a:chExt cx="2275367" cy="586138"/>
                </a:xfrm>
              </p:grpSpPr>
              <p:sp>
                <p:nvSpPr>
                  <p:cNvPr id="14" name="TextBox 13">
                    <a:extLst>
                      <a:ext uri="{FF2B5EF4-FFF2-40B4-BE49-F238E27FC236}">
                        <a16:creationId xmlns="" xmlns:a16="http://schemas.microsoft.com/office/drawing/2014/main" id="{6104A562-7D95-1047-9B2A-9C129BEC7506}"/>
                      </a:ext>
                    </a:extLst>
                  </p:cNvPr>
                  <p:cNvSpPr txBox="1"/>
                  <p:nvPr userDrawn="1"/>
                </p:nvSpPr>
                <p:spPr>
                  <a:xfrm>
                    <a:off x="4316819" y="9642185"/>
                    <a:ext cx="2275367" cy="307777"/>
                  </a:xfrm>
                  <a:prstGeom prst="rect">
                    <a:avLst/>
                  </a:prstGeom>
                  <a:noFill/>
                </p:spPr>
                <p:txBody>
                  <a:bodyPr wrap="square" rtlCol="0">
                    <a:spAutoFit/>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700" b="0" i="0" kern="1200" dirty="0">
                        <a:solidFill>
                          <a:schemeClr val="bg1"/>
                        </a:solidFill>
                        <a:effectLst/>
                        <a:latin typeface="+mn-lt"/>
                        <a:ea typeface="+mn-ea"/>
                        <a:cs typeface="+mn-cs"/>
                      </a:rPr>
                      <a:t>This product was funded by USDA.</a:t>
                    </a:r>
                    <a:br>
                      <a:rPr lang="en-US" sz="700" b="0" i="0" kern="1200" dirty="0">
                        <a:solidFill>
                          <a:schemeClr val="bg1"/>
                        </a:solidFill>
                        <a:effectLst/>
                        <a:latin typeface="+mn-lt"/>
                        <a:ea typeface="+mn-ea"/>
                        <a:cs typeface="+mn-cs"/>
                      </a:rPr>
                    </a:br>
                    <a:r>
                      <a:rPr lang="en-US" sz="700" b="0" i="0" kern="1200" dirty="0">
                        <a:solidFill>
                          <a:schemeClr val="bg1"/>
                        </a:solidFill>
                        <a:effectLst/>
                        <a:latin typeface="+mn-lt"/>
                        <a:ea typeface="+mn-ea"/>
                        <a:cs typeface="+mn-cs"/>
                      </a:rPr>
                      <a:t>This institution is an equal opportunity provider.</a:t>
                    </a:r>
                  </a:p>
                </p:txBody>
              </p:sp>
              <p:grpSp>
                <p:nvGrpSpPr>
                  <p:cNvPr id="35" name="Group 34">
                    <a:extLst>
                      <a:ext uri="{FF2B5EF4-FFF2-40B4-BE49-F238E27FC236}">
                        <a16:creationId xmlns="" xmlns:a16="http://schemas.microsoft.com/office/drawing/2014/main" id="{14A2608D-9665-B94E-8FD4-A2B8CCCD0584}"/>
                      </a:ext>
                    </a:extLst>
                  </p:cNvPr>
                  <p:cNvGrpSpPr/>
                  <p:nvPr userDrawn="1"/>
                </p:nvGrpSpPr>
                <p:grpSpPr>
                  <a:xfrm>
                    <a:off x="4395167" y="9363824"/>
                    <a:ext cx="1103783" cy="246278"/>
                    <a:chOff x="4395167" y="9281936"/>
                    <a:chExt cx="1103783" cy="246278"/>
                  </a:xfrm>
                  <a:solidFill>
                    <a:schemeClr val="accent4"/>
                  </a:solidFill>
                </p:grpSpPr>
                <p:sp>
                  <p:nvSpPr>
                    <p:cNvPr id="37" name="Freeform 119">
                      <a:extLst>
                        <a:ext uri="{FF2B5EF4-FFF2-40B4-BE49-F238E27FC236}">
                          <a16:creationId xmlns="" xmlns:a16="http://schemas.microsoft.com/office/drawing/2014/main" id="{8A3C7CE2-86C7-7846-92A1-E0A3EBD8B440}"/>
                        </a:ext>
                      </a:extLst>
                    </p:cNvPr>
                    <p:cNvSpPr>
                      <a:spLocks/>
                    </p:cNvSpPr>
                    <p:nvPr userDrawn="1"/>
                  </p:nvSpPr>
                  <p:spPr bwMode="auto">
                    <a:xfrm>
                      <a:off x="4395167" y="9281936"/>
                      <a:ext cx="244749" cy="245417"/>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240 w 448"/>
                        <a:gd name="T15" fmla="*/ 448 h 448"/>
                        <a:gd name="T16" fmla="*/ 240 w 448"/>
                        <a:gd name="T17" fmla="*/ 274 h 448"/>
                        <a:gd name="T18" fmla="*/ 181 w 448"/>
                        <a:gd name="T19" fmla="*/ 274 h 448"/>
                        <a:gd name="T20" fmla="*/ 181 w 448"/>
                        <a:gd name="T21" fmla="*/ 207 h 448"/>
                        <a:gd name="T22" fmla="*/ 240 w 448"/>
                        <a:gd name="T23" fmla="*/ 207 h 448"/>
                        <a:gd name="T24" fmla="*/ 240 w 448"/>
                        <a:gd name="T25" fmla="*/ 157 h 448"/>
                        <a:gd name="T26" fmla="*/ 327 w 448"/>
                        <a:gd name="T27" fmla="*/ 67 h 448"/>
                        <a:gd name="T28" fmla="*/ 379 w 448"/>
                        <a:gd name="T29" fmla="*/ 70 h 448"/>
                        <a:gd name="T30" fmla="*/ 379 w 448"/>
                        <a:gd name="T31" fmla="*/ 130 h 448"/>
                        <a:gd name="T32" fmla="*/ 343 w 448"/>
                        <a:gd name="T33" fmla="*/ 130 h 448"/>
                        <a:gd name="T34" fmla="*/ 310 w 448"/>
                        <a:gd name="T35" fmla="*/ 163 h 448"/>
                        <a:gd name="T36" fmla="*/ 310 w 448"/>
                        <a:gd name="T37" fmla="*/ 207 h 448"/>
                        <a:gd name="T38" fmla="*/ 376 w 448"/>
                        <a:gd name="T39" fmla="*/ 207 h 448"/>
                        <a:gd name="T40" fmla="*/ 368 w 448"/>
                        <a:gd name="T41" fmla="*/ 274 h 448"/>
                        <a:gd name="T42" fmla="*/ 310 w 448"/>
                        <a:gd name="T43" fmla="*/ 274 h 448"/>
                        <a:gd name="T44" fmla="*/ 310 w 448"/>
                        <a:gd name="T45" fmla="*/ 448 h 448"/>
                        <a:gd name="T46" fmla="*/ 424 w 448"/>
                        <a:gd name="T47" fmla="*/ 448 h 448"/>
                        <a:gd name="T48" fmla="*/ 448 w 448"/>
                        <a:gd name="T49" fmla="*/ 423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240" y="448"/>
                            <a:pt x="240" y="448"/>
                            <a:pt x="240" y="448"/>
                          </a:cubicBezTo>
                          <a:cubicBezTo>
                            <a:pt x="240" y="274"/>
                            <a:pt x="240" y="274"/>
                            <a:pt x="240" y="274"/>
                          </a:cubicBezTo>
                          <a:cubicBezTo>
                            <a:pt x="181" y="274"/>
                            <a:pt x="181" y="274"/>
                            <a:pt x="181" y="274"/>
                          </a:cubicBezTo>
                          <a:cubicBezTo>
                            <a:pt x="181" y="207"/>
                            <a:pt x="181" y="207"/>
                            <a:pt x="181" y="207"/>
                          </a:cubicBezTo>
                          <a:cubicBezTo>
                            <a:pt x="240" y="207"/>
                            <a:pt x="240" y="207"/>
                            <a:pt x="240" y="207"/>
                          </a:cubicBezTo>
                          <a:cubicBezTo>
                            <a:pt x="240" y="157"/>
                            <a:pt x="240" y="157"/>
                            <a:pt x="240" y="157"/>
                          </a:cubicBezTo>
                          <a:cubicBezTo>
                            <a:pt x="240" y="99"/>
                            <a:pt x="275" y="67"/>
                            <a:pt x="327" y="67"/>
                          </a:cubicBezTo>
                          <a:cubicBezTo>
                            <a:pt x="351" y="67"/>
                            <a:pt x="373" y="69"/>
                            <a:pt x="379" y="70"/>
                          </a:cubicBezTo>
                          <a:cubicBezTo>
                            <a:pt x="379" y="130"/>
                            <a:pt x="379" y="130"/>
                            <a:pt x="379" y="130"/>
                          </a:cubicBezTo>
                          <a:cubicBezTo>
                            <a:pt x="343" y="130"/>
                            <a:pt x="343" y="130"/>
                            <a:pt x="343" y="130"/>
                          </a:cubicBezTo>
                          <a:cubicBezTo>
                            <a:pt x="315" y="130"/>
                            <a:pt x="310" y="144"/>
                            <a:pt x="310" y="163"/>
                          </a:cubicBezTo>
                          <a:cubicBezTo>
                            <a:pt x="310" y="207"/>
                            <a:pt x="310" y="207"/>
                            <a:pt x="310" y="207"/>
                          </a:cubicBezTo>
                          <a:cubicBezTo>
                            <a:pt x="376" y="207"/>
                            <a:pt x="376" y="207"/>
                            <a:pt x="376" y="207"/>
                          </a:cubicBezTo>
                          <a:cubicBezTo>
                            <a:pt x="368" y="274"/>
                            <a:pt x="368" y="274"/>
                            <a:pt x="368" y="274"/>
                          </a:cubicBezTo>
                          <a:cubicBezTo>
                            <a:pt x="310" y="274"/>
                            <a:pt x="310" y="274"/>
                            <a:pt x="310" y="274"/>
                          </a:cubicBezTo>
                          <a:cubicBezTo>
                            <a:pt x="310" y="448"/>
                            <a:pt x="310" y="448"/>
                            <a:pt x="310" y="448"/>
                          </a:cubicBezTo>
                          <a:cubicBezTo>
                            <a:pt x="424" y="448"/>
                            <a:pt x="424" y="448"/>
                            <a:pt x="424" y="448"/>
                          </a:cubicBezTo>
                          <a:cubicBezTo>
                            <a:pt x="437" y="448"/>
                            <a:pt x="448" y="437"/>
                            <a:pt x="448" y="42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38" name="Group 37">
                      <a:extLst>
                        <a:ext uri="{FF2B5EF4-FFF2-40B4-BE49-F238E27FC236}">
                          <a16:creationId xmlns="" xmlns:a16="http://schemas.microsoft.com/office/drawing/2014/main" id="{CAB8EEEE-2A51-FD4D-941F-39EFA616B3ED}"/>
                        </a:ext>
                      </a:extLst>
                    </p:cNvPr>
                    <p:cNvGrpSpPr/>
                    <p:nvPr userDrawn="1"/>
                  </p:nvGrpSpPr>
                  <p:grpSpPr>
                    <a:xfrm>
                      <a:off x="5254734" y="9281936"/>
                      <a:ext cx="244216" cy="244883"/>
                      <a:chOff x="1257300" y="5432425"/>
                      <a:chExt cx="4071938" cy="4083050"/>
                    </a:xfrm>
                    <a:grpFill/>
                  </p:grpSpPr>
                  <p:sp>
                    <p:nvSpPr>
                      <p:cNvPr id="45" name="Oval 173">
                        <a:extLst>
                          <a:ext uri="{FF2B5EF4-FFF2-40B4-BE49-F238E27FC236}">
                            <a16:creationId xmlns="" xmlns:a16="http://schemas.microsoft.com/office/drawing/2014/main" id="{1C4088BF-5A48-C84F-AB53-40722E1E8317}"/>
                          </a:ext>
                        </a:extLst>
                      </p:cNvPr>
                      <p:cNvSpPr>
                        <a:spLocks noChangeArrowheads="1"/>
                      </p:cNvSpPr>
                      <p:nvPr/>
                    </p:nvSpPr>
                    <p:spPr bwMode="auto">
                      <a:xfrm>
                        <a:off x="2874963" y="7035800"/>
                        <a:ext cx="909638" cy="911225"/>
                      </a:xfrm>
                      <a:prstGeom prst="ellipse">
                        <a:avLst/>
                      </a:pr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 name="Freeform 174">
                        <a:extLst>
                          <a:ext uri="{FF2B5EF4-FFF2-40B4-BE49-F238E27FC236}">
                            <a16:creationId xmlns="" xmlns:a16="http://schemas.microsoft.com/office/drawing/2014/main" id="{D9BD77A2-5EB7-4546-AABA-5382771F66A8}"/>
                          </a:ext>
                        </a:extLst>
                      </p:cNvPr>
                      <p:cNvSpPr>
                        <a:spLocks noEditPoints="1"/>
                      </p:cNvSpPr>
                      <p:nvPr/>
                    </p:nvSpPr>
                    <p:spPr bwMode="auto">
                      <a:xfrm>
                        <a:off x="1257300" y="5432425"/>
                        <a:ext cx="4071938" cy="4083050"/>
                      </a:xfrm>
                      <a:custGeom>
                        <a:avLst/>
                        <a:gdLst>
                          <a:gd name="T0" fmla="*/ 448 w 448"/>
                          <a:gd name="T1" fmla="*/ 423 h 448"/>
                          <a:gd name="T2" fmla="*/ 448 w 448"/>
                          <a:gd name="T3" fmla="*/ 24 h 448"/>
                          <a:gd name="T4" fmla="*/ 423 w 448"/>
                          <a:gd name="T5" fmla="*/ 0 h 448"/>
                          <a:gd name="T6" fmla="*/ 24 w 448"/>
                          <a:gd name="T7" fmla="*/ 0 h 448"/>
                          <a:gd name="T8" fmla="*/ 0 w 448"/>
                          <a:gd name="T9" fmla="*/ 24 h 448"/>
                          <a:gd name="T10" fmla="*/ 0 w 448"/>
                          <a:gd name="T11" fmla="*/ 423 h 448"/>
                          <a:gd name="T12" fmla="*/ 24 w 448"/>
                          <a:gd name="T13" fmla="*/ 448 h 448"/>
                          <a:gd name="T14" fmla="*/ 423 w 448"/>
                          <a:gd name="T15" fmla="*/ 448 h 448"/>
                          <a:gd name="T16" fmla="*/ 448 w 448"/>
                          <a:gd name="T17" fmla="*/ 423 h 448"/>
                          <a:gd name="T18" fmla="*/ 367 w 448"/>
                          <a:gd name="T19" fmla="*/ 289 h 448"/>
                          <a:gd name="T20" fmla="*/ 286 w 448"/>
                          <a:gd name="T21" fmla="*/ 370 h 448"/>
                          <a:gd name="T22" fmla="*/ 170 w 448"/>
                          <a:gd name="T23" fmla="*/ 370 h 448"/>
                          <a:gd name="T24" fmla="*/ 89 w 448"/>
                          <a:gd name="T25" fmla="*/ 289 h 448"/>
                          <a:gd name="T26" fmla="*/ 89 w 448"/>
                          <a:gd name="T27" fmla="*/ 165 h 448"/>
                          <a:gd name="T28" fmla="*/ 170 w 448"/>
                          <a:gd name="T29" fmla="*/ 85 h 448"/>
                          <a:gd name="T30" fmla="*/ 286 w 448"/>
                          <a:gd name="T31" fmla="*/ 85 h 448"/>
                          <a:gd name="T32" fmla="*/ 367 w 448"/>
                          <a:gd name="T33" fmla="*/ 165 h 448"/>
                          <a:gd name="T34" fmla="*/ 367 w 448"/>
                          <a:gd name="T35" fmla="*/ 2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8" h="448">
                            <a:moveTo>
                              <a:pt x="448" y="423"/>
                            </a:moveTo>
                            <a:cubicBezTo>
                              <a:pt x="448" y="24"/>
                              <a:pt x="448" y="24"/>
                              <a:pt x="448" y="24"/>
                            </a:cubicBezTo>
                            <a:cubicBezTo>
                              <a:pt x="448" y="11"/>
                              <a:pt x="437" y="0"/>
                              <a:pt x="423" y="0"/>
                            </a:cubicBezTo>
                            <a:cubicBezTo>
                              <a:pt x="24" y="0"/>
                              <a:pt x="24" y="0"/>
                              <a:pt x="24" y="0"/>
                            </a:cubicBezTo>
                            <a:cubicBezTo>
                              <a:pt x="11" y="0"/>
                              <a:pt x="0" y="11"/>
                              <a:pt x="0" y="24"/>
                            </a:cubicBezTo>
                            <a:cubicBezTo>
                              <a:pt x="0" y="423"/>
                              <a:pt x="0" y="423"/>
                              <a:pt x="0" y="423"/>
                            </a:cubicBezTo>
                            <a:cubicBezTo>
                              <a:pt x="0" y="437"/>
                              <a:pt x="11" y="448"/>
                              <a:pt x="24" y="448"/>
                            </a:cubicBezTo>
                            <a:cubicBezTo>
                              <a:pt x="423" y="448"/>
                              <a:pt x="423" y="448"/>
                              <a:pt x="423" y="448"/>
                            </a:cubicBezTo>
                            <a:cubicBezTo>
                              <a:pt x="437" y="448"/>
                              <a:pt x="448" y="437"/>
                              <a:pt x="448" y="423"/>
                            </a:cubicBezTo>
                            <a:close/>
                            <a:moveTo>
                              <a:pt x="367" y="289"/>
                            </a:moveTo>
                            <a:cubicBezTo>
                              <a:pt x="367" y="333"/>
                              <a:pt x="330" y="370"/>
                              <a:pt x="286" y="370"/>
                            </a:cubicBezTo>
                            <a:cubicBezTo>
                              <a:pt x="170" y="370"/>
                              <a:pt x="170" y="370"/>
                              <a:pt x="170" y="370"/>
                            </a:cubicBezTo>
                            <a:cubicBezTo>
                              <a:pt x="126" y="370"/>
                              <a:pt x="89" y="333"/>
                              <a:pt x="89" y="289"/>
                            </a:cubicBezTo>
                            <a:cubicBezTo>
                              <a:pt x="89" y="165"/>
                              <a:pt x="89" y="165"/>
                              <a:pt x="89" y="165"/>
                            </a:cubicBezTo>
                            <a:cubicBezTo>
                              <a:pt x="89" y="121"/>
                              <a:pt x="126" y="85"/>
                              <a:pt x="170" y="85"/>
                            </a:cubicBezTo>
                            <a:cubicBezTo>
                              <a:pt x="286" y="85"/>
                              <a:pt x="286" y="85"/>
                              <a:pt x="286" y="85"/>
                            </a:cubicBezTo>
                            <a:cubicBezTo>
                              <a:pt x="330" y="85"/>
                              <a:pt x="367" y="121"/>
                              <a:pt x="367" y="165"/>
                            </a:cubicBezTo>
                            <a:lnTo>
                              <a:pt x="367" y="289"/>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8" name="Freeform 175">
                        <a:extLst>
                          <a:ext uri="{FF2B5EF4-FFF2-40B4-BE49-F238E27FC236}">
                            <a16:creationId xmlns="" xmlns:a16="http://schemas.microsoft.com/office/drawing/2014/main" id="{75621A52-5EBA-1E4C-B1B3-D81765AD8FC9}"/>
                          </a:ext>
                        </a:extLst>
                      </p:cNvPr>
                      <p:cNvSpPr>
                        <a:spLocks noEditPoints="1"/>
                      </p:cNvSpPr>
                      <p:nvPr/>
                    </p:nvSpPr>
                    <p:spPr bwMode="auto">
                      <a:xfrm>
                        <a:off x="2266950" y="6397625"/>
                        <a:ext cx="2125663" cy="2206625"/>
                      </a:xfrm>
                      <a:custGeom>
                        <a:avLst/>
                        <a:gdLst>
                          <a:gd name="T0" fmla="*/ 175 w 234"/>
                          <a:gd name="T1" fmla="*/ 0 h 242"/>
                          <a:gd name="T2" fmla="*/ 59 w 234"/>
                          <a:gd name="T3" fmla="*/ 0 h 242"/>
                          <a:gd name="T4" fmla="*/ 17 w 234"/>
                          <a:gd name="T5" fmla="*/ 17 h 242"/>
                          <a:gd name="T6" fmla="*/ 0 w 234"/>
                          <a:gd name="T7" fmla="*/ 59 h 242"/>
                          <a:gd name="T8" fmla="*/ 0 w 234"/>
                          <a:gd name="T9" fmla="*/ 183 h 242"/>
                          <a:gd name="T10" fmla="*/ 17 w 234"/>
                          <a:gd name="T11" fmla="*/ 225 h 242"/>
                          <a:gd name="T12" fmla="*/ 59 w 234"/>
                          <a:gd name="T13" fmla="*/ 242 h 242"/>
                          <a:gd name="T14" fmla="*/ 175 w 234"/>
                          <a:gd name="T15" fmla="*/ 242 h 242"/>
                          <a:gd name="T16" fmla="*/ 217 w 234"/>
                          <a:gd name="T17" fmla="*/ 225 h 242"/>
                          <a:gd name="T18" fmla="*/ 234 w 234"/>
                          <a:gd name="T19" fmla="*/ 183 h 242"/>
                          <a:gd name="T20" fmla="*/ 234 w 234"/>
                          <a:gd name="T21" fmla="*/ 59 h 242"/>
                          <a:gd name="T22" fmla="*/ 217 w 234"/>
                          <a:gd name="T23" fmla="*/ 17 h 242"/>
                          <a:gd name="T24" fmla="*/ 175 w 234"/>
                          <a:gd name="T25" fmla="*/ 0 h 242"/>
                          <a:gd name="T26" fmla="*/ 117 w 234"/>
                          <a:gd name="T27" fmla="*/ 196 h 242"/>
                          <a:gd name="T28" fmla="*/ 41 w 234"/>
                          <a:gd name="T29" fmla="*/ 120 h 242"/>
                          <a:gd name="T30" fmla="*/ 117 w 234"/>
                          <a:gd name="T31" fmla="*/ 44 h 242"/>
                          <a:gd name="T32" fmla="*/ 194 w 234"/>
                          <a:gd name="T33" fmla="*/ 120 h 242"/>
                          <a:gd name="T34" fmla="*/ 117 w 234"/>
                          <a:gd name="T35" fmla="*/ 196 h 242"/>
                          <a:gd name="T36" fmla="*/ 195 w 234"/>
                          <a:gd name="T37" fmla="*/ 60 h 242"/>
                          <a:gd name="T38" fmla="*/ 177 w 234"/>
                          <a:gd name="T39" fmla="*/ 42 h 242"/>
                          <a:gd name="T40" fmla="*/ 195 w 234"/>
                          <a:gd name="T41" fmla="*/ 24 h 242"/>
                          <a:gd name="T42" fmla="*/ 213 w 234"/>
                          <a:gd name="T43" fmla="*/ 42 h 242"/>
                          <a:gd name="T44" fmla="*/ 195 w 234"/>
                          <a:gd name="T45" fmla="*/ 6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42">
                            <a:moveTo>
                              <a:pt x="175" y="0"/>
                            </a:moveTo>
                            <a:cubicBezTo>
                              <a:pt x="59" y="0"/>
                              <a:pt x="59" y="0"/>
                              <a:pt x="59" y="0"/>
                            </a:cubicBezTo>
                            <a:cubicBezTo>
                              <a:pt x="43" y="0"/>
                              <a:pt x="28" y="6"/>
                              <a:pt x="17" y="17"/>
                            </a:cubicBezTo>
                            <a:cubicBezTo>
                              <a:pt x="6" y="29"/>
                              <a:pt x="0" y="43"/>
                              <a:pt x="0" y="59"/>
                            </a:cubicBezTo>
                            <a:cubicBezTo>
                              <a:pt x="0" y="183"/>
                              <a:pt x="0" y="183"/>
                              <a:pt x="0" y="183"/>
                            </a:cubicBezTo>
                            <a:cubicBezTo>
                              <a:pt x="0" y="199"/>
                              <a:pt x="6" y="213"/>
                              <a:pt x="17" y="225"/>
                            </a:cubicBezTo>
                            <a:cubicBezTo>
                              <a:pt x="28" y="236"/>
                              <a:pt x="43" y="242"/>
                              <a:pt x="59" y="242"/>
                            </a:cubicBezTo>
                            <a:cubicBezTo>
                              <a:pt x="175" y="242"/>
                              <a:pt x="175" y="242"/>
                              <a:pt x="175" y="242"/>
                            </a:cubicBezTo>
                            <a:cubicBezTo>
                              <a:pt x="191" y="242"/>
                              <a:pt x="206" y="236"/>
                              <a:pt x="217" y="225"/>
                            </a:cubicBezTo>
                            <a:cubicBezTo>
                              <a:pt x="228" y="213"/>
                              <a:pt x="234" y="199"/>
                              <a:pt x="234" y="183"/>
                            </a:cubicBezTo>
                            <a:cubicBezTo>
                              <a:pt x="234" y="59"/>
                              <a:pt x="234" y="59"/>
                              <a:pt x="234" y="59"/>
                            </a:cubicBezTo>
                            <a:cubicBezTo>
                              <a:pt x="234" y="43"/>
                              <a:pt x="228" y="29"/>
                              <a:pt x="217" y="17"/>
                            </a:cubicBezTo>
                            <a:cubicBezTo>
                              <a:pt x="206" y="6"/>
                              <a:pt x="191" y="0"/>
                              <a:pt x="175" y="0"/>
                            </a:cubicBezTo>
                            <a:close/>
                            <a:moveTo>
                              <a:pt x="117" y="196"/>
                            </a:moveTo>
                            <a:cubicBezTo>
                              <a:pt x="75" y="196"/>
                              <a:pt x="41" y="162"/>
                              <a:pt x="41" y="120"/>
                            </a:cubicBezTo>
                            <a:cubicBezTo>
                              <a:pt x="41" y="78"/>
                              <a:pt x="75" y="44"/>
                              <a:pt x="117" y="44"/>
                            </a:cubicBezTo>
                            <a:cubicBezTo>
                              <a:pt x="160" y="44"/>
                              <a:pt x="194" y="78"/>
                              <a:pt x="194" y="120"/>
                            </a:cubicBezTo>
                            <a:cubicBezTo>
                              <a:pt x="194" y="162"/>
                              <a:pt x="160" y="196"/>
                              <a:pt x="117" y="196"/>
                            </a:cubicBezTo>
                            <a:close/>
                            <a:moveTo>
                              <a:pt x="195" y="60"/>
                            </a:moveTo>
                            <a:cubicBezTo>
                              <a:pt x="185" y="60"/>
                              <a:pt x="177" y="52"/>
                              <a:pt x="177" y="42"/>
                            </a:cubicBezTo>
                            <a:cubicBezTo>
                              <a:pt x="177" y="32"/>
                              <a:pt x="185" y="24"/>
                              <a:pt x="195" y="24"/>
                            </a:cubicBezTo>
                            <a:cubicBezTo>
                              <a:pt x="205" y="24"/>
                              <a:pt x="213" y="32"/>
                              <a:pt x="213" y="42"/>
                            </a:cubicBezTo>
                            <a:cubicBezTo>
                              <a:pt x="213" y="52"/>
                              <a:pt x="205" y="60"/>
                              <a:pt x="195" y="60"/>
                            </a:cubicBez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sp>
                  <p:nvSpPr>
                    <p:cNvPr id="39" name="Freeform 255">
                      <a:extLst>
                        <a:ext uri="{FF2B5EF4-FFF2-40B4-BE49-F238E27FC236}">
                          <a16:creationId xmlns="" xmlns:a16="http://schemas.microsoft.com/office/drawing/2014/main" id="{BC9C0527-DC30-6647-AF29-559423E1FCBB}"/>
                        </a:ext>
                      </a:extLst>
                    </p:cNvPr>
                    <p:cNvSpPr>
                      <a:spLocks noEditPoints="1"/>
                    </p:cNvSpPr>
                    <p:nvPr userDrawn="1"/>
                  </p:nvSpPr>
                  <p:spPr bwMode="auto">
                    <a:xfrm>
                      <a:off x="4681227" y="9281936"/>
                      <a:ext cx="245511" cy="246278"/>
                    </a:xfrm>
                    <a:custGeom>
                      <a:avLst/>
                      <a:gdLst>
                        <a:gd name="T0" fmla="*/ 448 w 448"/>
                        <a:gd name="T1" fmla="*/ 423 h 448"/>
                        <a:gd name="T2" fmla="*/ 448 w 448"/>
                        <a:gd name="T3" fmla="*/ 24 h 448"/>
                        <a:gd name="T4" fmla="*/ 424 w 448"/>
                        <a:gd name="T5" fmla="*/ 0 h 448"/>
                        <a:gd name="T6" fmla="*/ 25 w 448"/>
                        <a:gd name="T7" fmla="*/ 0 h 448"/>
                        <a:gd name="T8" fmla="*/ 0 w 448"/>
                        <a:gd name="T9" fmla="*/ 24 h 448"/>
                        <a:gd name="T10" fmla="*/ 0 w 448"/>
                        <a:gd name="T11" fmla="*/ 423 h 448"/>
                        <a:gd name="T12" fmla="*/ 25 w 448"/>
                        <a:gd name="T13" fmla="*/ 448 h 448"/>
                        <a:gd name="T14" fmla="*/ 424 w 448"/>
                        <a:gd name="T15" fmla="*/ 448 h 448"/>
                        <a:gd name="T16" fmla="*/ 448 w 448"/>
                        <a:gd name="T17" fmla="*/ 423 h 448"/>
                        <a:gd name="T18" fmla="*/ 354 w 448"/>
                        <a:gd name="T19" fmla="*/ 172 h 448"/>
                        <a:gd name="T20" fmla="*/ 354 w 448"/>
                        <a:gd name="T21" fmla="*/ 180 h 448"/>
                        <a:gd name="T22" fmla="*/ 178 w 448"/>
                        <a:gd name="T23" fmla="*/ 356 h 448"/>
                        <a:gd name="T24" fmla="*/ 83 w 448"/>
                        <a:gd name="T25" fmla="*/ 328 h 448"/>
                        <a:gd name="T26" fmla="*/ 98 w 448"/>
                        <a:gd name="T27" fmla="*/ 329 h 448"/>
                        <a:gd name="T28" fmla="*/ 175 w 448"/>
                        <a:gd name="T29" fmla="*/ 303 h 448"/>
                        <a:gd name="T30" fmla="*/ 117 w 448"/>
                        <a:gd name="T31" fmla="*/ 260 h 448"/>
                        <a:gd name="T32" fmla="*/ 129 w 448"/>
                        <a:gd name="T33" fmla="*/ 261 h 448"/>
                        <a:gd name="T34" fmla="*/ 145 w 448"/>
                        <a:gd name="T35" fmla="*/ 259 h 448"/>
                        <a:gd name="T36" fmla="*/ 95 w 448"/>
                        <a:gd name="T37" fmla="*/ 198 h 448"/>
                        <a:gd name="T38" fmla="*/ 95 w 448"/>
                        <a:gd name="T39" fmla="*/ 197 h 448"/>
                        <a:gd name="T40" fmla="*/ 123 w 448"/>
                        <a:gd name="T41" fmla="*/ 205 h 448"/>
                        <a:gd name="T42" fmla="*/ 96 w 448"/>
                        <a:gd name="T43" fmla="*/ 153 h 448"/>
                        <a:gd name="T44" fmla="*/ 104 w 448"/>
                        <a:gd name="T45" fmla="*/ 122 h 448"/>
                        <a:gd name="T46" fmla="*/ 231 w 448"/>
                        <a:gd name="T47" fmla="*/ 187 h 448"/>
                        <a:gd name="T48" fmla="*/ 230 w 448"/>
                        <a:gd name="T49" fmla="*/ 173 h 448"/>
                        <a:gd name="T50" fmla="*/ 292 w 448"/>
                        <a:gd name="T51" fmla="*/ 111 h 448"/>
                        <a:gd name="T52" fmla="*/ 337 w 448"/>
                        <a:gd name="T53" fmla="*/ 131 h 448"/>
                        <a:gd name="T54" fmla="*/ 376 w 448"/>
                        <a:gd name="T55" fmla="*/ 116 h 448"/>
                        <a:gd name="T56" fmla="*/ 349 w 448"/>
                        <a:gd name="T57" fmla="*/ 150 h 448"/>
                        <a:gd name="T58" fmla="*/ 384 w 448"/>
                        <a:gd name="T59" fmla="*/ 140 h 448"/>
                        <a:gd name="T60" fmla="*/ 354 w 448"/>
                        <a:gd name="T61" fmla="*/ 17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48" h="448">
                          <a:moveTo>
                            <a:pt x="448" y="423"/>
                          </a:moveTo>
                          <a:cubicBezTo>
                            <a:pt x="448" y="24"/>
                            <a:pt x="448" y="24"/>
                            <a:pt x="448" y="24"/>
                          </a:cubicBezTo>
                          <a:cubicBezTo>
                            <a:pt x="448" y="11"/>
                            <a:pt x="437" y="0"/>
                            <a:pt x="424" y="0"/>
                          </a:cubicBezTo>
                          <a:cubicBezTo>
                            <a:pt x="25" y="0"/>
                            <a:pt x="25" y="0"/>
                            <a:pt x="25" y="0"/>
                          </a:cubicBezTo>
                          <a:cubicBezTo>
                            <a:pt x="12" y="0"/>
                            <a:pt x="1" y="11"/>
                            <a:pt x="0" y="24"/>
                          </a:cubicBezTo>
                          <a:cubicBezTo>
                            <a:pt x="0" y="423"/>
                            <a:pt x="0" y="423"/>
                            <a:pt x="0" y="423"/>
                          </a:cubicBezTo>
                          <a:cubicBezTo>
                            <a:pt x="1" y="437"/>
                            <a:pt x="12" y="448"/>
                            <a:pt x="25" y="448"/>
                          </a:cubicBezTo>
                          <a:cubicBezTo>
                            <a:pt x="424" y="448"/>
                            <a:pt x="424" y="448"/>
                            <a:pt x="424" y="448"/>
                          </a:cubicBezTo>
                          <a:cubicBezTo>
                            <a:pt x="437" y="448"/>
                            <a:pt x="448" y="437"/>
                            <a:pt x="448" y="423"/>
                          </a:cubicBezTo>
                          <a:close/>
                          <a:moveTo>
                            <a:pt x="354" y="172"/>
                          </a:moveTo>
                          <a:cubicBezTo>
                            <a:pt x="354" y="175"/>
                            <a:pt x="354" y="177"/>
                            <a:pt x="354" y="180"/>
                          </a:cubicBezTo>
                          <a:cubicBezTo>
                            <a:pt x="354" y="262"/>
                            <a:pt x="292" y="356"/>
                            <a:pt x="178" y="356"/>
                          </a:cubicBezTo>
                          <a:cubicBezTo>
                            <a:pt x="143" y="356"/>
                            <a:pt x="110" y="346"/>
                            <a:pt x="83" y="328"/>
                          </a:cubicBezTo>
                          <a:cubicBezTo>
                            <a:pt x="88" y="329"/>
                            <a:pt x="93" y="329"/>
                            <a:pt x="98" y="329"/>
                          </a:cubicBezTo>
                          <a:cubicBezTo>
                            <a:pt x="127" y="329"/>
                            <a:pt x="153" y="319"/>
                            <a:pt x="175" y="303"/>
                          </a:cubicBezTo>
                          <a:cubicBezTo>
                            <a:pt x="148" y="302"/>
                            <a:pt x="125" y="284"/>
                            <a:pt x="117" y="260"/>
                          </a:cubicBezTo>
                          <a:cubicBezTo>
                            <a:pt x="121" y="260"/>
                            <a:pt x="125" y="261"/>
                            <a:pt x="129" y="261"/>
                          </a:cubicBezTo>
                          <a:cubicBezTo>
                            <a:pt x="134" y="261"/>
                            <a:pt x="140" y="260"/>
                            <a:pt x="145" y="259"/>
                          </a:cubicBezTo>
                          <a:cubicBezTo>
                            <a:pt x="117" y="253"/>
                            <a:pt x="95" y="228"/>
                            <a:pt x="95" y="198"/>
                          </a:cubicBezTo>
                          <a:cubicBezTo>
                            <a:pt x="95" y="198"/>
                            <a:pt x="95" y="197"/>
                            <a:pt x="95" y="197"/>
                          </a:cubicBezTo>
                          <a:cubicBezTo>
                            <a:pt x="104" y="202"/>
                            <a:pt x="113" y="205"/>
                            <a:pt x="123" y="205"/>
                          </a:cubicBezTo>
                          <a:cubicBezTo>
                            <a:pt x="107" y="194"/>
                            <a:pt x="96" y="175"/>
                            <a:pt x="96" y="153"/>
                          </a:cubicBezTo>
                          <a:cubicBezTo>
                            <a:pt x="96" y="142"/>
                            <a:pt x="99" y="132"/>
                            <a:pt x="104" y="122"/>
                          </a:cubicBezTo>
                          <a:cubicBezTo>
                            <a:pt x="135" y="160"/>
                            <a:pt x="180" y="184"/>
                            <a:pt x="231" y="187"/>
                          </a:cubicBezTo>
                          <a:cubicBezTo>
                            <a:pt x="230" y="182"/>
                            <a:pt x="230" y="178"/>
                            <a:pt x="230" y="173"/>
                          </a:cubicBezTo>
                          <a:cubicBezTo>
                            <a:pt x="230" y="139"/>
                            <a:pt x="258" y="111"/>
                            <a:pt x="292" y="111"/>
                          </a:cubicBezTo>
                          <a:cubicBezTo>
                            <a:pt x="309" y="111"/>
                            <a:pt x="326" y="119"/>
                            <a:pt x="337" y="131"/>
                          </a:cubicBezTo>
                          <a:cubicBezTo>
                            <a:pt x="351" y="128"/>
                            <a:pt x="364" y="123"/>
                            <a:pt x="376" y="116"/>
                          </a:cubicBezTo>
                          <a:cubicBezTo>
                            <a:pt x="371" y="130"/>
                            <a:pt x="362" y="142"/>
                            <a:pt x="349" y="150"/>
                          </a:cubicBezTo>
                          <a:cubicBezTo>
                            <a:pt x="361" y="148"/>
                            <a:pt x="373" y="145"/>
                            <a:pt x="384" y="140"/>
                          </a:cubicBezTo>
                          <a:cubicBezTo>
                            <a:pt x="376" y="152"/>
                            <a:pt x="366" y="163"/>
                            <a:pt x="354" y="17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41" name="Group 40">
                      <a:extLst>
                        <a:ext uri="{FF2B5EF4-FFF2-40B4-BE49-F238E27FC236}">
                          <a16:creationId xmlns="" xmlns:a16="http://schemas.microsoft.com/office/drawing/2014/main" id="{4FC5DD73-80E5-3741-B4A4-C3C69A4DAD0D}"/>
                        </a:ext>
                      </a:extLst>
                    </p:cNvPr>
                    <p:cNvGrpSpPr/>
                    <p:nvPr userDrawn="1"/>
                  </p:nvGrpSpPr>
                  <p:grpSpPr>
                    <a:xfrm>
                      <a:off x="4968049" y="9281936"/>
                      <a:ext cx="245373" cy="246043"/>
                      <a:chOff x="-5146675" y="5513388"/>
                      <a:chExt cx="4071937" cy="4083050"/>
                    </a:xfrm>
                    <a:grpFill/>
                  </p:grpSpPr>
                  <p:sp>
                    <p:nvSpPr>
                      <p:cNvPr id="43" name="Freeform 264">
                        <a:extLst>
                          <a:ext uri="{FF2B5EF4-FFF2-40B4-BE49-F238E27FC236}">
                            <a16:creationId xmlns="" xmlns:a16="http://schemas.microsoft.com/office/drawing/2014/main" id="{BF7C13DC-90EA-5F49-82ED-CD2C4AB97B54}"/>
                          </a:ext>
                        </a:extLst>
                      </p:cNvPr>
                      <p:cNvSpPr>
                        <a:spLocks/>
                      </p:cNvSpPr>
                      <p:nvPr/>
                    </p:nvSpPr>
                    <p:spPr bwMode="auto">
                      <a:xfrm>
                        <a:off x="-3402013" y="7089776"/>
                        <a:ext cx="846137" cy="884238"/>
                      </a:xfrm>
                      <a:custGeom>
                        <a:avLst/>
                        <a:gdLst>
                          <a:gd name="T0" fmla="*/ 0 w 533"/>
                          <a:gd name="T1" fmla="*/ 557 h 557"/>
                          <a:gd name="T2" fmla="*/ 533 w 533"/>
                          <a:gd name="T3" fmla="*/ 281 h 557"/>
                          <a:gd name="T4" fmla="*/ 0 w 533"/>
                          <a:gd name="T5" fmla="*/ 0 h 557"/>
                          <a:gd name="T6" fmla="*/ 0 w 533"/>
                          <a:gd name="T7" fmla="*/ 557 h 557"/>
                        </a:gdLst>
                        <a:ahLst/>
                        <a:cxnLst>
                          <a:cxn ang="0">
                            <a:pos x="T0" y="T1"/>
                          </a:cxn>
                          <a:cxn ang="0">
                            <a:pos x="T2" y="T3"/>
                          </a:cxn>
                          <a:cxn ang="0">
                            <a:pos x="T4" y="T5"/>
                          </a:cxn>
                          <a:cxn ang="0">
                            <a:pos x="T6" y="T7"/>
                          </a:cxn>
                        </a:cxnLst>
                        <a:rect l="0" t="0" r="r" b="b"/>
                        <a:pathLst>
                          <a:path w="533" h="557">
                            <a:moveTo>
                              <a:pt x="0" y="557"/>
                            </a:moveTo>
                            <a:lnTo>
                              <a:pt x="533" y="281"/>
                            </a:lnTo>
                            <a:lnTo>
                              <a:pt x="0" y="0"/>
                            </a:lnTo>
                            <a:lnTo>
                              <a:pt x="0" y="557"/>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 name="Freeform 265">
                        <a:extLst>
                          <a:ext uri="{FF2B5EF4-FFF2-40B4-BE49-F238E27FC236}">
                            <a16:creationId xmlns="" xmlns:a16="http://schemas.microsoft.com/office/drawing/2014/main" id="{62179AB8-5384-1F46-9ED6-9F71B65E5CD2}"/>
                          </a:ext>
                        </a:extLst>
                      </p:cNvPr>
                      <p:cNvSpPr>
                        <a:spLocks noEditPoints="1"/>
                      </p:cNvSpPr>
                      <p:nvPr/>
                    </p:nvSpPr>
                    <p:spPr bwMode="auto">
                      <a:xfrm>
                        <a:off x="-5146675" y="5513388"/>
                        <a:ext cx="4071937" cy="4083050"/>
                      </a:xfrm>
                      <a:custGeom>
                        <a:avLst/>
                        <a:gdLst>
                          <a:gd name="T0" fmla="*/ 448 w 448"/>
                          <a:gd name="T1" fmla="*/ 423 h 448"/>
                          <a:gd name="T2" fmla="*/ 448 w 448"/>
                          <a:gd name="T3" fmla="*/ 24 h 448"/>
                          <a:gd name="T4" fmla="*/ 423 w 448"/>
                          <a:gd name="T5" fmla="*/ 0 h 448"/>
                          <a:gd name="T6" fmla="*/ 25 w 448"/>
                          <a:gd name="T7" fmla="*/ 0 h 448"/>
                          <a:gd name="T8" fmla="*/ 0 w 448"/>
                          <a:gd name="T9" fmla="*/ 24 h 448"/>
                          <a:gd name="T10" fmla="*/ 0 w 448"/>
                          <a:gd name="T11" fmla="*/ 423 h 448"/>
                          <a:gd name="T12" fmla="*/ 25 w 448"/>
                          <a:gd name="T13" fmla="*/ 448 h 448"/>
                          <a:gd name="T14" fmla="*/ 423 w 448"/>
                          <a:gd name="T15" fmla="*/ 448 h 448"/>
                          <a:gd name="T16" fmla="*/ 448 w 448"/>
                          <a:gd name="T17" fmla="*/ 423 h 448"/>
                          <a:gd name="T18" fmla="*/ 400 w 448"/>
                          <a:gd name="T19" fmla="*/ 238 h 448"/>
                          <a:gd name="T20" fmla="*/ 396 w 448"/>
                          <a:gd name="T21" fmla="*/ 294 h 448"/>
                          <a:gd name="T22" fmla="*/ 383 w 448"/>
                          <a:gd name="T23" fmla="*/ 328 h 448"/>
                          <a:gd name="T24" fmla="*/ 348 w 448"/>
                          <a:gd name="T25" fmla="*/ 343 h 448"/>
                          <a:gd name="T26" fmla="*/ 227 w 448"/>
                          <a:gd name="T27" fmla="*/ 347 h 448"/>
                          <a:gd name="T28" fmla="*/ 110 w 448"/>
                          <a:gd name="T29" fmla="*/ 343 h 448"/>
                          <a:gd name="T30" fmla="*/ 72 w 448"/>
                          <a:gd name="T31" fmla="*/ 328 h 448"/>
                          <a:gd name="T32" fmla="*/ 58 w 448"/>
                          <a:gd name="T33" fmla="*/ 294 h 448"/>
                          <a:gd name="T34" fmla="*/ 55 w 448"/>
                          <a:gd name="T35" fmla="*/ 238 h 448"/>
                          <a:gd name="T36" fmla="*/ 55 w 448"/>
                          <a:gd name="T37" fmla="*/ 212 h 448"/>
                          <a:gd name="T38" fmla="*/ 58 w 448"/>
                          <a:gd name="T39" fmla="*/ 156 h 448"/>
                          <a:gd name="T40" fmla="*/ 72 w 448"/>
                          <a:gd name="T41" fmla="*/ 122 h 448"/>
                          <a:gd name="T42" fmla="*/ 107 w 448"/>
                          <a:gd name="T43" fmla="*/ 108 h 448"/>
                          <a:gd name="T44" fmla="*/ 227 w 448"/>
                          <a:gd name="T45" fmla="*/ 104 h 448"/>
                          <a:gd name="T46" fmla="*/ 228 w 448"/>
                          <a:gd name="T47" fmla="*/ 104 h 448"/>
                          <a:gd name="T48" fmla="*/ 348 w 448"/>
                          <a:gd name="T49" fmla="*/ 108 h 448"/>
                          <a:gd name="T50" fmla="*/ 383 w 448"/>
                          <a:gd name="T51" fmla="*/ 122 h 448"/>
                          <a:gd name="T52" fmla="*/ 396 w 448"/>
                          <a:gd name="T53" fmla="*/ 156 h 448"/>
                          <a:gd name="T54" fmla="*/ 400 w 448"/>
                          <a:gd name="T55" fmla="*/ 212 h 448"/>
                          <a:gd name="T56" fmla="*/ 400 w 448"/>
                          <a:gd name="T57" fmla="*/ 238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448">
                            <a:moveTo>
                              <a:pt x="448" y="423"/>
                            </a:moveTo>
                            <a:cubicBezTo>
                              <a:pt x="448" y="24"/>
                              <a:pt x="448" y="24"/>
                              <a:pt x="448" y="24"/>
                            </a:cubicBezTo>
                            <a:cubicBezTo>
                              <a:pt x="448" y="11"/>
                              <a:pt x="437" y="0"/>
                              <a:pt x="423" y="0"/>
                            </a:cubicBezTo>
                            <a:cubicBezTo>
                              <a:pt x="25" y="0"/>
                              <a:pt x="25" y="0"/>
                              <a:pt x="25" y="0"/>
                            </a:cubicBezTo>
                            <a:cubicBezTo>
                              <a:pt x="11" y="0"/>
                              <a:pt x="0" y="11"/>
                              <a:pt x="0" y="24"/>
                            </a:cubicBezTo>
                            <a:cubicBezTo>
                              <a:pt x="0" y="423"/>
                              <a:pt x="0" y="423"/>
                              <a:pt x="0" y="423"/>
                            </a:cubicBezTo>
                            <a:cubicBezTo>
                              <a:pt x="0" y="437"/>
                              <a:pt x="11" y="448"/>
                              <a:pt x="25" y="448"/>
                            </a:cubicBezTo>
                            <a:cubicBezTo>
                              <a:pt x="423" y="448"/>
                              <a:pt x="423" y="448"/>
                              <a:pt x="423" y="448"/>
                            </a:cubicBezTo>
                            <a:cubicBezTo>
                              <a:pt x="437" y="448"/>
                              <a:pt x="448" y="437"/>
                              <a:pt x="448" y="423"/>
                            </a:cubicBezTo>
                            <a:close/>
                            <a:moveTo>
                              <a:pt x="400" y="238"/>
                            </a:moveTo>
                            <a:cubicBezTo>
                              <a:pt x="400" y="266"/>
                              <a:pt x="396" y="294"/>
                              <a:pt x="396" y="294"/>
                            </a:cubicBezTo>
                            <a:cubicBezTo>
                              <a:pt x="396" y="294"/>
                              <a:pt x="393" y="318"/>
                              <a:pt x="383" y="328"/>
                            </a:cubicBezTo>
                            <a:cubicBezTo>
                              <a:pt x="370" y="342"/>
                              <a:pt x="355" y="342"/>
                              <a:pt x="348" y="343"/>
                            </a:cubicBezTo>
                            <a:cubicBezTo>
                              <a:pt x="300" y="347"/>
                              <a:pt x="227" y="347"/>
                              <a:pt x="227" y="347"/>
                            </a:cubicBezTo>
                            <a:cubicBezTo>
                              <a:pt x="227" y="347"/>
                              <a:pt x="138" y="346"/>
                              <a:pt x="110" y="343"/>
                            </a:cubicBezTo>
                            <a:cubicBezTo>
                              <a:pt x="102" y="342"/>
                              <a:pt x="85" y="342"/>
                              <a:pt x="72" y="328"/>
                            </a:cubicBezTo>
                            <a:cubicBezTo>
                              <a:pt x="62" y="318"/>
                              <a:pt x="58" y="294"/>
                              <a:pt x="58" y="294"/>
                            </a:cubicBezTo>
                            <a:cubicBezTo>
                              <a:pt x="58" y="294"/>
                              <a:pt x="55" y="266"/>
                              <a:pt x="55" y="238"/>
                            </a:cubicBezTo>
                            <a:cubicBezTo>
                              <a:pt x="55" y="212"/>
                              <a:pt x="55" y="212"/>
                              <a:pt x="55" y="212"/>
                            </a:cubicBezTo>
                            <a:cubicBezTo>
                              <a:pt x="55" y="184"/>
                              <a:pt x="58" y="156"/>
                              <a:pt x="58" y="156"/>
                            </a:cubicBezTo>
                            <a:cubicBezTo>
                              <a:pt x="58" y="156"/>
                              <a:pt x="62" y="133"/>
                              <a:pt x="72" y="122"/>
                            </a:cubicBezTo>
                            <a:cubicBezTo>
                              <a:pt x="85" y="108"/>
                              <a:pt x="100" y="108"/>
                              <a:pt x="107" y="108"/>
                            </a:cubicBezTo>
                            <a:cubicBezTo>
                              <a:pt x="155" y="104"/>
                              <a:pt x="227" y="104"/>
                              <a:pt x="227" y="104"/>
                            </a:cubicBezTo>
                            <a:cubicBezTo>
                              <a:pt x="228" y="104"/>
                              <a:pt x="228" y="104"/>
                              <a:pt x="228" y="104"/>
                            </a:cubicBezTo>
                            <a:cubicBezTo>
                              <a:pt x="228" y="104"/>
                              <a:pt x="300" y="104"/>
                              <a:pt x="348" y="108"/>
                            </a:cubicBezTo>
                            <a:cubicBezTo>
                              <a:pt x="355" y="108"/>
                              <a:pt x="370" y="108"/>
                              <a:pt x="383" y="122"/>
                            </a:cubicBezTo>
                            <a:cubicBezTo>
                              <a:pt x="393" y="133"/>
                              <a:pt x="396" y="156"/>
                              <a:pt x="396" y="156"/>
                            </a:cubicBezTo>
                            <a:cubicBezTo>
                              <a:pt x="396" y="156"/>
                              <a:pt x="400" y="184"/>
                              <a:pt x="400" y="212"/>
                            </a:cubicBezTo>
                            <a:lnTo>
                              <a:pt x="400" y="238"/>
                            </a:lnTo>
                            <a:close/>
                          </a:path>
                        </a:pathLst>
                      </a:custGeom>
                      <a:solidFill>
                        <a:schemeClr val="bg1"/>
                      </a:solidFill>
                      <a:ln w="9525">
                        <a:noFill/>
                        <a:round/>
                        <a:headEnd/>
                        <a:tailEnd/>
                      </a:ln>
                      <a:extLst/>
                    </p:spPr>
                    <p:txBody>
                      <a:bodyPr vert="horz" wrap="square" lIns="91440" tIns="45720" rIns="91440" bIns="45720" numCol="1" anchor="t" anchorCtr="0" compatLnSpc="1">
                        <a:prstTxWarp prst="textNoShape">
                          <a:avLst/>
                        </a:prstTxWarp>
                      </a:bodyPr>
                      <a:lstStyle/>
                      <a:p>
                        <a:endParaRPr lang="en-US"/>
                      </a:p>
                    </p:txBody>
                  </p:sp>
                </p:grpSp>
              </p:grpSp>
            </p:grpSp>
          </p:grpSp>
        </p:grpSp>
      </p:grpSp>
    </p:spTree>
    <p:extLst>
      <p:ext uri="{BB962C8B-B14F-4D97-AF65-F5344CB8AC3E}">
        <p14:creationId xmlns:p14="http://schemas.microsoft.com/office/powerpoint/2010/main" val="1450324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a:prstGeom prst="rect">
            <a:avLst/>
          </a:prstGeo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929AEE7-2FD8-C649-965B-92798B4470A7}"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15D4F-4B28-6848-8D6A-1F5921DA7A7A}" type="slidenum">
              <a:rPr lang="en-US" smtClean="0"/>
              <a:t>‹#›</a:t>
            </a:fld>
            <a:endParaRPr lang="en-US"/>
          </a:p>
        </p:txBody>
      </p:sp>
    </p:spTree>
    <p:extLst>
      <p:ext uri="{BB962C8B-B14F-4D97-AF65-F5344CB8AC3E}">
        <p14:creationId xmlns:p14="http://schemas.microsoft.com/office/powerpoint/2010/main" val="262749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29AEE7-2FD8-C649-965B-92798B4470A7}"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15D4F-4B28-6848-8D6A-1F5921DA7A7A}" type="slidenum">
              <a:rPr lang="en-US" smtClean="0"/>
              <a:t>‹#›</a:t>
            </a:fld>
            <a:endParaRPr lang="en-US"/>
          </a:p>
        </p:txBody>
      </p:sp>
    </p:spTree>
    <p:extLst>
      <p:ext uri="{BB962C8B-B14F-4D97-AF65-F5344CB8AC3E}">
        <p14:creationId xmlns:p14="http://schemas.microsoft.com/office/powerpoint/2010/main" val="1215538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a:prstGeom prst="rect">
            <a:avLst/>
          </a:prstGeo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a:prstGeom prst="rect">
            <a:avLst/>
          </a:prstGeo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29AEE7-2FD8-C649-965B-92798B4470A7}"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15D4F-4B28-6848-8D6A-1F5921DA7A7A}" type="slidenum">
              <a:rPr lang="en-US" smtClean="0"/>
              <a:t>‹#›</a:t>
            </a:fld>
            <a:endParaRPr lang="en-US"/>
          </a:p>
        </p:txBody>
      </p:sp>
    </p:spTree>
    <p:extLst>
      <p:ext uri="{BB962C8B-B14F-4D97-AF65-F5344CB8AC3E}">
        <p14:creationId xmlns:p14="http://schemas.microsoft.com/office/powerpoint/2010/main" val="3224177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929AEE7-2FD8-C649-965B-92798B4470A7}"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15D4F-4B28-6848-8D6A-1F5921DA7A7A}" type="slidenum">
              <a:rPr lang="en-US" smtClean="0"/>
              <a:t>‹#›</a:t>
            </a:fld>
            <a:endParaRPr lang="en-US"/>
          </a:p>
        </p:txBody>
      </p:sp>
    </p:spTree>
    <p:extLst>
      <p:ext uri="{BB962C8B-B14F-4D97-AF65-F5344CB8AC3E}">
        <p14:creationId xmlns:p14="http://schemas.microsoft.com/office/powerpoint/2010/main" val="3962978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29AEE7-2FD8-C649-965B-92798B4470A7}"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15D4F-4B28-6848-8D6A-1F5921DA7A7A}" type="slidenum">
              <a:rPr lang="en-US" smtClean="0"/>
              <a:t>‹#›</a:t>
            </a:fld>
            <a:endParaRPr lang="en-US"/>
          </a:p>
        </p:txBody>
      </p:sp>
    </p:spTree>
    <p:extLst>
      <p:ext uri="{BB962C8B-B14F-4D97-AF65-F5344CB8AC3E}">
        <p14:creationId xmlns:p14="http://schemas.microsoft.com/office/powerpoint/2010/main" val="396590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a:prstGeom prst="rect">
            <a:avLst/>
          </a:prstGeo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a:prstGeom prst="rect">
            <a:avLst/>
          </a:prstGeo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7929AEE7-2FD8-C649-965B-92798B4470A7}"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15D4F-4B28-6848-8D6A-1F5921DA7A7A}" type="slidenum">
              <a:rPr lang="en-US" smtClean="0"/>
              <a:t>‹#›</a:t>
            </a:fld>
            <a:endParaRPr lang="en-US"/>
          </a:p>
        </p:txBody>
      </p:sp>
    </p:spTree>
    <p:extLst>
      <p:ext uri="{BB962C8B-B14F-4D97-AF65-F5344CB8AC3E}">
        <p14:creationId xmlns:p14="http://schemas.microsoft.com/office/powerpoint/2010/main" val="2701384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a:prstGeom prst="rect">
            <a:avLst/>
          </a:prstGeo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a:prstGeom prst="rect">
            <a:avLst/>
          </a:prstGeo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7929AEE7-2FD8-C649-965B-92798B4470A7}"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15D4F-4B28-6848-8D6A-1F5921DA7A7A}" type="slidenum">
              <a:rPr lang="en-US" smtClean="0"/>
              <a:t>‹#›</a:t>
            </a:fld>
            <a:endParaRPr lang="en-US"/>
          </a:p>
        </p:txBody>
      </p:sp>
    </p:spTree>
    <p:extLst>
      <p:ext uri="{BB962C8B-B14F-4D97-AF65-F5344CB8AC3E}">
        <p14:creationId xmlns:p14="http://schemas.microsoft.com/office/powerpoint/2010/main" val="3919636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7929AEE7-2FD8-C649-965B-92798B4470A7}" type="datetimeFigureOut">
              <a:rPr lang="en-US" smtClean="0"/>
              <a:t>1/14/2019</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B6715D4F-4B28-6848-8D6A-1F5921DA7A7A}" type="slidenum">
              <a:rPr lang="en-US" smtClean="0"/>
              <a:t>‹#›</a:t>
            </a:fld>
            <a:endParaRPr lang="en-US"/>
          </a:p>
        </p:txBody>
      </p:sp>
    </p:spTree>
    <p:extLst>
      <p:ext uri="{BB962C8B-B14F-4D97-AF65-F5344CB8AC3E}">
        <p14:creationId xmlns:p14="http://schemas.microsoft.com/office/powerpoint/2010/main" val="362907535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quaremeals.org/FandNResources/TexasFarmFresh/FarmFreshChallenge/FarmFreshChallengeResources.aspx"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5">
            <a:extLst>
              <a:ext uri="{FF2B5EF4-FFF2-40B4-BE49-F238E27FC236}">
                <a16:creationId xmlns="" xmlns:a16="http://schemas.microsoft.com/office/drawing/2014/main" id="{C70689C0-CAF2-0E44-8868-7E8153048F6B}"/>
              </a:ext>
            </a:extLst>
          </p:cNvPr>
          <p:cNvSpPr>
            <a:spLocks noGrp="1"/>
          </p:cNvSpPr>
          <p:nvPr>
            <p:ph type="body" sz="quarter" idx="4294967295"/>
          </p:nvPr>
        </p:nvSpPr>
        <p:spPr>
          <a:xfrm>
            <a:off x="577420" y="1688534"/>
            <a:ext cx="6648130" cy="2097242"/>
          </a:xfrm>
          <a:prstGeom prst="rect">
            <a:avLst/>
          </a:prstGeom>
        </p:spPr>
        <p:txBody>
          <a:bodyPr/>
          <a:lstStyle/>
          <a:p>
            <a:pPr marL="0" indent="0" algn="ctr">
              <a:buNone/>
            </a:pPr>
            <a:r>
              <a:rPr lang="en-US" sz="1300" dirty="0" smtClean="0"/>
              <a:t>The Texas Department of Agriculture Farm Fresh Challenge has three parameters - </a:t>
            </a:r>
            <a:r>
              <a:rPr lang="en-US" sz="1300" b="1" i="1" dirty="0" smtClean="0">
                <a:solidFill>
                  <a:srgbClr val="006633"/>
                </a:solidFill>
              </a:rPr>
              <a:t>Eat Local.</a:t>
            </a:r>
            <a:r>
              <a:rPr lang="en-US" sz="1300" b="1" i="1" dirty="0" smtClean="0"/>
              <a:t> </a:t>
            </a:r>
            <a:r>
              <a:rPr lang="en-US" sz="1300" b="1" i="1" dirty="0" smtClean="0">
                <a:solidFill>
                  <a:schemeClr val="accent5"/>
                </a:solidFill>
              </a:rPr>
              <a:t>Teach Local. </a:t>
            </a:r>
            <a:r>
              <a:rPr lang="en-US" sz="1300" dirty="0" smtClean="0"/>
              <a:t>and</a:t>
            </a:r>
            <a:r>
              <a:rPr lang="en-US" sz="1300" b="1" i="1" dirty="0" smtClean="0"/>
              <a:t> </a:t>
            </a:r>
            <a:r>
              <a:rPr lang="en-US" sz="1300" b="1" i="1" dirty="0" smtClean="0">
                <a:solidFill>
                  <a:schemeClr val="accent2"/>
                </a:solidFill>
              </a:rPr>
              <a:t>Be Social.</a:t>
            </a:r>
          </a:p>
          <a:p>
            <a:pPr marL="0" indent="0" algn="ctr">
              <a:buNone/>
            </a:pPr>
            <a:r>
              <a:rPr lang="en-US" sz="1300" dirty="0" smtClean="0"/>
              <a:t>This </a:t>
            </a:r>
            <a:r>
              <a:rPr lang="en-US" sz="1300" i="1" dirty="0" smtClean="0"/>
              <a:t>Be Social Support tool</a:t>
            </a:r>
            <a:r>
              <a:rPr lang="en-US" sz="1300" dirty="0" smtClean="0"/>
              <a:t> provides sample posts and best practices to help you and your sites </a:t>
            </a:r>
            <a:r>
              <a:rPr lang="en-US" sz="1300" b="1" i="1" dirty="0" smtClean="0">
                <a:solidFill>
                  <a:srgbClr val="E36C0A"/>
                </a:solidFill>
              </a:rPr>
              <a:t>Be Social.</a:t>
            </a:r>
            <a:r>
              <a:rPr lang="en-US" sz="1300" dirty="0" smtClean="0"/>
              <a:t> Share at least </a:t>
            </a:r>
            <a:r>
              <a:rPr lang="en-US" sz="1300" b="1" dirty="0" smtClean="0"/>
              <a:t>one social media post</a:t>
            </a:r>
            <a:r>
              <a:rPr lang="en-US" sz="1300" dirty="0" smtClean="0"/>
              <a:t> on Facebook, Instagram or Twitter using </a:t>
            </a:r>
            <a:r>
              <a:rPr lang="en-US" sz="1300" b="1" dirty="0" smtClean="0"/>
              <a:t>#</a:t>
            </a:r>
            <a:r>
              <a:rPr lang="en-US" sz="1300" b="1" dirty="0" err="1" smtClean="0"/>
              <a:t>FarmFreshTexas</a:t>
            </a:r>
            <a:r>
              <a:rPr lang="en-US" sz="1300" dirty="0" smtClean="0"/>
              <a:t> to meet the Farm Fresh Challenge </a:t>
            </a:r>
            <a:r>
              <a:rPr lang="en-US" sz="1300" b="1" i="1" dirty="0" smtClean="0">
                <a:solidFill>
                  <a:schemeClr val="accent2"/>
                </a:solidFill>
              </a:rPr>
              <a:t>Be Social </a:t>
            </a:r>
            <a:r>
              <a:rPr lang="en-US" sz="1300" dirty="0" smtClean="0"/>
              <a:t>requirement.</a:t>
            </a:r>
          </a:p>
          <a:p>
            <a:pPr marL="0" indent="0" algn="ctr">
              <a:buNone/>
            </a:pPr>
            <a:r>
              <a:rPr lang="en-US" sz="1300" b="1" dirty="0" smtClean="0"/>
              <a:t>Instructions:</a:t>
            </a:r>
            <a:r>
              <a:rPr lang="en-US" sz="1300" dirty="0" smtClean="0"/>
              <a:t> Copy and paste these sample posts into your social media platforms, newsletter and bulletin boards. Be sure to remove the text italicized in parentheses and fill in the appropriate information. Also add a comment or two to personalize your posts!</a:t>
            </a:r>
          </a:p>
          <a:p>
            <a:pPr marL="0" indent="0" algn="just">
              <a:buNone/>
            </a:pPr>
            <a:r>
              <a:rPr lang="en-US" sz="1300" b="1" dirty="0" smtClean="0"/>
              <a:t>Target Audience: </a:t>
            </a:r>
            <a:r>
              <a:rPr lang="en-US" sz="1300" dirty="0" smtClean="0"/>
              <a:t>Families of program participants, and community partners</a:t>
            </a:r>
          </a:p>
          <a:p>
            <a:pPr marL="0" indent="0" algn="just">
              <a:buNone/>
            </a:pPr>
            <a:endParaRPr lang="en-US" sz="1300" dirty="0" smtClean="0"/>
          </a:p>
          <a:p>
            <a:pPr marL="0" indent="0" algn="just">
              <a:buNone/>
            </a:pPr>
            <a:endParaRPr lang="en-US" sz="1300" dirty="0"/>
          </a:p>
        </p:txBody>
      </p:sp>
      <p:sp>
        <p:nvSpPr>
          <p:cNvPr id="6" name="TextBox 5"/>
          <p:cNvSpPr txBox="1"/>
          <p:nvPr/>
        </p:nvSpPr>
        <p:spPr>
          <a:xfrm>
            <a:off x="0" y="8865665"/>
            <a:ext cx="7772400" cy="1018356"/>
          </a:xfrm>
          <a:prstGeom prst="rect">
            <a:avLst/>
          </a:prstGeom>
          <a:solidFill>
            <a:schemeClr val="bg1"/>
          </a:solidFill>
        </p:spPr>
        <p:txBody>
          <a:bodyPr wrap="square" rtlCol="0">
            <a:spAutoFit/>
          </a:bodyPr>
          <a:lstStyle/>
          <a:p>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24921980"/>
              </p:ext>
            </p:extLst>
          </p:nvPr>
        </p:nvGraphicFramePr>
        <p:xfrm>
          <a:off x="577420" y="3809190"/>
          <a:ext cx="6648130" cy="5914413"/>
        </p:xfrm>
        <a:graphic>
          <a:graphicData uri="http://schemas.openxmlformats.org/drawingml/2006/table">
            <a:tbl>
              <a:tblPr firstRow="1" bandRow="1">
                <a:tableStyleId>{ED083AE6-46FA-4A59-8FB0-9F97EB10719F}</a:tableStyleId>
              </a:tblPr>
              <a:tblGrid>
                <a:gridCol w="2206854"/>
                <a:gridCol w="2426562"/>
                <a:gridCol w="2014714"/>
              </a:tblGrid>
              <a:tr h="329215">
                <a:tc>
                  <a:txBody>
                    <a:bodyPr/>
                    <a:lstStyle/>
                    <a:p>
                      <a:pPr algn="ctr"/>
                      <a:r>
                        <a:rPr lang="en-US" sz="1400" dirty="0" smtClean="0"/>
                        <a:t>English* </a:t>
                      </a:r>
                      <a:endParaRPr lang="en-US" sz="1400" dirty="0"/>
                    </a:p>
                  </a:txBody>
                  <a:tcPr anchor="ctr"/>
                </a:tc>
                <a:tc>
                  <a:txBody>
                    <a:bodyPr/>
                    <a:lstStyle/>
                    <a:p>
                      <a:pPr algn="ctr"/>
                      <a:r>
                        <a:rPr lang="en-US" sz="1400" dirty="0" smtClean="0"/>
                        <a:t>Spanish*</a:t>
                      </a:r>
                      <a:endParaRPr lang="en-US" sz="1400" dirty="0"/>
                    </a:p>
                  </a:txBody>
                  <a:tcPr anchor="ctr"/>
                </a:tc>
                <a:tc>
                  <a:txBody>
                    <a:bodyPr/>
                    <a:lstStyle/>
                    <a:p>
                      <a:pPr algn="ctr"/>
                      <a:r>
                        <a:rPr lang="en-US" sz="1400" dirty="0" smtClean="0"/>
                        <a:t>Sample Image</a:t>
                      </a:r>
                      <a:endParaRPr lang="en-US" sz="1400" dirty="0"/>
                    </a:p>
                  </a:txBody>
                  <a:tcPr anchor="ctr"/>
                </a:tc>
              </a:tr>
              <a:tr h="1314160">
                <a:tc>
                  <a:txBody>
                    <a:bodyPr/>
                    <a:lstStyle/>
                    <a:p>
                      <a:pPr marL="0" marR="0" indent="0" algn="l" defTabSz="777240" rtl="0" eaLnBrk="1" fontAlgn="auto" latinLnBrk="0" hangingPunct="1">
                        <a:lnSpc>
                          <a:spcPct val="100000"/>
                        </a:lnSpc>
                        <a:spcBef>
                          <a:spcPts val="0"/>
                        </a:spcBef>
                        <a:spcAft>
                          <a:spcPts val="0"/>
                        </a:spcAft>
                        <a:buClrTx/>
                        <a:buSzTx/>
                        <a:buFontTx/>
                        <a:buNone/>
                        <a:tabLst/>
                        <a:defRPr/>
                      </a:pPr>
                      <a:r>
                        <a:rPr lang="en-US" sz="1050" i="1" dirty="0" smtClean="0"/>
                        <a:t>(Contracting</a:t>
                      </a:r>
                      <a:r>
                        <a:rPr lang="en-US" sz="1050" i="1" baseline="0" dirty="0" smtClean="0"/>
                        <a:t> Entity Name</a:t>
                      </a:r>
                      <a:r>
                        <a:rPr lang="en-US" sz="1050" i="1" dirty="0" smtClean="0"/>
                        <a:t>) </a:t>
                      </a:r>
                      <a:r>
                        <a:rPr lang="en-US" sz="1050" dirty="0" smtClean="0"/>
                        <a:t>joined the @</a:t>
                      </a:r>
                      <a:r>
                        <a:rPr lang="en-US" sz="1050" dirty="0" err="1" smtClean="0"/>
                        <a:t>TexasDepartmentofAgriculture</a:t>
                      </a:r>
                      <a:r>
                        <a:rPr lang="en-US" sz="1050" baseline="0" dirty="0" smtClean="0"/>
                        <a:t> in the </a:t>
                      </a:r>
                      <a:r>
                        <a:rPr lang="en-US" sz="1050" b="0" dirty="0" smtClean="0"/>
                        <a:t>Farm Fresh Challenge</a:t>
                      </a:r>
                      <a:r>
                        <a:rPr lang="en-US" sz="1050" b="1" dirty="0" smtClean="0"/>
                        <a:t>.</a:t>
                      </a:r>
                      <a:r>
                        <a:rPr lang="en-US" sz="1050" dirty="0" smtClean="0"/>
                        <a:t>  We partner with </a:t>
                      </a:r>
                      <a:r>
                        <a:rPr lang="en-US" sz="1050" i="1" dirty="0" smtClean="0"/>
                        <a:t>(Farm</a:t>
                      </a:r>
                      <a:r>
                        <a:rPr lang="en-US" sz="1050" i="1" baseline="0" dirty="0" smtClean="0"/>
                        <a:t> name) </a:t>
                      </a:r>
                      <a:r>
                        <a:rPr lang="en-US" sz="1050" dirty="0" smtClean="0"/>
                        <a:t>to serve more locally sourced food.</a:t>
                      </a:r>
                      <a:r>
                        <a:rPr lang="en-US" sz="1050" baseline="0" dirty="0" smtClean="0"/>
                        <a:t> Ou</a:t>
                      </a:r>
                      <a:r>
                        <a:rPr lang="en-US" sz="1050" dirty="0" smtClean="0"/>
                        <a:t>r participants</a:t>
                      </a:r>
                      <a:r>
                        <a:rPr lang="en-US" sz="1050" baseline="0" dirty="0" smtClean="0"/>
                        <a:t> will be enjoying fresh foods and learning about Texas agriculture! </a:t>
                      </a:r>
                      <a:r>
                        <a:rPr lang="en-US" sz="1050" b="1" baseline="0" dirty="0" smtClean="0"/>
                        <a:t>#</a:t>
                      </a:r>
                      <a:r>
                        <a:rPr lang="en-US" sz="1050" b="1" baseline="0" dirty="0" err="1" smtClean="0"/>
                        <a:t>FarmFreshTexas</a:t>
                      </a:r>
                      <a:endParaRPr lang="en-US" sz="1050" b="1" dirty="0"/>
                    </a:p>
                  </a:txBody>
                  <a:tcPr/>
                </a:tc>
                <a:tc>
                  <a:txBody>
                    <a:bodyPr/>
                    <a:lstStyle/>
                    <a:p>
                      <a:r>
                        <a:rPr lang="es-ES" sz="1050" dirty="0" smtClean="0"/>
                        <a:t>(</a:t>
                      </a:r>
                      <a:r>
                        <a:rPr lang="es-ES" sz="1050" i="1" dirty="0" err="1" smtClean="0"/>
                        <a:t>Contracting</a:t>
                      </a:r>
                      <a:r>
                        <a:rPr lang="es-ES" sz="1050" i="1" dirty="0" smtClean="0"/>
                        <a:t> </a:t>
                      </a:r>
                      <a:r>
                        <a:rPr lang="es-ES" sz="1050" i="1" dirty="0" err="1" smtClean="0"/>
                        <a:t>Entity</a:t>
                      </a:r>
                      <a:r>
                        <a:rPr lang="es-ES" sz="1050" i="1" baseline="0" dirty="0" smtClean="0"/>
                        <a:t> </a:t>
                      </a:r>
                      <a:r>
                        <a:rPr lang="es-ES" sz="1050" i="1" baseline="0" dirty="0" err="1" smtClean="0"/>
                        <a:t>Name</a:t>
                      </a:r>
                      <a:r>
                        <a:rPr lang="es-ES" sz="1050" dirty="0" smtClean="0"/>
                        <a:t>)</a:t>
                      </a:r>
                      <a:r>
                        <a:rPr lang="es-ES" sz="1050" baseline="0" dirty="0" smtClean="0"/>
                        <a:t> </a:t>
                      </a:r>
                      <a:r>
                        <a:rPr lang="es-ES" sz="1050" dirty="0" smtClean="0"/>
                        <a:t>se unió a @</a:t>
                      </a:r>
                      <a:r>
                        <a:rPr lang="es-ES" sz="1050" dirty="0" err="1" smtClean="0"/>
                        <a:t>TexasDepartmentofAgriculture</a:t>
                      </a:r>
                      <a:r>
                        <a:rPr lang="es-ES" sz="1050" dirty="0" smtClean="0"/>
                        <a:t> en el desafío de la granja fresca. Nos asociamos con (nombre de la granja) para servir más alimentos de origen local. ¡Nuestros participantes disfrutarán de alimentos frescos y aprenderán sobre la agricultura de Texas! </a:t>
                      </a:r>
                      <a:r>
                        <a:rPr lang="es-ES" sz="1050" b="1" dirty="0" smtClean="0"/>
                        <a:t>#</a:t>
                      </a:r>
                      <a:r>
                        <a:rPr lang="es-ES" sz="1050" b="1" dirty="0" err="1" smtClean="0"/>
                        <a:t>FarmFreshTexas</a:t>
                      </a:r>
                      <a:endParaRPr lang="en-US" sz="1050" b="1" dirty="0"/>
                    </a:p>
                  </a:txBody>
                  <a:tcPr/>
                </a:tc>
                <a:tc>
                  <a:txBody>
                    <a:bodyPr/>
                    <a:lstStyle/>
                    <a:p>
                      <a:endParaRPr lang="en-US" sz="1050" dirty="0"/>
                    </a:p>
                  </a:txBody>
                  <a:tcPr/>
                </a:tc>
              </a:tr>
              <a:tr h="1140323">
                <a:tc>
                  <a:txBody>
                    <a:bodyPr/>
                    <a:lstStyle/>
                    <a:p>
                      <a:r>
                        <a:rPr lang="en-US" sz="1050" i="1" kern="1200" dirty="0" smtClean="0"/>
                        <a:t>(Contracting</a:t>
                      </a:r>
                      <a:r>
                        <a:rPr lang="en-US" sz="1050" i="1" kern="1200" baseline="0" dirty="0" smtClean="0"/>
                        <a:t> Entity Name</a:t>
                      </a:r>
                      <a:r>
                        <a:rPr lang="en-US" sz="1050" i="1" kern="1200" dirty="0" smtClean="0"/>
                        <a:t>) </a:t>
                      </a:r>
                      <a:r>
                        <a:rPr lang="en-US" sz="1050" kern="1200" dirty="0" smtClean="0"/>
                        <a:t>pledged</a:t>
                      </a:r>
                      <a:r>
                        <a:rPr lang="en-US" sz="1050" kern="1200" baseline="0" dirty="0" smtClean="0"/>
                        <a:t> to serve more local foods for TDA’s Summer </a:t>
                      </a:r>
                      <a:r>
                        <a:rPr lang="en-US" sz="1050" b="0" kern="1200" baseline="0" dirty="0" smtClean="0"/>
                        <a:t>Farm Fresh Challenge</a:t>
                      </a:r>
                      <a:r>
                        <a:rPr lang="en-US" sz="1050" kern="1200" baseline="0" dirty="0" smtClean="0"/>
                        <a:t>! </a:t>
                      </a:r>
                      <a:r>
                        <a:rPr lang="en-US" sz="1050" b="1" kern="1200" baseline="0" dirty="0" smtClean="0"/>
                        <a:t>#</a:t>
                      </a:r>
                      <a:r>
                        <a:rPr lang="en-US" sz="1050" b="1" kern="1200" baseline="0" dirty="0" err="1" smtClean="0"/>
                        <a:t>FarmFreshTexas</a:t>
                      </a:r>
                      <a:endParaRPr lang="en-US" sz="1050" b="1" kern="1200" dirty="0">
                        <a:solidFill>
                          <a:schemeClr val="tx1"/>
                        </a:solidFill>
                        <a:latin typeface="+mn-lt"/>
                        <a:ea typeface="+mn-ea"/>
                        <a:cs typeface="+mn-cs"/>
                      </a:endParaRPr>
                    </a:p>
                  </a:txBody>
                  <a:tcPr/>
                </a:tc>
                <a:tc>
                  <a:txBody>
                    <a:bodyPr/>
                    <a:lstStyle/>
                    <a:p>
                      <a:r>
                        <a:rPr lang="es-ES" sz="1050" dirty="0" smtClean="0"/>
                        <a:t>(</a:t>
                      </a:r>
                      <a:r>
                        <a:rPr lang="es-ES" sz="1050" dirty="0" err="1" smtClean="0"/>
                        <a:t>Contracting</a:t>
                      </a:r>
                      <a:r>
                        <a:rPr lang="es-ES" sz="1050" baseline="0" dirty="0" smtClean="0"/>
                        <a:t> </a:t>
                      </a:r>
                      <a:r>
                        <a:rPr lang="es-ES" sz="1050" baseline="0" dirty="0" err="1" smtClean="0"/>
                        <a:t>Entity</a:t>
                      </a:r>
                      <a:r>
                        <a:rPr lang="es-ES" sz="1050" baseline="0" dirty="0" smtClean="0"/>
                        <a:t> </a:t>
                      </a:r>
                      <a:r>
                        <a:rPr lang="es-ES" sz="1050" baseline="0" dirty="0" err="1" smtClean="0"/>
                        <a:t>Name</a:t>
                      </a:r>
                      <a:r>
                        <a:rPr lang="es-ES" sz="1050" dirty="0" smtClean="0"/>
                        <a:t>) se comprometió a servir más alimentos locales para el </a:t>
                      </a:r>
                      <a:r>
                        <a:rPr lang="es-ES" sz="1050" dirty="0" err="1" smtClean="0"/>
                        <a:t>Summer</a:t>
                      </a:r>
                      <a:r>
                        <a:rPr lang="es-ES" sz="1050" dirty="0" smtClean="0"/>
                        <a:t> Farm </a:t>
                      </a:r>
                      <a:r>
                        <a:rPr lang="es-ES" sz="1050" dirty="0" err="1" smtClean="0"/>
                        <a:t>Fresh</a:t>
                      </a:r>
                      <a:r>
                        <a:rPr lang="es-ES" sz="1050" dirty="0" smtClean="0"/>
                        <a:t> </a:t>
                      </a:r>
                      <a:r>
                        <a:rPr lang="es-ES" sz="1050" dirty="0" err="1" smtClean="0"/>
                        <a:t>Challenge</a:t>
                      </a:r>
                      <a:r>
                        <a:rPr lang="es-ES" sz="1050" dirty="0" smtClean="0"/>
                        <a:t> de TDA! </a:t>
                      </a:r>
                      <a:r>
                        <a:rPr lang="es-ES" sz="1050" b="1" dirty="0" smtClean="0"/>
                        <a:t>#</a:t>
                      </a:r>
                      <a:r>
                        <a:rPr lang="es-ES" sz="1050" b="1" kern="1200" baseline="0" dirty="0" err="1" smtClean="0"/>
                        <a:t>FarmFreshTexas</a:t>
                      </a:r>
                      <a:endParaRPr lang="en-US" sz="1050" b="1" kern="1200" dirty="0">
                        <a:solidFill>
                          <a:schemeClr val="tx1"/>
                        </a:solidFill>
                        <a:latin typeface="+mn-lt"/>
                        <a:ea typeface="+mn-ea"/>
                        <a:cs typeface="+mn-cs"/>
                      </a:endParaRPr>
                    </a:p>
                  </a:txBody>
                  <a:tcPr/>
                </a:tc>
                <a:tc>
                  <a:txBody>
                    <a:bodyPr/>
                    <a:lstStyle/>
                    <a:p>
                      <a:endParaRPr lang="en-US" sz="1050" kern="1200" dirty="0" smtClean="0"/>
                    </a:p>
                    <a:p>
                      <a:endParaRPr lang="en-US" sz="1050" kern="1200" dirty="0" smtClean="0"/>
                    </a:p>
                    <a:p>
                      <a:endParaRPr lang="en-US" sz="1050" kern="1200" dirty="0" smtClean="0"/>
                    </a:p>
                    <a:p>
                      <a:endParaRPr lang="en-US" sz="1050" kern="1200" dirty="0" smtClean="0"/>
                    </a:p>
                    <a:p>
                      <a:endParaRPr lang="en-US" sz="1050" kern="1200" dirty="0" smtClean="0"/>
                    </a:p>
                    <a:p>
                      <a:endParaRPr lang="en-US" sz="1050" kern="1200" dirty="0" smtClean="0">
                        <a:solidFill>
                          <a:schemeClr val="tx1"/>
                        </a:solidFill>
                        <a:latin typeface="+mn-lt"/>
                        <a:ea typeface="+mn-ea"/>
                        <a:cs typeface="+mn-cs"/>
                      </a:endParaRPr>
                    </a:p>
                  </a:txBody>
                  <a:tcPr/>
                </a:tc>
              </a:tr>
              <a:tr h="1140323">
                <a:tc>
                  <a:txBody>
                    <a:bodyPr/>
                    <a:lstStyle/>
                    <a:p>
                      <a:r>
                        <a:rPr lang="en-US" sz="1050" kern="1200" baseline="0" dirty="0" smtClean="0"/>
                        <a:t>Fresh food should be integral to a child’s meal. We took the </a:t>
                      </a:r>
                      <a:r>
                        <a:rPr lang="en-US" sz="1050" b="0" i="0" kern="1200" baseline="0" dirty="0" smtClean="0"/>
                        <a:t>Farm Fresh Challenge </a:t>
                      </a:r>
                      <a:r>
                        <a:rPr lang="en-US" sz="1050" kern="1200" baseline="0" dirty="0" smtClean="0"/>
                        <a:t>to show our commitment to serving local ingredients in our meals and snacks. </a:t>
                      </a:r>
                      <a:r>
                        <a:rPr lang="en-US" sz="1050" b="1" kern="1200" baseline="0" dirty="0" smtClean="0"/>
                        <a:t>#</a:t>
                      </a:r>
                      <a:r>
                        <a:rPr lang="en-US" sz="1050" b="1" kern="1200" baseline="0" dirty="0" err="1" smtClean="0"/>
                        <a:t>FarmFreshTexas</a:t>
                      </a:r>
                      <a:endParaRPr lang="en-US" sz="1050" b="1" kern="1200" baseline="0" dirty="0">
                        <a:solidFill>
                          <a:schemeClr val="tx1"/>
                        </a:solidFill>
                        <a:latin typeface="+mn-lt"/>
                        <a:ea typeface="+mn-ea"/>
                        <a:cs typeface="+mn-cs"/>
                      </a:endParaRPr>
                    </a:p>
                  </a:txBody>
                  <a:tcPr/>
                </a:tc>
                <a:tc>
                  <a:txBody>
                    <a:bodyPr/>
                    <a:lstStyle/>
                    <a:p>
                      <a:r>
                        <a:rPr lang="es-ES" sz="1050" kern="1200" baseline="0" dirty="0" smtClean="0"/>
                        <a:t>La comida fresca debería ser una parte integral de la comida de un niño, así que tomamos el </a:t>
                      </a:r>
                      <a:r>
                        <a:rPr lang="es-ES" sz="1050" b="0" kern="1200" baseline="0" dirty="0" smtClean="0"/>
                        <a:t>Farm </a:t>
                      </a:r>
                      <a:r>
                        <a:rPr lang="es-ES" sz="1050" b="0" kern="1200" baseline="0" dirty="0" err="1" smtClean="0"/>
                        <a:t>Fresh</a:t>
                      </a:r>
                      <a:r>
                        <a:rPr lang="es-ES" sz="1050" b="0" kern="1200" baseline="0" dirty="0" smtClean="0"/>
                        <a:t> </a:t>
                      </a:r>
                      <a:r>
                        <a:rPr lang="es-ES" sz="1050" b="0" kern="1200" baseline="0" dirty="0" err="1" smtClean="0"/>
                        <a:t>Challenge</a:t>
                      </a:r>
                      <a:r>
                        <a:rPr lang="es-ES" sz="1050" b="0" kern="1200" baseline="0" dirty="0" smtClean="0"/>
                        <a:t> </a:t>
                      </a:r>
                      <a:r>
                        <a:rPr lang="es-ES" sz="1050" kern="1200" baseline="0" dirty="0" smtClean="0"/>
                        <a:t>para servir ingredientes locales en nuestras cafeterías </a:t>
                      </a:r>
                      <a:r>
                        <a:rPr lang="es-ES" sz="1050" b="1" kern="1200" baseline="0" dirty="0" smtClean="0"/>
                        <a:t>#</a:t>
                      </a:r>
                      <a:r>
                        <a:rPr lang="es-ES" sz="1050" b="1" kern="1200" baseline="0" dirty="0" err="1" smtClean="0"/>
                        <a:t>FarmFreshTexas</a:t>
                      </a:r>
                      <a:endParaRPr lang="en-US" sz="1050" b="1" kern="1200" baseline="0" dirty="0">
                        <a:solidFill>
                          <a:schemeClr val="tx1"/>
                        </a:solidFill>
                        <a:latin typeface="+mn-lt"/>
                        <a:ea typeface="+mn-ea"/>
                        <a:cs typeface="+mn-cs"/>
                      </a:endParaRPr>
                    </a:p>
                  </a:txBody>
                  <a:tcPr/>
                </a:tc>
                <a:tc>
                  <a:txBody>
                    <a:bodyPr/>
                    <a:lstStyle/>
                    <a:p>
                      <a:endParaRPr lang="en-US" sz="1050" kern="1200" baseline="0" dirty="0" smtClean="0"/>
                    </a:p>
                    <a:p>
                      <a:endParaRPr lang="en-US" sz="1050" kern="1200" baseline="0" dirty="0" smtClean="0"/>
                    </a:p>
                    <a:p>
                      <a:endParaRPr lang="en-US" sz="1050" kern="1200" baseline="0" dirty="0" smtClean="0"/>
                    </a:p>
                    <a:p>
                      <a:endParaRPr lang="en-US" sz="1050" kern="1200" baseline="0" dirty="0" smtClean="0"/>
                    </a:p>
                    <a:p>
                      <a:endParaRPr lang="en-US" sz="1050" kern="1200" baseline="0" dirty="0" smtClean="0"/>
                    </a:p>
                    <a:p>
                      <a:endParaRPr lang="en-US" sz="1050" kern="1200" baseline="0" dirty="0" smtClean="0">
                        <a:solidFill>
                          <a:schemeClr val="tx1"/>
                        </a:solidFill>
                        <a:latin typeface="+mn-lt"/>
                        <a:ea typeface="+mn-ea"/>
                        <a:cs typeface="+mn-cs"/>
                      </a:endParaRPr>
                    </a:p>
                  </a:txBody>
                  <a:tcPr/>
                </a:tc>
              </a:tr>
              <a:tr h="547567">
                <a:tc>
                  <a:txBody>
                    <a:bodyPr/>
                    <a:lstStyle/>
                    <a:p>
                      <a:r>
                        <a:rPr lang="en-US" sz="1050" dirty="0" smtClean="0"/>
                        <a:t>We serve</a:t>
                      </a:r>
                      <a:r>
                        <a:rPr lang="en-US" sz="1050" baseline="0" dirty="0" smtClean="0"/>
                        <a:t> local, </a:t>
                      </a:r>
                      <a:r>
                        <a:rPr lang="en-US" sz="1050" i="1" baseline="0" dirty="0" smtClean="0"/>
                        <a:t>(Farm name and /or ingredient)</a:t>
                      </a:r>
                      <a:r>
                        <a:rPr lang="en-US" sz="1050" baseline="0" dirty="0" smtClean="0"/>
                        <a:t> from </a:t>
                      </a:r>
                      <a:r>
                        <a:rPr lang="en-US" sz="1050" i="1" baseline="0" dirty="0" smtClean="0"/>
                        <a:t>(City), </a:t>
                      </a:r>
                      <a:r>
                        <a:rPr lang="en-US" sz="1050" baseline="0" dirty="0" smtClean="0"/>
                        <a:t>Texas </a:t>
                      </a:r>
                      <a:r>
                        <a:rPr lang="en-US" sz="1050" b="1" baseline="0" dirty="0" smtClean="0"/>
                        <a:t>#</a:t>
                      </a:r>
                      <a:r>
                        <a:rPr lang="en-US" sz="1050" b="1" baseline="0" dirty="0" err="1" smtClean="0"/>
                        <a:t>FarmFreshTexas</a:t>
                      </a:r>
                      <a:endParaRPr lang="en-US" sz="1050" b="1" dirty="0"/>
                    </a:p>
                  </a:txBody>
                  <a:tcPr/>
                </a:tc>
                <a:tc>
                  <a:txBody>
                    <a:bodyPr/>
                    <a:lstStyle/>
                    <a:p>
                      <a:r>
                        <a:rPr lang="en-US" sz="1050" dirty="0" smtClean="0"/>
                        <a:t>Servimos local</a:t>
                      </a:r>
                      <a:r>
                        <a:rPr lang="en-US" sz="1050" baseline="0" dirty="0" smtClean="0"/>
                        <a:t> de </a:t>
                      </a:r>
                      <a:r>
                        <a:rPr lang="en-US" sz="1050" i="1" baseline="0" dirty="0" smtClean="0"/>
                        <a:t>(Farm name) </a:t>
                      </a:r>
                      <a:r>
                        <a:rPr lang="en-US" sz="1050" baseline="0" dirty="0" err="1" smtClean="0"/>
                        <a:t>en</a:t>
                      </a:r>
                      <a:r>
                        <a:rPr lang="en-US" sz="1050" baseline="0" dirty="0" smtClean="0"/>
                        <a:t> </a:t>
                      </a:r>
                      <a:r>
                        <a:rPr lang="en-US" sz="1050" i="1" baseline="0" dirty="0" smtClean="0"/>
                        <a:t>(City),</a:t>
                      </a:r>
                      <a:r>
                        <a:rPr lang="en-US" sz="1050" baseline="0" dirty="0" smtClean="0"/>
                        <a:t> Texas </a:t>
                      </a:r>
                      <a:r>
                        <a:rPr lang="en-US" sz="1050" b="1" baseline="0" dirty="0" smtClean="0"/>
                        <a:t>#</a:t>
                      </a:r>
                      <a:r>
                        <a:rPr lang="en-US" sz="1050" b="1" baseline="0" dirty="0" err="1" smtClean="0"/>
                        <a:t>FarmFreshTexas</a:t>
                      </a:r>
                      <a:endParaRPr lang="en-US" sz="1050" b="1" dirty="0"/>
                    </a:p>
                  </a:txBody>
                  <a:tcPr/>
                </a:tc>
                <a:tc>
                  <a:txBody>
                    <a:bodyPr/>
                    <a:lstStyle/>
                    <a:p>
                      <a:r>
                        <a:rPr lang="en-US" sz="1050" dirty="0" smtClean="0"/>
                        <a:t>Share a</a:t>
                      </a:r>
                      <a:r>
                        <a:rPr lang="en-US" sz="1050" baseline="0" dirty="0" smtClean="0"/>
                        <a:t> picture of a Farm Fresh meal!</a:t>
                      </a:r>
                      <a:endParaRPr lang="en-US" sz="1050" dirty="0"/>
                    </a:p>
                  </a:txBody>
                  <a:tcPr/>
                </a:tc>
              </a:tr>
              <a:tr h="547567">
                <a:tc>
                  <a:txBody>
                    <a:bodyPr/>
                    <a:lstStyle/>
                    <a:p>
                      <a:r>
                        <a:rPr lang="en-US" sz="1050" dirty="0" smtClean="0"/>
                        <a:t>As part of the </a:t>
                      </a:r>
                      <a:r>
                        <a:rPr lang="en-US" sz="1050" b="0" dirty="0" smtClean="0"/>
                        <a:t>Farm Fresh </a:t>
                      </a:r>
                      <a:r>
                        <a:rPr lang="en-US" sz="1050" b="0" baseline="0" dirty="0" smtClean="0"/>
                        <a:t>Challenge</a:t>
                      </a:r>
                      <a:r>
                        <a:rPr lang="en-US" sz="1050" baseline="0" dirty="0" smtClean="0"/>
                        <a:t>, program participants learned about </a:t>
                      </a:r>
                      <a:r>
                        <a:rPr lang="en-US" sz="1050" i="1" baseline="0" dirty="0" smtClean="0"/>
                        <a:t>(fill in detail of Farm Fresh educational activity)</a:t>
                      </a:r>
                      <a:r>
                        <a:rPr lang="en-US" sz="1050" i="0" baseline="0" dirty="0" smtClean="0"/>
                        <a:t>! </a:t>
                      </a:r>
                      <a:r>
                        <a:rPr lang="en-US" sz="1050" b="1" i="0" baseline="0" dirty="0" smtClean="0"/>
                        <a:t>#</a:t>
                      </a:r>
                      <a:r>
                        <a:rPr lang="en-US" sz="1050" b="1" i="0" baseline="0" dirty="0" err="1" smtClean="0"/>
                        <a:t>FarmFreshTexas</a:t>
                      </a:r>
                      <a:endParaRPr lang="en-US" sz="1050" b="1" i="1" dirty="0"/>
                    </a:p>
                  </a:txBody>
                  <a:tcPr/>
                </a:tc>
                <a:tc>
                  <a:txBody>
                    <a:bodyPr/>
                    <a:lstStyle/>
                    <a:p>
                      <a:r>
                        <a:rPr lang="es-ES" sz="1050" dirty="0" smtClean="0"/>
                        <a:t>Como parte del </a:t>
                      </a:r>
                      <a:r>
                        <a:rPr lang="es-ES" sz="1050" b="0" dirty="0" smtClean="0"/>
                        <a:t>Farm </a:t>
                      </a:r>
                      <a:r>
                        <a:rPr lang="es-ES" sz="1050" b="0" dirty="0" err="1" smtClean="0"/>
                        <a:t>Fresh</a:t>
                      </a:r>
                      <a:r>
                        <a:rPr lang="es-ES" sz="1050" b="0" dirty="0" smtClean="0"/>
                        <a:t> </a:t>
                      </a:r>
                      <a:r>
                        <a:rPr lang="es-ES" sz="1050" b="0" dirty="0" err="1" smtClean="0"/>
                        <a:t>Challenge</a:t>
                      </a:r>
                      <a:r>
                        <a:rPr lang="es-ES" sz="1050" dirty="0" smtClean="0"/>
                        <a:t>, ¡los estudiantes aprendieron </a:t>
                      </a:r>
                      <a:r>
                        <a:rPr lang="es-ES" sz="1050" i="1" dirty="0" smtClean="0"/>
                        <a:t>(</a:t>
                      </a:r>
                      <a:r>
                        <a:rPr lang="es-ES" sz="1050" i="1" dirty="0" err="1" smtClean="0"/>
                        <a:t>details</a:t>
                      </a:r>
                      <a:r>
                        <a:rPr lang="es-ES" sz="1050" i="1" dirty="0" smtClean="0"/>
                        <a:t> of </a:t>
                      </a:r>
                      <a:r>
                        <a:rPr lang="es-ES" sz="1050" i="1" dirty="0" err="1" smtClean="0"/>
                        <a:t>educational</a:t>
                      </a:r>
                      <a:r>
                        <a:rPr lang="es-ES" sz="1050" i="1" baseline="0" dirty="0" smtClean="0"/>
                        <a:t> </a:t>
                      </a:r>
                      <a:r>
                        <a:rPr lang="es-ES" sz="1050" i="1" baseline="0" dirty="0" err="1" smtClean="0"/>
                        <a:t>activity</a:t>
                      </a:r>
                      <a:r>
                        <a:rPr lang="es-ES" sz="1050" i="1" baseline="0" dirty="0" smtClean="0"/>
                        <a:t>)</a:t>
                      </a:r>
                      <a:r>
                        <a:rPr lang="es-ES" sz="1050" dirty="0" smtClean="0"/>
                        <a:t>! </a:t>
                      </a:r>
                      <a:r>
                        <a:rPr lang="es-ES" sz="1050" b="1" dirty="0" smtClean="0"/>
                        <a:t>#</a:t>
                      </a:r>
                      <a:r>
                        <a:rPr lang="es-ES" sz="1050" b="1" dirty="0" err="1" smtClean="0"/>
                        <a:t>FarmFreshTexas</a:t>
                      </a:r>
                      <a:endParaRPr lang="en-US" sz="1050" b="1" dirty="0"/>
                    </a:p>
                  </a:txBody>
                  <a:tcPr/>
                </a:tc>
                <a:tc>
                  <a:txBody>
                    <a:bodyPr/>
                    <a:lstStyle/>
                    <a:p>
                      <a:r>
                        <a:rPr lang="en-US" sz="1050" dirty="0" smtClean="0"/>
                        <a:t>Share</a:t>
                      </a:r>
                      <a:r>
                        <a:rPr lang="en-US" sz="1050" baseline="0" dirty="0" smtClean="0"/>
                        <a:t> a picture that highlights your educational activity.</a:t>
                      </a:r>
                      <a:endParaRPr lang="en-US" sz="1050" dirty="0">
                        <a:solidFill>
                          <a:schemeClr val="accent5"/>
                        </a:solidFill>
                      </a:endParaRPr>
                    </a:p>
                  </a:txBody>
                  <a:tcPr/>
                </a:tc>
              </a:tr>
              <a:tr h="309892">
                <a:tc gridSpan="3">
                  <a:txBody>
                    <a:bodyPr/>
                    <a:lstStyle/>
                    <a:p>
                      <a:r>
                        <a:rPr lang="en-US" sz="1050" i="1" dirty="0" smtClean="0"/>
                        <a:t>*All post</a:t>
                      </a:r>
                      <a:r>
                        <a:rPr lang="en-US" sz="1050" i="1" baseline="0" dirty="0" smtClean="0"/>
                        <a:t>s are designed to be used on Facebook, Instagram and Twitter.</a:t>
                      </a:r>
                      <a:endParaRPr lang="en-US" sz="1050" i="1" dirty="0"/>
                    </a:p>
                  </a:txBody>
                  <a:tcPr/>
                </a:tc>
                <a:tc hMerge="1">
                  <a:txBody>
                    <a:bodyPr/>
                    <a:lstStyle/>
                    <a:p>
                      <a:endParaRPr lang="en-US" sz="1050" dirty="0"/>
                    </a:p>
                  </a:txBody>
                  <a:tcPr/>
                </a:tc>
                <a:tc hMerge="1">
                  <a:txBody>
                    <a:bodyPr/>
                    <a:lstStyle/>
                    <a:p>
                      <a:endParaRPr lang="en-US" sz="1050" dirty="0">
                        <a:solidFill>
                          <a:schemeClr val="accent5"/>
                        </a:solidFill>
                      </a:endParaRPr>
                    </a:p>
                  </a:txBody>
                  <a:tcPr/>
                </a:tc>
              </a:tr>
            </a:tbl>
          </a:graphicData>
        </a:graphic>
      </p:graphicFrame>
      <p:sp>
        <p:nvSpPr>
          <p:cNvPr id="7" name="Rectangle 6"/>
          <p:cNvSpPr/>
          <p:nvPr/>
        </p:nvSpPr>
        <p:spPr>
          <a:xfrm rot="5400000">
            <a:off x="3584629" y="-2602199"/>
            <a:ext cx="709295" cy="6723715"/>
          </a:xfrm>
          <a:prstGeom prst="rect">
            <a:avLst/>
          </a:prstGeom>
          <a:gradFill flip="none" rotWithShape="1">
            <a:gsLst>
              <a:gs pos="16000">
                <a:srgbClr val="762562"/>
              </a:gs>
              <a:gs pos="5000">
                <a:schemeClr val="accent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 name="Rectangle 7"/>
          <p:cNvSpPr/>
          <p:nvPr/>
        </p:nvSpPr>
        <p:spPr>
          <a:xfrm rot="5400000">
            <a:off x="3752905" y="-2071703"/>
            <a:ext cx="372745" cy="6723716"/>
          </a:xfrm>
          <a:prstGeom prst="rect">
            <a:avLst/>
          </a:prstGeom>
          <a:gradFill flip="none" rotWithShape="1">
            <a:gsLst>
              <a:gs pos="16000">
                <a:srgbClr val="FE6406"/>
              </a:gs>
              <a:gs pos="5000">
                <a:schemeClr val="accent1">
                  <a:alpha val="0"/>
                </a:schemeClr>
              </a:gs>
              <a:gs pos="100000">
                <a:srgbClr val="FE6406"/>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0" name="Title 11"/>
          <p:cNvSpPr txBox="1">
            <a:spLocks/>
          </p:cNvSpPr>
          <p:nvPr/>
        </p:nvSpPr>
        <p:spPr>
          <a:xfrm>
            <a:off x="2230372" y="604911"/>
            <a:ext cx="4226699" cy="496420"/>
          </a:xfrm>
          <a:prstGeom prst="rect">
            <a:avLst/>
          </a:prstGeom>
        </p:spPr>
        <p:txBody>
          <a:bodyPr>
            <a:noAutofit/>
          </a:bodyPr>
          <a:lstStyle>
            <a:lvl1pPr algn="l" defTabSz="777240" rtl="0" eaLnBrk="1" latinLnBrk="0" hangingPunct="1">
              <a:lnSpc>
                <a:spcPct val="90000"/>
              </a:lnSpc>
              <a:spcBef>
                <a:spcPct val="0"/>
              </a:spcBef>
              <a:buNone/>
              <a:defRPr sz="2800" b="1" kern="1200">
                <a:solidFill>
                  <a:schemeClr val="bg2"/>
                </a:solidFill>
                <a:latin typeface="+mj-lt"/>
                <a:ea typeface="+mj-ea"/>
                <a:cs typeface="+mj-cs"/>
              </a:defRPr>
            </a:lvl1pPr>
          </a:lstStyle>
          <a:p>
            <a:r>
              <a:rPr lang="en-US" sz="2400" dirty="0" smtClean="0"/>
              <a:t>Summer Farm Fresh Challenge</a:t>
            </a:r>
            <a:endParaRPr lang="en-US" sz="2400" dirty="0"/>
          </a:p>
        </p:txBody>
      </p:sp>
      <p:sp>
        <p:nvSpPr>
          <p:cNvPr id="11" name="Text Placeholder 30"/>
          <p:cNvSpPr>
            <a:spLocks noGrp="1"/>
          </p:cNvSpPr>
          <p:nvPr>
            <p:ph type="body" sz="quarter" idx="4294967295"/>
          </p:nvPr>
        </p:nvSpPr>
        <p:spPr>
          <a:xfrm>
            <a:off x="2230371" y="1114306"/>
            <a:ext cx="4685893" cy="373063"/>
          </a:xfrm>
          <a:prstGeom prst="rect">
            <a:avLst/>
          </a:prstGeom>
        </p:spPr>
        <p:txBody>
          <a:bodyPr anchor="ctr"/>
          <a:lstStyle>
            <a:lvl1pPr marL="0" indent="0">
              <a:buNone/>
              <a:defRPr sz="1800">
                <a:solidFill>
                  <a:schemeClr val="bg1"/>
                </a:solidFill>
              </a:defRPr>
            </a:lvl1pPr>
          </a:lstStyle>
          <a:p>
            <a:pPr lvl="0" algn="ctr"/>
            <a:r>
              <a:rPr lang="en-US" b="1" i="1" dirty="0" smtClean="0"/>
              <a:t>Be Social </a:t>
            </a:r>
            <a:r>
              <a:rPr lang="en-US" dirty="0" smtClean="0"/>
              <a:t>Support</a:t>
            </a:r>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3524" y="4434962"/>
            <a:ext cx="1362740" cy="909559"/>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8870" y="5806987"/>
            <a:ext cx="1592048" cy="875166"/>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3524" y="6937509"/>
            <a:ext cx="1362740" cy="888878"/>
          </a:xfrm>
          <a:prstGeom prst="rect">
            <a:avLst/>
          </a:prstGeom>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33794" y1="58602" x2="45238" y2="54839"/>
                        <a14:foregroundMark x1="64503" y1="46653" x2="57606" y2="47667"/>
                      </a14:backgroundRemoval>
                    </a14:imgEffect>
                  </a14:imgLayer>
                </a14:imgProps>
              </a:ext>
              <a:ext uri="{28A0092B-C50C-407E-A947-70E740481C1C}">
                <a14:useLocalDpi xmlns:a14="http://schemas.microsoft.com/office/drawing/2010/main" val="0"/>
              </a:ext>
            </a:extLst>
          </a:blip>
          <a:stretch>
            <a:fillRect/>
          </a:stretch>
        </p:blipFill>
        <p:spPr>
          <a:xfrm>
            <a:off x="439615" y="-97407"/>
            <a:ext cx="2017647" cy="2017647"/>
          </a:xfrm>
          <a:prstGeom prst="rect">
            <a:avLst/>
          </a:prstGeom>
        </p:spPr>
      </p:pic>
    </p:spTree>
    <p:extLst>
      <p:ext uri="{BB962C8B-B14F-4D97-AF65-F5344CB8AC3E}">
        <p14:creationId xmlns:p14="http://schemas.microsoft.com/office/powerpoint/2010/main" val="3770397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4108585525"/>
              </p:ext>
            </p:extLst>
          </p:nvPr>
        </p:nvGraphicFramePr>
        <p:xfrm>
          <a:off x="3425589" y="7325220"/>
          <a:ext cx="3945771" cy="1463040"/>
        </p:xfrm>
        <a:graphic>
          <a:graphicData uri="http://schemas.openxmlformats.org/drawingml/2006/table">
            <a:tbl>
              <a:tblPr firstRow="1" bandRow="1">
                <a:tableStyleId>{5C22544A-7EE6-4342-B048-85BDC9FD1C3A}</a:tableStyleId>
              </a:tblPr>
              <a:tblGrid>
                <a:gridCol w="1315257"/>
                <a:gridCol w="1315257"/>
                <a:gridCol w="1315257"/>
              </a:tblGrid>
              <a:tr h="156780">
                <a:tc gridSpan="3">
                  <a:txBody>
                    <a:bodyPr/>
                    <a:lstStyle/>
                    <a:p>
                      <a:pPr marL="0" marR="0" algn="ctr">
                        <a:spcBef>
                          <a:spcPts val="0"/>
                        </a:spcBef>
                        <a:spcAft>
                          <a:spcPts val="0"/>
                        </a:spcAft>
                      </a:pPr>
                      <a:r>
                        <a:rPr lang="en-US" sz="1400" dirty="0">
                          <a:effectLst/>
                        </a:rPr>
                        <a:t>Peak Post Times for Each Platform</a:t>
                      </a:r>
                      <a:endParaRPr lang="en-US" sz="1200" dirty="0">
                        <a:effectLst/>
                        <a:latin typeface="Cambria"/>
                        <a:ea typeface="MS Mincho"/>
                        <a:cs typeface="Times New Roman"/>
                      </a:endParaRPr>
                    </a:p>
                  </a:txBody>
                  <a:tcPr marL="68580" marR="68580" marT="0" marB="0"/>
                </a:tc>
                <a:tc hMerge="1">
                  <a:txBody>
                    <a:bodyPr/>
                    <a:lstStyle/>
                    <a:p>
                      <a:endParaRPr lang="en-US"/>
                    </a:p>
                  </a:txBody>
                  <a:tcPr/>
                </a:tc>
                <a:tc hMerge="1">
                  <a:txBody>
                    <a:bodyPr/>
                    <a:lstStyle/>
                    <a:p>
                      <a:endParaRPr lang="en-US"/>
                    </a:p>
                  </a:txBody>
                  <a:tcPr/>
                </a:tc>
              </a:tr>
              <a:tr h="0">
                <a:tc>
                  <a:txBody>
                    <a:bodyPr/>
                    <a:lstStyle/>
                    <a:p>
                      <a:pPr marL="0" marR="0" algn="ctr">
                        <a:spcBef>
                          <a:spcPts val="0"/>
                        </a:spcBef>
                        <a:spcAft>
                          <a:spcPts val="0"/>
                        </a:spcAft>
                      </a:pPr>
                      <a:r>
                        <a:rPr lang="en-US" sz="1200">
                          <a:effectLst/>
                        </a:rPr>
                        <a:t>Facebook</a:t>
                      </a:r>
                      <a:endParaRPr lang="en-US" sz="120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US" sz="1200" dirty="0">
                          <a:effectLst/>
                        </a:rPr>
                        <a:t>Twitter</a:t>
                      </a:r>
                      <a:endParaRPr lang="en-US" sz="1200" dirty="0">
                        <a:effectLst/>
                        <a:latin typeface="Cambria"/>
                        <a:ea typeface="MS Mincho"/>
                        <a:cs typeface="Times New Roman"/>
                      </a:endParaRPr>
                    </a:p>
                  </a:txBody>
                  <a:tcPr marL="68580" marR="68580" marT="0" marB="0"/>
                </a:tc>
                <a:tc>
                  <a:txBody>
                    <a:bodyPr/>
                    <a:lstStyle/>
                    <a:p>
                      <a:pPr marL="0" marR="0" algn="ctr">
                        <a:spcBef>
                          <a:spcPts val="0"/>
                        </a:spcBef>
                        <a:spcAft>
                          <a:spcPts val="0"/>
                        </a:spcAft>
                      </a:pPr>
                      <a:r>
                        <a:rPr lang="en-US" sz="1200">
                          <a:effectLst/>
                        </a:rPr>
                        <a:t>Instagram</a:t>
                      </a:r>
                      <a:endParaRPr lang="en-US" sz="1200">
                        <a:effectLst/>
                        <a:latin typeface="Cambria"/>
                        <a:ea typeface="MS Mincho"/>
                        <a:cs typeface="Times New Roman"/>
                      </a:endParaRPr>
                    </a:p>
                  </a:txBody>
                  <a:tcPr marL="68580" marR="68580" marT="0" marB="0"/>
                </a:tc>
              </a:tr>
              <a:tr h="0">
                <a:tc>
                  <a:txBody>
                    <a:bodyPr/>
                    <a:lstStyle/>
                    <a:p>
                      <a:pPr marL="182880" marR="0" lvl="0" indent="-182880">
                        <a:spcBef>
                          <a:spcPts val="0"/>
                        </a:spcBef>
                        <a:spcAft>
                          <a:spcPts val="0"/>
                        </a:spcAft>
                        <a:buFont typeface="Symbol"/>
                        <a:buChar char=""/>
                      </a:pPr>
                      <a:r>
                        <a:rPr lang="en-US" sz="1000" dirty="0" smtClean="0">
                          <a:effectLst/>
                        </a:rPr>
                        <a:t>3 </a:t>
                      </a:r>
                      <a:r>
                        <a:rPr lang="en-US" sz="1000" dirty="0">
                          <a:effectLst/>
                        </a:rPr>
                        <a:t>pm Wednesday</a:t>
                      </a:r>
                      <a:endParaRPr lang="en-US" sz="1200" dirty="0">
                        <a:effectLst/>
                      </a:endParaRPr>
                    </a:p>
                    <a:p>
                      <a:pPr marL="182880" marR="0" lvl="0" indent="-182880">
                        <a:spcBef>
                          <a:spcPts val="0"/>
                        </a:spcBef>
                        <a:spcAft>
                          <a:spcPts val="0"/>
                        </a:spcAft>
                        <a:buFont typeface="Symbol"/>
                        <a:buChar char=""/>
                      </a:pPr>
                      <a:r>
                        <a:rPr lang="en-US" sz="1000" dirty="0">
                          <a:effectLst/>
                        </a:rPr>
                        <a:t>1-4 pm Thursday </a:t>
                      </a:r>
                      <a:r>
                        <a:rPr lang="en-US" sz="1000" dirty="0" smtClean="0">
                          <a:effectLst/>
                        </a:rPr>
                        <a:t>and </a:t>
                      </a:r>
                      <a:r>
                        <a:rPr lang="en-US" sz="1000" dirty="0">
                          <a:effectLst/>
                        </a:rPr>
                        <a:t>Friday</a:t>
                      </a:r>
                      <a:endParaRPr lang="en-US" sz="1200" dirty="0">
                        <a:effectLst/>
                      </a:endParaRPr>
                    </a:p>
                    <a:p>
                      <a:pPr marL="182880" marR="0" lvl="0" indent="-182880">
                        <a:spcBef>
                          <a:spcPts val="0"/>
                        </a:spcBef>
                        <a:spcAft>
                          <a:spcPts val="0"/>
                        </a:spcAft>
                        <a:buFont typeface="Symbol"/>
                        <a:buChar char=""/>
                      </a:pPr>
                      <a:r>
                        <a:rPr lang="en-US" sz="1000" dirty="0">
                          <a:effectLst/>
                        </a:rPr>
                        <a:t>Noon-1 pm Saturday </a:t>
                      </a:r>
                      <a:r>
                        <a:rPr lang="en-US" sz="1000" dirty="0" smtClean="0">
                          <a:effectLst/>
                        </a:rPr>
                        <a:t>and Sunday</a:t>
                      </a:r>
                      <a:endParaRPr lang="en-US" sz="1200" dirty="0">
                        <a:effectLst/>
                        <a:latin typeface="Cambria"/>
                        <a:ea typeface="MS Mincho"/>
                        <a:cs typeface="Times New Roman"/>
                      </a:endParaRPr>
                    </a:p>
                  </a:txBody>
                  <a:tcPr marL="68580" marR="68580" marT="0" marB="0"/>
                </a:tc>
                <a:tc>
                  <a:txBody>
                    <a:bodyPr/>
                    <a:lstStyle/>
                    <a:p>
                      <a:pPr marL="182880" marR="0" lvl="0" indent="-182880">
                        <a:spcBef>
                          <a:spcPts val="0"/>
                        </a:spcBef>
                        <a:spcAft>
                          <a:spcPts val="0"/>
                        </a:spcAft>
                        <a:buFont typeface="Symbol"/>
                        <a:buChar char=""/>
                      </a:pPr>
                      <a:r>
                        <a:rPr lang="en-US" sz="1000" dirty="0">
                          <a:effectLst/>
                        </a:rPr>
                        <a:t>Noon and  5-6 pm Wednesday</a:t>
                      </a:r>
                      <a:endParaRPr lang="en-US" sz="1200" dirty="0">
                        <a:effectLst/>
                      </a:endParaRPr>
                    </a:p>
                    <a:p>
                      <a:pPr marL="182880" marR="0" lvl="0" indent="-182880">
                        <a:spcBef>
                          <a:spcPts val="0"/>
                        </a:spcBef>
                        <a:spcAft>
                          <a:spcPts val="0"/>
                        </a:spcAft>
                        <a:buFont typeface="Symbol"/>
                        <a:buChar char=""/>
                      </a:pPr>
                      <a:r>
                        <a:rPr lang="en-US" sz="1000" dirty="0">
                          <a:effectLst/>
                        </a:rPr>
                        <a:t>Noon-3 pm and 5 pm Monday-Friday</a:t>
                      </a:r>
                      <a:endParaRPr lang="en-US" sz="1200" dirty="0">
                        <a:effectLst/>
                        <a:latin typeface="Cambria"/>
                        <a:ea typeface="MS Mincho"/>
                        <a:cs typeface="Times New Roman"/>
                      </a:endParaRPr>
                    </a:p>
                  </a:txBody>
                  <a:tcPr marL="68580" marR="68580" marT="0" marB="0"/>
                </a:tc>
                <a:tc>
                  <a:txBody>
                    <a:bodyPr/>
                    <a:lstStyle/>
                    <a:p>
                      <a:pPr marL="182880" marR="0" lvl="0" indent="-182880">
                        <a:spcBef>
                          <a:spcPts val="0"/>
                        </a:spcBef>
                        <a:spcAft>
                          <a:spcPts val="0"/>
                        </a:spcAft>
                        <a:buFont typeface="Symbol"/>
                        <a:buChar char=""/>
                      </a:pPr>
                      <a:r>
                        <a:rPr lang="en-US" sz="1000" dirty="0">
                          <a:effectLst/>
                        </a:rPr>
                        <a:t>8-9 am and 5 pm Monday and </a:t>
                      </a:r>
                      <a:r>
                        <a:rPr lang="en-US" sz="1000" dirty="0" smtClean="0">
                          <a:effectLst/>
                        </a:rPr>
                        <a:t>Thursday </a:t>
                      </a:r>
                      <a:r>
                        <a:rPr lang="en-US" sz="1000" dirty="0">
                          <a:effectLst/>
                        </a:rPr>
                        <a:t>for </a:t>
                      </a:r>
                      <a:r>
                        <a:rPr lang="en-US" sz="1000" dirty="0" smtClean="0">
                          <a:effectLst/>
                        </a:rPr>
                        <a:t>images</a:t>
                      </a:r>
                      <a:endParaRPr lang="en-US" sz="1200" dirty="0">
                        <a:effectLst/>
                      </a:endParaRPr>
                    </a:p>
                    <a:p>
                      <a:pPr marL="182880" marR="0" lvl="0" indent="-182880">
                        <a:spcBef>
                          <a:spcPts val="0"/>
                        </a:spcBef>
                        <a:spcAft>
                          <a:spcPts val="0"/>
                        </a:spcAft>
                        <a:buFont typeface="Symbol"/>
                        <a:buChar char=""/>
                      </a:pPr>
                      <a:r>
                        <a:rPr lang="en-US" sz="1000" dirty="0">
                          <a:effectLst/>
                        </a:rPr>
                        <a:t>9 pm-8 am Monday-Sunday for videos</a:t>
                      </a:r>
                      <a:endParaRPr lang="en-US" sz="1200" dirty="0">
                        <a:effectLst/>
                        <a:latin typeface="Cambria"/>
                        <a:ea typeface="MS Mincho"/>
                        <a:cs typeface="Times New Roman"/>
                      </a:endParaRPr>
                    </a:p>
                  </a:txBody>
                  <a:tcPr marL="68580" marR="68580" marT="0" marB="0"/>
                </a:tc>
              </a:tr>
            </a:tbl>
          </a:graphicData>
        </a:graphic>
      </p:graphicFrame>
      <p:grpSp>
        <p:nvGrpSpPr>
          <p:cNvPr id="7" name="Group 6"/>
          <p:cNvGrpSpPr/>
          <p:nvPr/>
        </p:nvGrpSpPr>
        <p:grpSpPr>
          <a:xfrm>
            <a:off x="3316407" y="921860"/>
            <a:ext cx="4114800" cy="780790"/>
            <a:chOff x="4625853" y="4761727"/>
            <a:chExt cx="2040645" cy="953651"/>
          </a:xfrm>
        </p:grpSpPr>
        <p:sp>
          <p:nvSpPr>
            <p:cNvPr id="8" name="TextBox 7"/>
            <p:cNvSpPr txBox="1"/>
            <p:nvPr/>
          </p:nvSpPr>
          <p:spPr>
            <a:xfrm>
              <a:off x="4625853" y="4761727"/>
              <a:ext cx="1994429" cy="338324"/>
            </a:xfrm>
            <a:prstGeom prst="rect">
              <a:avLst/>
            </a:prstGeom>
            <a:noFill/>
          </p:spPr>
          <p:txBody>
            <a:bodyPr wrap="square" rtlCol="0">
              <a:spAutoFit/>
            </a:bodyPr>
            <a:lstStyle/>
            <a:p>
              <a:r>
                <a:rPr lang="en-US" sz="1200" dirty="0" smtClean="0"/>
                <a:t>1. Consider your audience</a:t>
              </a:r>
              <a:endParaRPr lang="en-US" sz="1200" dirty="0"/>
            </a:p>
          </p:txBody>
        </p:sp>
        <p:sp>
          <p:nvSpPr>
            <p:cNvPr id="9" name="Rectangle 8"/>
            <p:cNvSpPr/>
            <p:nvPr/>
          </p:nvSpPr>
          <p:spPr>
            <a:xfrm>
              <a:off x="4625853" y="5038729"/>
              <a:ext cx="2040645" cy="676649"/>
            </a:xfrm>
            <a:prstGeom prst="rect">
              <a:avLst/>
            </a:prstGeom>
          </p:spPr>
          <p:txBody>
            <a:bodyPr wrap="square">
              <a:spAutoFit/>
            </a:bodyPr>
            <a:lstStyle/>
            <a:p>
              <a:pPr lvl="0" defTabSz="777240">
                <a:spcBef>
                  <a:spcPts val="850"/>
                </a:spcBef>
              </a:pPr>
              <a:r>
                <a:rPr lang="en-US" sz="1000" dirty="0">
                  <a:solidFill>
                    <a:srgbClr val="E7E6E6">
                      <a:lumMod val="50000"/>
                    </a:srgbClr>
                  </a:solidFill>
                  <a:latin typeface="Arial" panose="020B0604020202020204" pitchFamily="34" charset="0"/>
                  <a:cs typeface="Arial" panose="020B0604020202020204" pitchFamily="34" charset="0"/>
                </a:rPr>
                <a:t>Your audience includes </a:t>
              </a:r>
              <a:r>
                <a:rPr lang="en-US" sz="1000" dirty="0" smtClean="0">
                  <a:solidFill>
                    <a:srgbClr val="E7E6E6">
                      <a:lumMod val="50000"/>
                    </a:srgbClr>
                  </a:solidFill>
                  <a:latin typeface="Arial" panose="020B0604020202020204" pitchFamily="34" charset="0"/>
                  <a:cs typeface="Arial" panose="020B0604020202020204" pitchFamily="34" charset="0"/>
                </a:rPr>
                <a:t>family members, </a:t>
              </a:r>
              <a:r>
                <a:rPr lang="en-US" sz="1000" dirty="0">
                  <a:solidFill>
                    <a:srgbClr val="E7E6E6">
                      <a:lumMod val="50000"/>
                    </a:srgbClr>
                  </a:solidFill>
                  <a:latin typeface="Arial" panose="020B0604020202020204" pitchFamily="34" charset="0"/>
                  <a:cs typeface="Arial" panose="020B0604020202020204" pitchFamily="34" charset="0"/>
                </a:rPr>
                <a:t>kids, local media, officials and community leaders. Tailor your language and make sure the message is easy to read</a:t>
              </a:r>
              <a:r>
                <a:rPr lang="en-US" sz="1000" dirty="0" smtClean="0">
                  <a:solidFill>
                    <a:srgbClr val="E7E6E6">
                      <a:lumMod val="50000"/>
                    </a:srgbClr>
                  </a:solidFill>
                  <a:latin typeface="Arial" panose="020B0604020202020204" pitchFamily="34" charset="0"/>
                  <a:cs typeface="Arial" panose="020B0604020202020204" pitchFamily="34" charset="0"/>
                </a:rPr>
                <a:t>.</a:t>
              </a:r>
            </a:p>
          </p:txBody>
        </p:sp>
      </p:grpSp>
      <p:grpSp>
        <p:nvGrpSpPr>
          <p:cNvPr id="13" name="Group 12"/>
          <p:cNvGrpSpPr/>
          <p:nvPr/>
        </p:nvGrpSpPr>
        <p:grpSpPr>
          <a:xfrm>
            <a:off x="3316407" y="1942034"/>
            <a:ext cx="4114800" cy="1550229"/>
            <a:chOff x="767889" y="5513696"/>
            <a:chExt cx="2984601" cy="1550229"/>
          </a:xfrm>
        </p:grpSpPr>
        <p:sp>
          <p:nvSpPr>
            <p:cNvPr id="14" name="TextBox 13"/>
            <p:cNvSpPr txBox="1"/>
            <p:nvPr/>
          </p:nvSpPr>
          <p:spPr>
            <a:xfrm>
              <a:off x="767890" y="5513696"/>
              <a:ext cx="2917004" cy="276999"/>
            </a:xfrm>
            <a:prstGeom prst="rect">
              <a:avLst/>
            </a:prstGeom>
            <a:noFill/>
          </p:spPr>
          <p:txBody>
            <a:bodyPr wrap="square" rtlCol="0">
              <a:spAutoFit/>
            </a:bodyPr>
            <a:lstStyle/>
            <a:p>
              <a:r>
                <a:rPr lang="en-US" sz="1200" dirty="0" smtClean="0"/>
                <a:t>2. Use social media tags and hashtags</a:t>
              </a:r>
              <a:endParaRPr lang="en-US" sz="1200" dirty="0"/>
            </a:p>
          </p:txBody>
        </p:sp>
        <p:sp>
          <p:nvSpPr>
            <p:cNvPr id="15" name="Rectangle 14"/>
            <p:cNvSpPr/>
            <p:nvPr/>
          </p:nvSpPr>
          <p:spPr>
            <a:xfrm>
              <a:off x="767889" y="5740486"/>
              <a:ext cx="2984601" cy="1323439"/>
            </a:xfrm>
            <a:prstGeom prst="rect">
              <a:avLst/>
            </a:prstGeom>
          </p:spPr>
          <p:txBody>
            <a:bodyPr wrap="square">
              <a:spAutoFit/>
            </a:bodyPr>
            <a:lstStyle/>
            <a:p>
              <a:pPr lvl="0" defTabSz="777240">
                <a:spcBef>
                  <a:spcPts val="850"/>
                </a:spcBef>
              </a:pPr>
              <a:r>
                <a:rPr lang="en-US" sz="1000" dirty="0" smtClean="0">
                  <a:solidFill>
                    <a:srgbClr val="E7E6E6">
                      <a:lumMod val="50000"/>
                    </a:srgbClr>
                  </a:solidFill>
                  <a:latin typeface="Arial" panose="020B0604020202020204" pitchFamily="34" charset="0"/>
                  <a:cs typeface="Arial" panose="020B0604020202020204" pitchFamily="34" charset="0"/>
                </a:rPr>
                <a:t>Create a short link to a profile using the @ key on any of the three platforms. This will allow the tagged profile to add your post to its timeline and ultimately increase the posts visibility and longevity.</a:t>
              </a:r>
            </a:p>
            <a:p>
              <a:pPr marL="182880" lvl="0" indent="-182880" defTabSz="777240">
                <a:buFont typeface="Wingdings" panose="05000000000000000000" pitchFamily="2" charset="2"/>
                <a:buChar char="q"/>
              </a:pPr>
              <a:r>
                <a:rPr lang="en-US" sz="1000" dirty="0" smtClean="0">
                  <a:solidFill>
                    <a:srgbClr val="E7E6E6">
                      <a:lumMod val="50000"/>
                    </a:srgbClr>
                  </a:solidFill>
                  <a:latin typeface="Arial" panose="020B0604020202020204" pitchFamily="34" charset="0"/>
                  <a:cs typeface="Arial" panose="020B0604020202020204" pitchFamily="34" charset="0"/>
                </a:rPr>
                <a:t>Consider tagging local news outlets, radio stations, and/or mayors.</a:t>
              </a:r>
            </a:p>
            <a:p>
              <a:pPr marL="182880" lvl="0" indent="-182880" defTabSz="777240">
                <a:buFont typeface="Wingdings" panose="05000000000000000000" pitchFamily="2" charset="2"/>
                <a:buChar char="q"/>
              </a:pPr>
              <a:r>
                <a:rPr lang="en-US" sz="1000" dirty="0" smtClean="0">
                  <a:solidFill>
                    <a:srgbClr val="E7E6E6">
                      <a:lumMod val="50000"/>
                    </a:srgbClr>
                  </a:solidFill>
                  <a:latin typeface="Arial" panose="020B0604020202020204" pitchFamily="34" charset="0"/>
                  <a:cs typeface="Arial" panose="020B0604020202020204" pitchFamily="34" charset="0"/>
                </a:rPr>
                <a:t>Tag TDA on </a:t>
              </a:r>
              <a:r>
                <a:rPr lang="en-US" sz="1000" dirty="0">
                  <a:solidFill>
                    <a:srgbClr val="E7E6E6">
                      <a:lumMod val="50000"/>
                    </a:srgbClr>
                  </a:solidFill>
                  <a:latin typeface="Arial" panose="020B0604020202020204" pitchFamily="34" charset="0"/>
                  <a:cs typeface="Arial" panose="020B0604020202020204" pitchFamily="34" charset="0"/>
                </a:rPr>
                <a:t>Facebook</a:t>
              </a:r>
              <a:r>
                <a:rPr lang="en-US" sz="1000" dirty="0" smtClean="0">
                  <a:solidFill>
                    <a:srgbClr val="E7E6E6">
                      <a:lumMod val="50000"/>
                    </a:srgbClr>
                  </a:solidFill>
                  <a:latin typeface="Arial" panose="020B0604020202020204" pitchFamily="34" charset="0"/>
                  <a:cs typeface="Arial" panose="020B0604020202020204" pitchFamily="34" charset="0"/>
                </a:rPr>
                <a:t> and Twitter</a:t>
              </a:r>
            </a:p>
            <a:p>
              <a:pPr marL="457200" lvl="1" indent="-182880" defTabSz="777240">
                <a:buFont typeface="Wingdings" panose="05000000000000000000" pitchFamily="2" charset="2"/>
                <a:buChar char="v"/>
              </a:pPr>
              <a:r>
                <a:rPr lang="en-US" sz="1000" dirty="0" smtClean="0">
                  <a:solidFill>
                    <a:srgbClr val="E7E6E6">
                      <a:lumMod val="50000"/>
                    </a:srgbClr>
                  </a:solidFill>
                  <a:latin typeface="Arial" panose="020B0604020202020204" pitchFamily="34" charset="0"/>
                  <a:cs typeface="Arial" panose="020B0604020202020204" pitchFamily="34" charset="0"/>
                </a:rPr>
                <a:t>Facebook: Texas Department of Agriculture</a:t>
              </a:r>
            </a:p>
            <a:p>
              <a:pPr marL="457200" lvl="1" indent="-182880" defTabSz="777240">
                <a:buFont typeface="Wingdings" panose="05000000000000000000" pitchFamily="2" charset="2"/>
                <a:buChar char="v"/>
              </a:pPr>
              <a:r>
                <a:rPr lang="en-US" sz="1000" dirty="0" smtClean="0">
                  <a:solidFill>
                    <a:srgbClr val="E7E6E6">
                      <a:lumMod val="50000"/>
                    </a:srgbClr>
                  </a:solidFill>
                  <a:latin typeface="Arial" panose="020B0604020202020204" pitchFamily="34" charset="0"/>
                  <a:cs typeface="Arial" panose="020B0604020202020204" pitchFamily="34" charset="0"/>
                </a:rPr>
                <a:t>Twitter: @TexasDeptofAg</a:t>
              </a:r>
            </a:p>
            <a:p>
              <a:pPr marL="182880" indent="-182880" defTabSz="777240">
                <a:buFont typeface="Wingdings" panose="05000000000000000000" pitchFamily="2" charset="2"/>
                <a:buChar char="q"/>
              </a:pPr>
              <a:r>
                <a:rPr lang="en-US" sz="1000" dirty="0" smtClean="0">
                  <a:solidFill>
                    <a:srgbClr val="E7E6E6">
                      <a:lumMod val="50000"/>
                    </a:srgbClr>
                  </a:solidFill>
                  <a:latin typeface="Arial" panose="020B0604020202020204" pitchFamily="34" charset="0"/>
                  <a:cs typeface="Arial" panose="020B0604020202020204" pitchFamily="34" charset="0"/>
                </a:rPr>
                <a:t>Use #</a:t>
              </a:r>
              <a:r>
                <a:rPr lang="en-US" sz="1000" dirty="0" err="1" smtClean="0">
                  <a:solidFill>
                    <a:srgbClr val="E7E6E6">
                      <a:lumMod val="50000"/>
                    </a:srgbClr>
                  </a:solidFill>
                  <a:latin typeface="Arial" panose="020B0604020202020204" pitchFamily="34" charset="0"/>
                  <a:cs typeface="Arial" panose="020B0604020202020204" pitchFamily="34" charset="0"/>
                </a:rPr>
                <a:t>FarmFreshTexas</a:t>
              </a:r>
              <a:r>
                <a:rPr lang="en-US" sz="1000" dirty="0" smtClean="0">
                  <a:solidFill>
                    <a:srgbClr val="E7E6E6">
                      <a:lumMod val="50000"/>
                    </a:srgbClr>
                  </a:solidFill>
                  <a:latin typeface="Arial" panose="020B0604020202020204" pitchFamily="34" charset="0"/>
                  <a:cs typeface="Arial" panose="020B0604020202020204" pitchFamily="34" charset="0"/>
                </a:rPr>
                <a:t> </a:t>
              </a:r>
              <a:endParaRPr lang="en-US" sz="1000" dirty="0">
                <a:solidFill>
                  <a:srgbClr val="E7E6E6">
                    <a:lumMod val="50000"/>
                  </a:srgbClr>
                </a:solidFill>
                <a:latin typeface="Arial" panose="020B0604020202020204" pitchFamily="34" charset="0"/>
                <a:cs typeface="Arial" panose="020B0604020202020204" pitchFamily="34" charset="0"/>
              </a:endParaRPr>
            </a:p>
          </p:txBody>
        </p:sp>
      </p:grpSp>
      <p:grpSp>
        <p:nvGrpSpPr>
          <p:cNvPr id="16" name="Group 15"/>
          <p:cNvGrpSpPr/>
          <p:nvPr/>
        </p:nvGrpSpPr>
        <p:grpSpPr>
          <a:xfrm>
            <a:off x="3316407" y="3731646"/>
            <a:ext cx="4114800" cy="2358143"/>
            <a:chOff x="4625853" y="4761727"/>
            <a:chExt cx="1994429" cy="2880220"/>
          </a:xfrm>
        </p:grpSpPr>
        <p:sp>
          <p:nvSpPr>
            <p:cNvPr id="17" name="TextBox 16"/>
            <p:cNvSpPr txBox="1"/>
            <p:nvPr/>
          </p:nvSpPr>
          <p:spPr>
            <a:xfrm>
              <a:off x="4625853" y="4761727"/>
              <a:ext cx="1994429" cy="338324"/>
            </a:xfrm>
            <a:prstGeom prst="rect">
              <a:avLst/>
            </a:prstGeom>
            <a:noFill/>
          </p:spPr>
          <p:txBody>
            <a:bodyPr wrap="square" rtlCol="0">
              <a:spAutoFit/>
            </a:bodyPr>
            <a:lstStyle/>
            <a:p>
              <a:r>
                <a:rPr lang="en-US" sz="1200" dirty="0" smtClean="0"/>
                <a:t>3. Add photos or videos</a:t>
              </a:r>
              <a:endParaRPr lang="en-US" sz="1200" dirty="0"/>
            </a:p>
          </p:txBody>
        </p:sp>
        <p:sp>
          <p:nvSpPr>
            <p:cNvPr id="18" name="Rectangle 17"/>
            <p:cNvSpPr/>
            <p:nvPr/>
          </p:nvSpPr>
          <p:spPr>
            <a:xfrm>
              <a:off x="4625853" y="5038727"/>
              <a:ext cx="1994429" cy="2603220"/>
            </a:xfrm>
            <a:prstGeom prst="rect">
              <a:avLst/>
            </a:prstGeom>
          </p:spPr>
          <p:txBody>
            <a:bodyPr wrap="square">
              <a:spAutoFit/>
            </a:bodyPr>
            <a:lstStyle/>
            <a:p>
              <a:pPr defTabSz="777240">
                <a:spcBef>
                  <a:spcPts val="850"/>
                </a:spcBef>
              </a:pPr>
              <a:r>
                <a:rPr lang="en-US" sz="1000" dirty="0" smtClean="0">
                  <a:solidFill>
                    <a:srgbClr val="E7E6E6">
                      <a:lumMod val="50000"/>
                    </a:srgbClr>
                  </a:solidFill>
                  <a:latin typeface="Arial" panose="020B0604020202020204" pitchFamily="34" charset="0"/>
                  <a:cs typeface="Arial" panose="020B0604020202020204" pitchFamily="34" charset="0"/>
                </a:rPr>
                <a:t>Use photos, videos or GIFs whenever possible. Facebook Video, Facebook Live and Instagram’s Boomerang offer fun ways to add multimedia to communication platforms</a:t>
              </a:r>
              <a:r>
                <a:rPr lang="en-US" sz="1000" dirty="0">
                  <a:solidFill>
                    <a:srgbClr val="E7E6E6">
                      <a:lumMod val="50000"/>
                    </a:srgbClr>
                  </a:solidFill>
                  <a:latin typeface="Arial" panose="020B0604020202020204" pitchFamily="34" charset="0"/>
                  <a:cs typeface="Arial" panose="020B0604020202020204" pitchFamily="34" charset="0"/>
                </a:rPr>
                <a:t>. Keep videos under two minutes</a:t>
              </a:r>
              <a:r>
                <a:rPr lang="en-US" sz="1000" dirty="0" smtClean="0">
                  <a:solidFill>
                    <a:srgbClr val="E7E6E6">
                      <a:lumMod val="50000"/>
                    </a:srgbClr>
                  </a:solidFill>
                  <a:latin typeface="Arial" panose="020B0604020202020204" pitchFamily="34" charset="0"/>
                  <a:cs typeface="Arial" panose="020B0604020202020204" pitchFamily="34" charset="0"/>
                </a:rPr>
                <a:t>.</a:t>
              </a:r>
            </a:p>
            <a:p>
              <a:pPr lvl="0" defTabSz="777240">
                <a:spcBef>
                  <a:spcPts val="850"/>
                </a:spcBef>
              </a:pPr>
              <a:r>
                <a:rPr lang="en-US" sz="1000" dirty="0" smtClean="0">
                  <a:solidFill>
                    <a:srgbClr val="E7E6E6">
                      <a:lumMod val="50000"/>
                    </a:srgbClr>
                  </a:solidFill>
                  <a:latin typeface="Arial" panose="020B0604020202020204" pitchFamily="34" charset="0"/>
                  <a:cs typeface="Arial" panose="020B0604020202020204" pitchFamily="34" charset="0"/>
                </a:rPr>
                <a:t>Make sure any media has the appropriate release form.</a:t>
              </a:r>
            </a:p>
            <a:p>
              <a:pPr lvl="0" defTabSz="777240">
                <a:spcBef>
                  <a:spcPts val="850"/>
                </a:spcBef>
              </a:pPr>
              <a:r>
                <a:rPr lang="en-US" sz="1000" dirty="0" smtClean="0">
                  <a:solidFill>
                    <a:srgbClr val="E7E6E6">
                      <a:lumMod val="50000"/>
                    </a:srgbClr>
                  </a:solidFill>
                  <a:latin typeface="Arial" panose="020B0604020202020204" pitchFamily="34" charset="0"/>
                  <a:cs typeface="Arial" panose="020B0604020202020204" pitchFamily="34" charset="0"/>
                </a:rPr>
                <a:t>TDA has provided high quality images sized to fit </a:t>
              </a:r>
              <a:r>
                <a:rPr lang="en-US" sz="1000" dirty="0" smtClean="0">
                  <a:solidFill>
                    <a:srgbClr val="E7E6E6">
                      <a:lumMod val="50000"/>
                    </a:srgbClr>
                  </a:solidFill>
                  <a:latin typeface="Arial" panose="020B0604020202020204" pitchFamily="34" charset="0"/>
                  <a:cs typeface="Arial" panose="020B0604020202020204" pitchFamily="34" charset="0"/>
                  <a:hlinkClick r:id="rId2"/>
                </a:rPr>
                <a:t>Facebook, Instagram, and Twitter</a:t>
              </a:r>
              <a:r>
                <a:rPr lang="en-US" sz="1000" dirty="0" smtClean="0">
                  <a:solidFill>
                    <a:srgbClr val="E7E6E6">
                      <a:lumMod val="50000"/>
                    </a:srgbClr>
                  </a:solidFill>
                  <a:latin typeface="Arial" panose="020B0604020202020204" pitchFamily="34" charset="0"/>
                  <a:cs typeface="Arial" panose="020B0604020202020204" pitchFamily="34" charset="0"/>
                </a:rPr>
                <a:t>. You can also add these to your web pages and newsletters.</a:t>
              </a:r>
            </a:p>
            <a:p>
              <a:pPr lvl="0" defTabSz="777240">
                <a:spcBef>
                  <a:spcPts val="850"/>
                </a:spcBef>
              </a:pPr>
              <a:r>
                <a:rPr lang="en-US" sz="1000" dirty="0" smtClean="0">
                  <a:solidFill>
                    <a:srgbClr val="E7E6E6">
                      <a:lumMod val="50000"/>
                    </a:srgbClr>
                  </a:solidFill>
                  <a:latin typeface="Arial" panose="020B0604020202020204" pitchFamily="34" charset="0"/>
                  <a:cs typeface="Arial" panose="020B0604020202020204" pitchFamily="34" charset="0"/>
                </a:rPr>
                <a:t>The suggested image size for most platforms is at least 800x800 pixels. Aim for 1200x630 for Facebook, 1080x1080 for Instagram, and 440x220 for Twitter. </a:t>
              </a:r>
              <a:endParaRPr lang="en-US" sz="1000" dirty="0">
                <a:solidFill>
                  <a:srgbClr val="E7E6E6">
                    <a:lumMod val="50000"/>
                  </a:srgbClr>
                </a:solidFill>
                <a:latin typeface="Arial" panose="020B0604020202020204" pitchFamily="34" charset="0"/>
                <a:cs typeface="Arial" panose="020B0604020202020204" pitchFamily="34" charset="0"/>
              </a:endParaRPr>
            </a:p>
          </p:txBody>
        </p:sp>
      </p:grpSp>
      <p:grpSp>
        <p:nvGrpSpPr>
          <p:cNvPr id="19" name="Group 18"/>
          <p:cNvGrpSpPr/>
          <p:nvPr/>
        </p:nvGrpSpPr>
        <p:grpSpPr>
          <a:xfrm>
            <a:off x="3316407" y="6329172"/>
            <a:ext cx="4114800" cy="756664"/>
            <a:chOff x="4625853" y="4761727"/>
            <a:chExt cx="1994429" cy="1034193"/>
          </a:xfrm>
        </p:grpSpPr>
        <p:sp>
          <p:nvSpPr>
            <p:cNvPr id="20" name="TextBox 19"/>
            <p:cNvSpPr txBox="1"/>
            <p:nvPr/>
          </p:nvSpPr>
          <p:spPr>
            <a:xfrm>
              <a:off x="4625853" y="4761727"/>
              <a:ext cx="1994429" cy="378597"/>
            </a:xfrm>
            <a:prstGeom prst="rect">
              <a:avLst/>
            </a:prstGeom>
            <a:noFill/>
          </p:spPr>
          <p:txBody>
            <a:bodyPr wrap="square" rtlCol="0">
              <a:spAutoFit/>
            </a:bodyPr>
            <a:lstStyle/>
            <a:p>
              <a:r>
                <a:rPr lang="en-US" sz="1200" dirty="0" smtClean="0"/>
                <a:t>4. Plan Posts</a:t>
              </a:r>
              <a:endParaRPr lang="en-US" sz="1200" dirty="0"/>
            </a:p>
          </p:txBody>
        </p:sp>
        <p:sp>
          <p:nvSpPr>
            <p:cNvPr id="23" name="Rectangle 22"/>
            <p:cNvSpPr/>
            <p:nvPr/>
          </p:nvSpPr>
          <p:spPr>
            <a:xfrm>
              <a:off x="4625853" y="5038727"/>
              <a:ext cx="1994429" cy="757193"/>
            </a:xfrm>
            <a:prstGeom prst="rect">
              <a:avLst/>
            </a:prstGeom>
          </p:spPr>
          <p:txBody>
            <a:bodyPr wrap="square">
              <a:spAutoFit/>
            </a:bodyPr>
            <a:lstStyle/>
            <a:p>
              <a:pPr lvl="0" defTabSz="777240">
                <a:spcBef>
                  <a:spcPts val="850"/>
                </a:spcBef>
              </a:pPr>
              <a:r>
                <a:rPr lang="en-US" sz="1000" dirty="0">
                  <a:solidFill>
                    <a:srgbClr val="E7E6E6">
                      <a:lumMod val="50000"/>
                    </a:srgbClr>
                  </a:solidFill>
                  <a:latin typeface="Arial" panose="020B0604020202020204" pitchFamily="34" charset="0"/>
                  <a:cs typeface="Arial" panose="020B0604020202020204" pitchFamily="34" charset="0"/>
                </a:rPr>
                <a:t>Plan your posts based on </a:t>
              </a:r>
              <a:r>
                <a:rPr lang="en-US" sz="1000" dirty="0" smtClean="0">
                  <a:solidFill>
                    <a:srgbClr val="E7E6E6">
                      <a:lumMod val="50000"/>
                    </a:srgbClr>
                  </a:solidFill>
                  <a:latin typeface="Arial" panose="020B0604020202020204" pitchFamily="34" charset="0"/>
                  <a:cs typeface="Arial" panose="020B0604020202020204" pitchFamily="34" charset="0"/>
                </a:rPr>
                <a:t>your sites activities and when you’ve planned a farm fresh meal or activity. </a:t>
              </a:r>
              <a:r>
                <a:rPr lang="en-US" sz="1000" dirty="0">
                  <a:solidFill>
                    <a:srgbClr val="E7E6E6">
                      <a:lumMod val="50000"/>
                    </a:srgbClr>
                  </a:solidFill>
                  <a:latin typeface="Arial" panose="020B0604020202020204" pitchFamily="34" charset="0"/>
                  <a:cs typeface="Arial" panose="020B0604020202020204" pitchFamily="34" charset="0"/>
                </a:rPr>
                <a:t>Also consider the peak posting times below</a:t>
              </a:r>
              <a:r>
                <a:rPr lang="en-US" sz="1000" dirty="0" smtClean="0">
                  <a:solidFill>
                    <a:srgbClr val="E7E6E6">
                      <a:lumMod val="50000"/>
                    </a:srgbClr>
                  </a:solidFill>
                  <a:latin typeface="Arial" panose="020B0604020202020204" pitchFamily="34" charset="0"/>
                  <a:cs typeface="Arial" panose="020B0604020202020204" pitchFamily="34" charset="0"/>
                </a:rPr>
                <a:t>.</a:t>
              </a:r>
            </a:p>
          </p:txBody>
        </p:sp>
      </p:grpSp>
      <p:sp>
        <p:nvSpPr>
          <p:cNvPr id="5" name="Text Placeholder 4">
            <a:extLst>
              <a:ext uri="{FF2B5EF4-FFF2-40B4-BE49-F238E27FC236}">
                <a16:creationId xmlns="" xmlns:a16="http://schemas.microsoft.com/office/drawing/2014/main" id="{1131639D-647E-A54F-A36B-945E06349E29}"/>
              </a:ext>
            </a:extLst>
          </p:cNvPr>
          <p:cNvSpPr>
            <a:spLocks noGrp="1"/>
          </p:cNvSpPr>
          <p:nvPr>
            <p:ph type="body" sz="quarter" idx="23"/>
          </p:nvPr>
        </p:nvSpPr>
        <p:spPr>
          <a:xfrm>
            <a:off x="3316407" y="240327"/>
            <a:ext cx="4114800" cy="457200"/>
          </a:xfrm>
          <a:solidFill>
            <a:schemeClr val="bg2"/>
          </a:solidFill>
        </p:spPr>
        <p:txBody>
          <a:bodyPr anchor="ctr"/>
          <a:lstStyle/>
          <a:p>
            <a:r>
              <a:rPr lang="en-US" sz="2400" dirty="0" smtClean="0">
                <a:solidFill>
                  <a:schemeClr val="bg1"/>
                </a:solidFill>
                <a:latin typeface="+mj-lt"/>
              </a:rPr>
              <a:t>Social Media Best Practices</a:t>
            </a:r>
            <a:endParaRPr lang="en-US" sz="2400" dirty="0">
              <a:solidFill>
                <a:schemeClr val="bg1"/>
              </a:solidFill>
              <a:latin typeface="+mj-lt"/>
            </a:endParaRPr>
          </a:p>
        </p:txBody>
      </p:sp>
      <p:sp>
        <p:nvSpPr>
          <p:cNvPr id="29" name="Text Placeholder 4">
            <a:extLst>
              <a:ext uri="{FF2B5EF4-FFF2-40B4-BE49-F238E27FC236}">
                <a16:creationId xmlns="" xmlns:a16="http://schemas.microsoft.com/office/drawing/2014/main" id="{1131639D-647E-A54F-A36B-945E06349E29}"/>
              </a:ext>
            </a:extLst>
          </p:cNvPr>
          <p:cNvSpPr>
            <a:spLocks noGrp="1"/>
          </p:cNvSpPr>
          <p:nvPr>
            <p:ph type="body" sz="quarter" idx="23"/>
          </p:nvPr>
        </p:nvSpPr>
        <p:spPr>
          <a:xfrm>
            <a:off x="439973" y="240327"/>
            <a:ext cx="2286000" cy="457200"/>
          </a:xfrm>
          <a:solidFill>
            <a:schemeClr val="bg2"/>
          </a:solidFill>
        </p:spPr>
        <p:txBody>
          <a:bodyPr anchor="ctr"/>
          <a:lstStyle/>
          <a:p>
            <a:r>
              <a:rPr lang="en-US" sz="2400" dirty="0" smtClean="0">
                <a:solidFill>
                  <a:schemeClr val="bg1"/>
                </a:solidFill>
                <a:latin typeface="+mj-lt"/>
              </a:rPr>
              <a:t>Examples</a:t>
            </a:r>
            <a:endParaRPr lang="en-US" sz="2800" dirty="0">
              <a:solidFill>
                <a:schemeClr val="bg1"/>
              </a:solidFill>
              <a:latin typeface="+mj-lt"/>
            </a:endParaRPr>
          </a:p>
        </p:txBody>
      </p:sp>
      <p:pic>
        <p:nvPicPr>
          <p:cNvPr id="22" name="Picture 21" descr="C:\Users\bwatson\AppData\Local\Microsoft\Windows\INetCache\Content.Outlook\8JG0I7HZ\Screenshot_20180627-11140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848" y="760082"/>
            <a:ext cx="2504470" cy="4451461"/>
          </a:xfrm>
          <a:prstGeom prst="rect">
            <a:avLst/>
          </a:prstGeom>
          <a:noFill/>
          <a:ln>
            <a:noFill/>
          </a:ln>
        </p:spPr>
      </p:pic>
      <p:pic>
        <p:nvPicPr>
          <p:cNvPr id="24" name="Picture 23" descr="C:\Users\bwatson\AppData\Local\Microsoft\Windows\INetCache\Content.Outlook\8JG0I7HZ\Screenshot_20180627-091459.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73" y="4909624"/>
            <a:ext cx="2508345" cy="4262583"/>
          </a:xfrm>
          <a:prstGeom prst="rect">
            <a:avLst/>
          </a:prstGeom>
          <a:noFill/>
          <a:ln>
            <a:noFill/>
          </a:ln>
        </p:spPr>
      </p:pic>
    </p:spTree>
    <p:extLst>
      <p:ext uri="{BB962C8B-B14F-4D97-AF65-F5344CB8AC3E}">
        <p14:creationId xmlns:p14="http://schemas.microsoft.com/office/powerpoint/2010/main" val="2932232463"/>
      </p:ext>
    </p:extLst>
  </p:cSld>
  <p:clrMapOvr>
    <a:masterClrMapping/>
  </p:clrMapOvr>
</p:sld>
</file>

<file path=ppt/theme/theme1.xml><?xml version="1.0" encoding="utf-8"?>
<a:theme xmlns:a="http://schemas.openxmlformats.org/drawingml/2006/main" name="Office Theme">
  <a:themeElements>
    <a:clrScheme name="Farm Fresh Colors">
      <a:dk1>
        <a:srgbClr val="003300"/>
      </a:dk1>
      <a:lt1>
        <a:srgbClr val="FFFFFF"/>
      </a:lt1>
      <a:dk2>
        <a:srgbClr val="5F2160"/>
      </a:dk2>
      <a:lt2>
        <a:srgbClr val="92D050"/>
      </a:lt2>
      <a:accent1>
        <a:srgbClr val="FFCC00"/>
      </a:accent1>
      <a:accent2>
        <a:srgbClr val="E36C0A"/>
      </a:accent2>
      <a:accent3>
        <a:srgbClr val="006633"/>
      </a:accent3>
      <a:accent4>
        <a:srgbClr val="99CC00"/>
      </a:accent4>
      <a:accent5>
        <a:srgbClr val="990000"/>
      </a:accent5>
      <a:accent6>
        <a:srgbClr val="FFF4CB"/>
      </a:accent6>
      <a:hlink>
        <a:srgbClr val="0563C1"/>
      </a:hlink>
      <a:folHlink>
        <a:srgbClr val="99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2077</TotalTime>
  <Words>752</Words>
  <Application>Microsoft Office PowerPoint</Application>
  <PresentationFormat>Custom</PresentationFormat>
  <Paragraphs>60</Paragraphs>
  <Slides>2</Slides>
  <Notes>0</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Beatrice Watson</cp:lastModifiedBy>
  <cp:revision>186</cp:revision>
  <cp:lastPrinted>2018-08-06T20:30:24Z</cp:lastPrinted>
  <dcterms:created xsi:type="dcterms:W3CDTF">2018-01-29T19:14:57Z</dcterms:created>
  <dcterms:modified xsi:type="dcterms:W3CDTF">2019-01-14T20:36:07Z</dcterms:modified>
</cp:coreProperties>
</file>