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12" r:id="rId2"/>
    <p:sldMasterId id="2147484330" r:id="rId3"/>
    <p:sldMasterId id="2147484342" r:id="rId4"/>
  </p:sldMasterIdLst>
  <p:notesMasterIdLst>
    <p:notesMasterId r:id="rId34"/>
  </p:notesMasterIdLst>
  <p:handoutMasterIdLst>
    <p:handoutMasterId r:id="rId35"/>
  </p:handoutMasterIdLst>
  <p:sldIdLst>
    <p:sldId id="266" r:id="rId5"/>
    <p:sldId id="332" r:id="rId6"/>
    <p:sldId id="256" r:id="rId7"/>
    <p:sldId id="264" r:id="rId8"/>
    <p:sldId id="260" r:id="rId9"/>
    <p:sldId id="259" r:id="rId10"/>
    <p:sldId id="368" r:id="rId11"/>
    <p:sldId id="265" r:id="rId12"/>
    <p:sldId id="257" r:id="rId13"/>
    <p:sldId id="268" r:id="rId14"/>
    <p:sldId id="258" r:id="rId15"/>
    <p:sldId id="263" r:id="rId16"/>
    <p:sldId id="261" r:id="rId17"/>
    <p:sldId id="267" r:id="rId18"/>
    <p:sldId id="262" r:id="rId19"/>
    <p:sldId id="369" r:id="rId20"/>
    <p:sldId id="370" r:id="rId21"/>
    <p:sldId id="371" r:id="rId22"/>
    <p:sldId id="372" r:id="rId23"/>
    <p:sldId id="373" r:id="rId24"/>
    <p:sldId id="374" r:id="rId25"/>
    <p:sldId id="375" r:id="rId26"/>
    <p:sldId id="376" r:id="rId27"/>
    <p:sldId id="377" r:id="rId28"/>
    <p:sldId id="378" r:id="rId29"/>
    <p:sldId id="379" r:id="rId30"/>
    <p:sldId id="367" r:id="rId31"/>
    <p:sldId id="360" r:id="rId32"/>
    <p:sldId id="354"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Brown" initials="RB" lastIdx="26" clrIdx="0"/>
  <p:cmAuthor id="2" name="Audrey Gilbreath" initials="AG" lastIdx="1" clrIdx="1">
    <p:extLst>
      <p:ext uri="{19B8F6BF-5375-455C-9EA6-DF929625EA0E}">
        <p15:presenceInfo xmlns:p15="http://schemas.microsoft.com/office/powerpoint/2012/main" userId="5cb2ea23d0a36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263"/>
    <a:srgbClr val="2F6D8F"/>
    <a:srgbClr val="92C1C3"/>
    <a:srgbClr val="721F5D"/>
    <a:srgbClr val="F09421"/>
    <a:srgbClr val="E1F4FD"/>
    <a:srgbClr val="BCE5EC"/>
    <a:srgbClr val="0D432B"/>
    <a:srgbClr val="90C64B"/>
    <a:srgbClr val="FFCC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7" autoAdjust="0"/>
    <p:restoredTop sz="94521" autoAdjust="0"/>
  </p:normalViewPr>
  <p:slideViewPr>
    <p:cSldViewPr>
      <p:cViewPr varScale="1">
        <p:scale>
          <a:sx n="142" d="100"/>
          <a:sy n="142" d="100"/>
        </p:scale>
        <p:origin x="846"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7/15/2020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7/15/2020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Cover Option</a:t>
            </a:r>
          </a:p>
        </p:txBody>
      </p:sp>
      <p:sp>
        <p:nvSpPr>
          <p:cNvPr id="4" name="Slide Number Placeholder 3"/>
          <p:cNvSpPr>
            <a:spLocks noGrp="1"/>
          </p:cNvSpPr>
          <p:nvPr>
            <p:ph type="sldNum" sz="quarter" idx="5"/>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1617140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bd37d7e4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bd37d7e4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used various methods to ensure that students and parents were aware that some items served required heating. </a:t>
            </a:r>
            <a:endParaRPr/>
          </a:p>
          <a:p>
            <a:pPr marL="1828800" lvl="0" indent="-298450" algn="l" rtl="0">
              <a:lnSpc>
                <a:spcPct val="115000"/>
              </a:lnSpc>
              <a:spcBef>
                <a:spcPts val="0"/>
              </a:spcBef>
              <a:spcAft>
                <a:spcPts val="0"/>
              </a:spcAft>
              <a:buClr>
                <a:srgbClr val="222222"/>
              </a:buClr>
              <a:buSzPts val="1100"/>
              <a:buFont typeface="Arial"/>
              <a:buAutoNum type="alphaLcPeriod"/>
            </a:pPr>
            <a:r>
              <a:rPr lang="en">
                <a:solidFill>
                  <a:srgbClr val="222222"/>
                </a:solidFill>
              </a:rPr>
              <a:t>Print out instructions and hand to put in meal bags</a:t>
            </a:r>
            <a:endParaRPr>
              <a:solidFill>
                <a:srgbClr val="222222"/>
              </a:solidFill>
            </a:endParaRPr>
          </a:p>
          <a:p>
            <a:pPr marL="2743200" lvl="2" indent="-298450" algn="l" rtl="0">
              <a:lnSpc>
                <a:spcPct val="115000"/>
              </a:lnSpc>
              <a:spcBef>
                <a:spcPts val="0"/>
              </a:spcBef>
              <a:spcAft>
                <a:spcPts val="0"/>
              </a:spcAft>
              <a:buClr>
                <a:srgbClr val="222222"/>
              </a:buClr>
              <a:buSzPts val="1100"/>
              <a:buFont typeface="Arial"/>
              <a:buAutoNum type="arabicPeriod"/>
            </a:pPr>
            <a:r>
              <a:rPr lang="en">
                <a:solidFill>
                  <a:srgbClr val="222222"/>
                </a:solidFill>
              </a:rPr>
              <a:t>English/Spanish: consider the population at the site you are serving</a:t>
            </a:r>
            <a:endParaRPr>
              <a:solidFill>
                <a:srgbClr val="222222"/>
              </a:solidFill>
            </a:endParaRPr>
          </a:p>
          <a:p>
            <a:pPr marL="1828800" lvl="0" indent="-298450" algn="l" rtl="0">
              <a:lnSpc>
                <a:spcPct val="115000"/>
              </a:lnSpc>
              <a:spcBef>
                <a:spcPts val="0"/>
              </a:spcBef>
              <a:spcAft>
                <a:spcPts val="0"/>
              </a:spcAft>
              <a:buClr>
                <a:srgbClr val="222222"/>
              </a:buClr>
              <a:buSzPts val="1100"/>
              <a:buFont typeface="Arial"/>
              <a:buAutoNum type="alphaLcPeriod"/>
            </a:pPr>
            <a:r>
              <a:rPr lang="en">
                <a:solidFill>
                  <a:srgbClr val="222222"/>
                </a:solidFill>
              </a:rPr>
              <a:t>Facebook</a:t>
            </a:r>
            <a:endParaRPr>
              <a:solidFill>
                <a:srgbClr val="222222"/>
              </a:solidFill>
            </a:endParaRPr>
          </a:p>
          <a:p>
            <a:pPr marL="1828800" lvl="0" indent="-298450" algn="l" rtl="0">
              <a:lnSpc>
                <a:spcPct val="115000"/>
              </a:lnSpc>
              <a:spcBef>
                <a:spcPts val="0"/>
              </a:spcBef>
              <a:spcAft>
                <a:spcPts val="0"/>
              </a:spcAft>
              <a:buClr>
                <a:srgbClr val="222222"/>
              </a:buClr>
              <a:buSzPts val="1100"/>
              <a:buFont typeface="Arial"/>
              <a:buAutoNum type="alphaLcPeriod"/>
            </a:pPr>
            <a:r>
              <a:rPr lang="en">
                <a:solidFill>
                  <a:srgbClr val="222222"/>
                </a:solidFill>
              </a:rPr>
              <a:t>District Website</a:t>
            </a:r>
            <a:endParaRPr sz="600"/>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bd37d7e4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bd37d7e4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are we planning for the fall? There are a lot of unknowns and things are changing very fluidly that it is hard to know exactly what route we will take but this is our plan as of today:</a:t>
            </a:r>
            <a:endParaRPr/>
          </a:p>
          <a:p>
            <a:pPr marL="228600" lvl="0" indent="228600" algn="l" rtl="0">
              <a:lnSpc>
                <a:spcPct val="115000"/>
              </a:lnSpc>
              <a:spcBef>
                <a:spcPts val="0"/>
              </a:spcBef>
              <a:spcAft>
                <a:spcPts val="0"/>
              </a:spcAft>
              <a:buNone/>
            </a:pPr>
            <a:r>
              <a:rPr lang="en" b="1">
                <a:solidFill>
                  <a:srgbClr val="222222"/>
                </a:solidFill>
              </a:rPr>
              <a:t>In School Learning</a:t>
            </a:r>
            <a:endParaRPr b="1">
              <a:solidFill>
                <a:srgbClr val="222222"/>
              </a:solidFill>
            </a:endParaRPr>
          </a:p>
          <a:p>
            <a:pPr marL="914400" lvl="0" indent="-298450" algn="l" rtl="0">
              <a:lnSpc>
                <a:spcPct val="115000"/>
              </a:lnSpc>
              <a:spcBef>
                <a:spcPts val="0"/>
              </a:spcBef>
              <a:spcAft>
                <a:spcPts val="0"/>
              </a:spcAft>
              <a:buClr>
                <a:srgbClr val="222222"/>
              </a:buClr>
              <a:buSzPts val="1100"/>
              <a:buFont typeface="Arial"/>
              <a:buAutoNum type="alphaLcPeriod"/>
            </a:pPr>
            <a:r>
              <a:rPr lang="en">
                <a:solidFill>
                  <a:srgbClr val="222222"/>
                </a:solidFill>
              </a:rPr>
              <a:t>Current Plan: Place entrees directly on to the tray without individually wrapping the item</a:t>
            </a:r>
            <a:endParaRPr>
              <a:solidFill>
                <a:srgbClr val="222222"/>
              </a:solidFill>
            </a:endParaRPr>
          </a:p>
          <a:p>
            <a:pPr marL="914400" lvl="0" indent="-298450" algn="l" rtl="0">
              <a:lnSpc>
                <a:spcPct val="115000"/>
              </a:lnSpc>
              <a:spcBef>
                <a:spcPts val="0"/>
              </a:spcBef>
              <a:spcAft>
                <a:spcPts val="0"/>
              </a:spcAft>
              <a:buClr>
                <a:srgbClr val="222222"/>
              </a:buClr>
              <a:buSzPts val="1100"/>
              <a:buFont typeface="Arial"/>
              <a:buAutoNum type="alphaLcPeriod"/>
            </a:pPr>
            <a:r>
              <a:rPr lang="en">
                <a:solidFill>
                  <a:srgbClr val="222222"/>
                </a:solidFill>
              </a:rPr>
              <a:t>Students will use their campus-issued student ID card or student barcode on the Focus Mobile app, to make purchases without having to use the touchpads.</a:t>
            </a:r>
            <a:endParaRPr>
              <a:solidFill>
                <a:srgbClr val="222222"/>
              </a:solidFill>
            </a:endParaRPr>
          </a:p>
          <a:p>
            <a:pPr marL="457200" lvl="0" indent="0" algn="l" rtl="0">
              <a:lnSpc>
                <a:spcPct val="115000"/>
              </a:lnSpc>
              <a:spcBef>
                <a:spcPts val="0"/>
              </a:spcBef>
              <a:spcAft>
                <a:spcPts val="0"/>
              </a:spcAft>
              <a:buNone/>
            </a:pPr>
            <a:r>
              <a:rPr lang="en" b="1">
                <a:solidFill>
                  <a:srgbClr val="222222"/>
                </a:solidFill>
              </a:rPr>
              <a:t>Online Learning</a:t>
            </a:r>
            <a:endParaRPr b="1">
              <a:solidFill>
                <a:srgbClr val="222222"/>
              </a:solidFill>
            </a:endParaRPr>
          </a:p>
          <a:p>
            <a:pPr marL="914400" lvl="0" indent="-298450" algn="l" rtl="0">
              <a:lnSpc>
                <a:spcPct val="115000"/>
              </a:lnSpc>
              <a:spcBef>
                <a:spcPts val="0"/>
              </a:spcBef>
              <a:spcAft>
                <a:spcPts val="0"/>
              </a:spcAft>
              <a:buClr>
                <a:srgbClr val="222222"/>
              </a:buClr>
              <a:buSzPts val="1100"/>
              <a:buFont typeface="Arial"/>
              <a:buAutoNum type="alphaLcPeriod"/>
            </a:pPr>
            <a:r>
              <a:rPr lang="en">
                <a:solidFill>
                  <a:srgbClr val="222222"/>
                </a:solidFill>
              </a:rPr>
              <a:t>Come through the line in the cafeteria </a:t>
            </a:r>
            <a:endParaRPr>
              <a:solidFill>
                <a:srgbClr val="222222"/>
              </a:solidFill>
            </a:endParaRPr>
          </a:p>
          <a:p>
            <a:pPr marL="228600" lvl="0" indent="0" algn="l" rtl="0">
              <a:lnSpc>
                <a:spcPct val="115000"/>
              </a:lnSpc>
              <a:spcBef>
                <a:spcPts val="0"/>
              </a:spcBef>
              <a:spcAft>
                <a:spcPts val="0"/>
              </a:spcAft>
              <a:buNone/>
            </a:pPr>
            <a:endParaRPr sz="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c095d8a8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c095d8a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4620-CD0B-4675-A4A1-6DD05FDD20BE}" type="slidenum">
              <a:rPr lang="en-US" smtClean="0"/>
              <a:t>29</a:t>
            </a:fld>
            <a:endParaRPr lang="en-US"/>
          </a:p>
        </p:txBody>
      </p:sp>
    </p:spTree>
    <p:extLst>
      <p:ext uri="{BB962C8B-B14F-4D97-AF65-F5344CB8AC3E}">
        <p14:creationId xmlns:p14="http://schemas.microsoft.com/office/powerpoint/2010/main" val="210289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1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55AA7-1A54-480B-97BA-4A409DF765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51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80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no different than any other school district that went through this and is going through this. We wanted to keep it as simple as possible; At Little Elm, we started right after Spring Break and had only 4 days to plan. </a:t>
            </a:r>
            <a:endParaRPr/>
          </a:p>
          <a:p>
            <a:pPr marL="0" lvl="0" indent="0" algn="l" rtl="0">
              <a:spcBef>
                <a:spcPts val="0"/>
              </a:spcBef>
              <a:spcAft>
                <a:spcPts val="0"/>
              </a:spcAft>
              <a:buNone/>
            </a:pPr>
            <a:endParaRPr/>
          </a:p>
          <a:p>
            <a:pPr marL="0" lvl="0" indent="0" algn="l" rtl="0">
              <a:spcBef>
                <a:spcPts val="0"/>
              </a:spcBef>
              <a:spcAft>
                <a:spcPts val="0"/>
              </a:spcAft>
              <a:buNone/>
            </a:pPr>
            <a:r>
              <a:rPr lang="en"/>
              <a:t>We tried to order individually wrapped items, but as well know they were not always available. These are the things we took into consideration when choosing to individually wrap bulk items.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bd37d7e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bd37d7e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objective is to share what we are doing -- It took us about 1-2 weeks to  have a process in place that worked for us. Again, our goal was to keep it simple maintaining safety of all our staff and students. We wanted to limit the time of our staff in the kitchen and have a simple process in place.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bd31bc7cb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bd31bc7cb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Few things we took into consideration before making menu choices include the following:</a:t>
            </a:r>
            <a:endParaRPr/>
          </a:p>
          <a:p>
            <a:pPr marL="914400" lvl="1" indent="-298450" algn="l" rtl="0">
              <a:lnSpc>
                <a:spcPct val="115000"/>
              </a:lnSpc>
              <a:spcBef>
                <a:spcPts val="0"/>
              </a:spcBef>
              <a:spcAft>
                <a:spcPts val="0"/>
              </a:spcAft>
              <a:buClr>
                <a:srgbClr val="222222"/>
              </a:buClr>
              <a:buSzPts val="1100"/>
              <a:buAutoNum type="alphaLcPeriod"/>
            </a:pPr>
            <a:r>
              <a:rPr lang="en">
                <a:solidFill>
                  <a:srgbClr val="222222"/>
                </a:solidFill>
                <a:highlight>
                  <a:srgbClr val="FFFFFF"/>
                </a:highlight>
              </a:rPr>
              <a:t>Delivery Day</a:t>
            </a:r>
            <a:endParaRPr>
              <a:solidFill>
                <a:srgbClr val="222222"/>
              </a:solidFill>
              <a:highlight>
                <a:srgbClr val="FFFFFF"/>
              </a:highlight>
            </a:endParaRPr>
          </a:p>
          <a:p>
            <a:pPr marL="1371600" lvl="2" indent="-298450" algn="l" rtl="0">
              <a:lnSpc>
                <a:spcPct val="115000"/>
              </a:lnSpc>
              <a:spcBef>
                <a:spcPts val="0"/>
              </a:spcBef>
              <a:spcAft>
                <a:spcPts val="0"/>
              </a:spcAft>
              <a:buClr>
                <a:srgbClr val="222222"/>
              </a:buClr>
              <a:buSzPts val="1100"/>
              <a:buAutoNum type="romanLcPeriod"/>
            </a:pPr>
            <a:r>
              <a:rPr lang="en">
                <a:solidFill>
                  <a:srgbClr val="222222"/>
                </a:solidFill>
                <a:highlight>
                  <a:srgbClr val="FFFFFF"/>
                </a:highlight>
              </a:rPr>
              <a:t>Receive the delivery to give enough time to individually wrap the items. For example, we received the delivery on Wednesday and started wrapping the products on Thursday and Friday. It took us a full day to individually wrap items. </a:t>
            </a:r>
            <a:endParaRPr>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AutoNum type="alphaLcPeriod"/>
            </a:pPr>
            <a:r>
              <a:rPr lang="en">
                <a:solidFill>
                  <a:srgbClr val="222222"/>
                </a:solidFill>
                <a:highlight>
                  <a:srgbClr val="FFFFFF"/>
                </a:highlight>
              </a:rPr>
              <a:t>Number of meals</a:t>
            </a:r>
            <a:endParaRPr>
              <a:solidFill>
                <a:srgbClr val="222222"/>
              </a:solidFill>
              <a:highlight>
                <a:srgbClr val="FFFFFF"/>
              </a:highlight>
            </a:endParaRPr>
          </a:p>
          <a:p>
            <a:pPr marL="1371600" lvl="2" indent="-298450" algn="l" rtl="0">
              <a:lnSpc>
                <a:spcPct val="115000"/>
              </a:lnSpc>
              <a:spcBef>
                <a:spcPts val="0"/>
              </a:spcBef>
              <a:spcAft>
                <a:spcPts val="0"/>
              </a:spcAft>
              <a:buClr>
                <a:srgbClr val="222222"/>
              </a:buClr>
              <a:buSzPts val="1100"/>
              <a:buAutoNum type="romanLcPeriod"/>
            </a:pPr>
            <a:r>
              <a:rPr lang="en">
                <a:solidFill>
                  <a:srgbClr val="222222"/>
                </a:solidFill>
                <a:highlight>
                  <a:srgbClr val="FFFFFF"/>
                </a:highlight>
              </a:rPr>
              <a:t>How many meal service do you have? Are you serving meals for the entire week on 1 day? At Little Elm ISD, we distributed 5 breakfast and 5 lunch on Monday. At one point we distributed more than 2000 meals in one day (total of 6 sites)</a:t>
            </a:r>
            <a:endParaRPr>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AutoNum type="alphaLcPeriod"/>
            </a:pPr>
            <a:r>
              <a:rPr lang="en">
                <a:solidFill>
                  <a:srgbClr val="222222"/>
                </a:solidFill>
                <a:highlight>
                  <a:srgbClr val="FFFFFF"/>
                </a:highlight>
              </a:rPr>
              <a:t>Staff (limited due to social distancing)</a:t>
            </a:r>
            <a:endParaRPr>
              <a:solidFill>
                <a:srgbClr val="222222"/>
              </a:solidFill>
              <a:highlight>
                <a:srgbClr val="FFFFFF"/>
              </a:highlight>
            </a:endParaRPr>
          </a:p>
          <a:p>
            <a:pPr marL="1371600" lvl="2" indent="-298450" algn="l" rtl="0">
              <a:lnSpc>
                <a:spcPct val="115000"/>
              </a:lnSpc>
              <a:spcBef>
                <a:spcPts val="0"/>
              </a:spcBef>
              <a:spcAft>
                <a:spcPts val="0"/>
              </a:spcAft>
              <a:buClr>
                <a:srgbClr val="222222"/>
              </a:buClr>
              <a:buSzPts val="1100"/>
              <a:buAutoNum type="romanLcPeriod"/>
            </a:pPr>
            <a:r>
              <a:rPr lang="en">
                <a:solidFill>
                  <a:srgbClr val="222222"/>
                </a:solidFill>
                <a:highlight>
                  <a:srgbClr val="FFFFFF"/>
                </a:highlight>
              </a:rPr>
              <a:t>Social distancing means less staff in the kitchen at one time which would mean longer time to prepare</a:t>
            </a:r>
            <a:endParaRPr>
              <a:solidFill>
                <a:srgbClr val="222222"/>
              </a:solidFill>
              <a:highlight>
                <a:srgbClr val="FFFFFF"/>
              </a:highlight>
            </a:endParaRPr>
          </a:p>
          <a:p>
            <a:pPr marL="1371600" lvl="2" indent="-298450" algn="l" rtl="0">
              <a:lnSpc>
                <a:spcPct val="115000"/>
              </a:lnSpc>
              <a:spcBef>
                <a:spcPts val="0"/>
              </a:spcBef>
              <a:spcAft>
                <a:spcPts val="0"/>
              </a:spcAft>
              <a:buClr>
                <a:srgbClr val="222222"/>
              </a:buClr>
              <a:buSzPts val="1100"/>
              <a:buAutoNum type="romanLcPeriod"/>
            </a:pPr>
            <a:r>
              <a:rPr lang="en">
                <a:solidFill>
                  <a:srgbClr val="222222"/>
                </a:solidFill>
                <a:highlight>
                  <a:srgbClr val="FFFFFF"/>
                </a:highlight>
              </a:rPr>
              <a:t>Received help from the maintenance department on the day of meal distribution to help with transportation of grab and go meals from the kitchen to the distribution site</a:t>
            </a:r>
            <a:endParaRPr>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AutoNum type="alphaLcPeriod"/>
            </a:pPr>
            <a:r>
              <a:rPr lang="en">
                <a:solidFill>
                  <a:srgbClr val="222222"/>
                </a:solidFill>
                <a:highlight>
                  <a:srgbClr val="FFFFFF"/>
                </a:highlight>
              </a:rPr>
              <a:t>Preparation Time (while social distancing)</a:t>
            </a:r>
            <a:endParaRPr>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AutoNum type="alphaLcPeriod"/>
            </a:pPr>
            <a:r>
              <a:rPr lang="en">
                <a:solidFill>
                  <a:srgbClr val="222222"/>
                </a:solidFill>
                <a:highlight>
                  <a:srgbClr val="FFFFFF"/>
                </a:highlight>
              </a:rPr>
              <a:t>Transportation: Will you need to transfer those meals to an off site location?</a:t>
            </a:r>
            <a:endParaRPr>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AutoNum type="alphaLcPeriod"/>
            </a:pPr>
            <a:r>
              <a:rPr lang="en">
                <a:solidFill>
                  <a:srgbClr val="222222"/>
                </a:solidFill>
                <a:highlight>
                  <a:srgbClr val="FFFFFF"/>
                </a:highlight>
              </a:rPr>
              <a:t>Capability of the student/families</a:t>
            </a:r>
            <a:endParaRPr>
              <a:solidFill>
                <a:srgbClr val="222222"/>
              </a:solidFill>
              <a:highlight>
                <a:srgbClr val="FFFFFF"/>
              </a:highlight>
            </a:endParaRPr>
          </a:p>
          <a:p>
            <a:pPr marL="1371600" lvl="2" indent="-298450" algn="l" rtl="0">
              <a:lnSpc>
                <a:spcPct val="115000"/>
              </a:lnSpc>
              <a:spcBef>
                <a:spcPts val="0"/>
              </a:spcBef>
              <a:spcAft>
                <a:spcPts val="0"/>
              </a:spcAft>
              <a:buClr>
                <a:srgbClr val="222222"/>
              </a:buClr>
              <a:buSzPts val="1100"/>
              <a:buAutoNum type="romanLcPeriod"/>
            </a:pPr>
            <a:r>
              <a:rPr lang="en">
                <a:solidFill>
                  <a:srgbClr val="222222"/>
                </a:solidFill>
                <a:highlight>
                  <a:srgbClr val="FFFFFF"/>
                </a:highlight>
              </a:rPr>
              <a:t>Will the students be able to heat up the item at home if required?</a:t>
            </a:r>
            <a:endParaRPr>
              <a:solidFill>
                <a:srgbClr val="222222"/>
              </a:solidFill>
              <a:highlight>
                <a:srgbClr val="FFFFFF"/>
              </a:highlight>
            </a:endParaRPr>
          </a:p>
          <a:p>
            <a:pPr marL="1371600" lvl="2" indent="-298450" algn="l" rtl="0">
              <a:lnSpc>
                <a:spcPct val="115000"/>
              </a:lnSpc>
              <a:spcBef>
                <a:spcPts val="0"/>
              </a:spcBef>
              <a:spcAft>
                <a:spcPts val="0"/>
              </a:spcAft>
              <a:buClr>
                <a:srgbClr val="222222"/>
              </a:buClr>
              <a:buSzPts val="1100"/>
              <a:buAutoNum type="romanLcPeriod"/>
            </a:pPr>
            <a:r>
              <a:rPr lang="en">
                <a:solidFill>
                  <a:srgbClr val="222222"/>
                </a:solidFill>
                <a:highlight>
                  <a:srgbClr val="FFFFFF"/>
                </a:highlight>
              </a:rPr>
              <a:t>What is the majority age group you are serving? If the parents are working, will the kid be able to warm up the food if it is required?</a:t>
            </a:r>
            <a:endParaRPr>
              <a:solidFill>
                <a:srgbClr val="222222"/>
              </a:solidFill>
              <a:highlight>
                <a:srgbClr val="FFFFFF"/>
              </a:highlight>
            </a:endParaRPr>
          </a:p>
          <a:p>
            <a:pPr marL="1371600" lvl="2" indent="-298450" algn="l" rtl="0">
              <a:lnSpc>
                <a:spcPct val="115000"/>
              </a:lnSpc>
              <a:spcBef>
                <a:spcPts val="0"/>
              </a:spcBef>
              <a:spcAft>
                <a:spcPts val="0"/>
              </a:spcAft>
              <a:buClr>
                <a:srgbClr val="222222"/>
              </a:buClr>
              <a:buSzPts val="1100"/>
              <a:buAutoNum type="romanLcPeriod"/>
            </a:pPr>
            <a:r>
              <a:rPr lang="en">
                <a:solidFill>
                  <a:srgbClr val="222222"/>
                </a:solidFill>
                <a:highlight>
                  <a:srgbClr val="FFFFFF"/>
                </a:highlight>
              </a:rPr>
              <a:t>Equipped with microwave/oven</a:t>
            </a:r>
            <a:endParaRPr>
              <a:solidFill>
                <a:srgbClr val="222222"/>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bd37d7e4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bd37d7e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222222"/>
                </a:solidFill>
                <a:highlight>
                  <a:srgbClr val="FFFFFF"/>
                </a:highlight>
              </a:rPr>
              <a:t>How did we choose the item</a:t>
            </a:r>
            <a:endParaRPr b="1">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Font typeface="Arial"/>
              <a:buAutoNum type="alphaLcPeriod"/>
            </a:pPr>
            <a:r>
              <a:rPr lang="en">
                <a:solidFill>
                  <a:srgbClr val="222222"/>
                </a:solidFill>
                <a:highlight>
                  <a:srgbClr val="FFFFFF"/>
                </a:highlight>
              </a:rPr>
              <a:t>Even though procurement process allows for off bid items during emergency feeding, we preferred to choose items from the awarded bid. If the item is not on the awarded bid, district must get Emergency Purchasing Approval from TDA to make purchases for foods that are not on any awarded bids.</a:t>
            </a:r>
            <a:endParaRPr>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Font typeface="Arial"/>
              <a:buAutoNum type="alphaLcPeriod"/>
            </a:pPr>
            <a:r>
              <a:rPr lang="en">
                <a:solidFill>
                  <a:srgbClr val="222222"/>
                </a:solidFill>
                <a:highlight>
                  <a:srgbClr val="FFFFFF"/>
                </a:highlight>
              </a:rPr>
              <a:t>Items that would meet at least 2 food components to make it easier for service - less items in a grab and go bag; not as heavy.</a:t>
            </a:r>
            <a:endParaRPr>
              <a:solidFill>
                <a:srgbClr val="222222"/>
              </a:solidFill>
              <a:highlight>
                <a:srgbClr val="FFFFFF"/>
              </a:highlight>
            </a:endParaRPr>
          </a:p>
          <a:p>
            <a:pPr marL="1371600" lvl="2" indent="-298450" algn="l" rtl="0">
              <a:lnSpc>
                <a:spcPct val="115000"/>
              </a:lnSpc>
              <a:spcBef>
                <a:spcPts val="0"/>
              </a:spcBef>
              <a:spcAft>
                <a:spcPts val="0"/>
              </a:spcAft>
              <a:buClr>
                <a:srgbClr val="222222"/>
              </a:buClr>
              <a:buSzPts val="1100"/>
              <a:buFont typeface="Arial"/>
              <a:buAutoNum type="romanLcPeriod"/>
            </a:pPr>
            <a:r>
              <a:rPr lang="en">
                <a:solidFill>
                  <a:srgbClr val="222222"/>
                </a:solidFill>
                <a:highlight>
                  <a:srgbClr val="FFFFFF"/>
                </a:highlight>
              </a:rPr>
              <a:t>Meat/Meat Alternate &amp; Grain</a:t>
            </a:r>
            <a:endParaRPr>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Font typeface="Calibri"/>
              <a:buAutoNum type="alphaLcPeriod"/>
            </a:pPr>
            <a:r>
              <a:rPr lang="en">
                <a:solidFill>
                  <a:srgbClr val="222222"/>
                </a:solidFill>
                <a:highlight>
                  <a:srgbClr val="FFFFFF"/>
                </a:highlight>
              </a:rPr>
              <a:t>All our sites were open Site which means to meet the meal pattern for highest grade level (9 -12 Grades). Our goal was to choose entree items that provide 2 grains and  2 meat/meat alternate, so we are closer to meeting the requirements. </a:t>
            </a:r>
            <a:endParaRPr>
              <a:solidFill>
                <a:srgbClr val="222222"/>
              </a:solidFill>
              <a:highlight>
                <a:srgbClr val="FFFFFF"/>
              </a:highlight>
            </a:endParaRPr>
          </a:p>
          <a:p>
            <a:pPr marL="914400" lvl="1" indent="-298450" algn="l" rtl="0">
              <a:lnSpc>
                <a:spcPct val="115000"/>
              </a:lnSpc>
              <a:spcBef>
                <a:spcPts val="0"/>
              </a:spcBef>
              <a:spcAft>
                <a:spcPts val="0"/>
              </a:spcAft>
              <a:buClr>
                <a:srgbClr val="222222"/>
              </a:buClr>
              <a:buSzPts val="1100"/>
              <a:buFont typeface="Calibri"/>
              <a:buAutoNum type="alphaLcPeriod"/>
            </a:pPr>
            <a:r>
              <a:rPr lang="en">
                <a:solidFill>
                  <a:srgbClr val="222222"/>
                </a:solidFill>
                <a:highlight>
                  <a:srgbClr val="FFFFFF"/>
                </a:highlight>
              </a:rPr>
              <a:t>Vendor availability: there were many times we did not receive the items we ordered, and we would have to work with a substitute item so flexibility is very important.  </a:t>
            </a:r>
            <a:endParaRPr>
              <a:solidFill>
                <a:srgbClr val="222222"/>
              </a:solidFill>
              <a:highlight>
                <a:srgbClr val="FFFFFF"/>
              </a:highlight>
            </a:endParaRPr>
          </a:p>
          <a:p>
            <a:pPr marL="0" lvl="0" indent="0" algn="l" rtl="0">
              <a:lnSpc>
                <a:spcPct val="115000"/>
              </a:lnSpc>
              <a:spcBef>
                <a:spcPts val="0"/>
              </a:spcBef>
              <a:spcAft>
                <a:spcPts val="0"/>
              </a:spcAft>
              <a:buNone/>
            </a:pPr>
            <a:endParaRPr>
              <a:solidFill>
                <a:schemeClr val="dk2"/>
              </a:solidFill>
            </a:endParaRPr>
          </a:p>
          <a:p>
            <a:pPr marL="0" lvl="0" indent="0" algn="l" rtl="0">
              <a:spcBef>
                <a:spcPts val="16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bd37d7e4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bd37d7e4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individually wrapped frozen entrees. We did not cook the items before wrapping them. The reason we chose to do it this way is that all our items are fully pre cooked frozen entrees and they require reheating at the appropriate internal temperature. It would be time consuming and labor intense to cook and then wrap.  We wanted to limit the time of our staff in the kitchen and have a simple process in place. This may not work for everyone but it worked for us at Little Elm. The children were given instructions on how to heat the food at home before consuming. </a:t>
            </a:r>
            <a:endParaRPr/>
          </a:p>
          <a:p>
            <a:pPr marL="0" lvl="0" indent="0" algn="l" rtl="0">
              <a:spcBef>
                <a:spcPts val="0"/>
              </a:spcBef>
              <a:spcAft>
                <a:spcPts val="0"/>
              </a:spcAft>
              <a:buNone/>
            </a:pPr>
            <a:endParaRPr/>
          </a:p>
          <a:p>
            <a:pPr marL="0" lvl="0" indent="0" algn="l" rtl="0">
              <a:spcBef>
                <a:spcPts val="0"/>
              </a:spcBef>
              <a:spcAft>
                <a:spcPts val="0"/>
              </a:spcAft>
              <a:buNone/>
            </a:pPr>
            <a:r>
              <a:rPr lang="en"/>
              <a:t>At first we started off providing specific item instructions, for example - bean and cheese burrito and mini burger instructions. Then we switched to general reheating instructions to avoid printing multiple items specific instructions for each campus.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E99E4-2C30-9249-BC07-101B58CF0287}"/>
              </a:ext>
            </a:extLst>
          </p:cNvPr>
          <p:cNvSpPr/>
          <p:nvPr userDrawn="1"/>
        </p:nvSpPr>
        <p:spPr bwMode="auto">
          <a:xfrm>
            <a:off x="-10689" y="3363"/>
            <a:ext cx="3554873"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8" name="Text Placeholder 16">
            <a:extLst>
              <a:ext uri="{FF2B5EF4-FFF2-40B4-BE49-F238E27FC236}">
                <a16:creationId xmlns:a16="http://schemas.microsoft.com/office/drawing/2014/main" id="{A3371664-43BC-4CF7-85B9-493E15A05948}"/>
              </a:ext>
            </a:extLst>
          </p:cNvPr>
          <p:cNvSpPr>
            <a:spLocks noGrp="1"/>
          </p:cNvSpPr>
          <p:nvPr>
            <p:ph type="body" sz="quarter" idx="14" hasCustomPrompt="1"/>
          </p:nvPr>
        </p:nvSpPr>
        <p:spPr>
          <a:xfrm>
            <a:off x="4066929" y="2818943"/>
            <a:ext cx="4756305" cy="480142"/>
          </a:xfrm>
          <a:prstGeom prst="rect">
            <a:avLst/>
          </a:prstGeom>
          <a:effectLst>
            <a:outerShdw blurRad="50800" dist="38100" dir="10800000" algn="r" rotWithShape="0">
              <a:prstClr val="black">
                <a:alpha val="40000"/>
              </a:prstClr>
            </a:outerShdw>
          </a:effectLst>
        </p:spPr>
        <p:txBody>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p:ph type="body" sz="quarter" idx="15" hasCustomPrompt="1"/>
          </p:nvPr>
        </p:nvSpPr>
        <p:spPr>
          <a:xfrm>
            <a:off x="4066929" y="3289062"/>
            <a:ext cx="4756305" cy="430172"/>
          </a:xfrm>
          <a:prstGeom prst="rect">
            <a:avLst/>
          </a:prstGeom>
          <a:effectLst>
            <a:outerShdw blurRad="50800" dist="38100" dir="8100000" algn="tr" rotWithShape="0">
              <a:prstClr val="black">
                <a:alpha val="40000"/>
              </a:prstClr>
            </a:outerShdw>
          </a:effectLst>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p:ph type="body" sz="quarter" idx="16" hasCustomPrompt="1"/>
          </p:nvPr>
        </p:nvSpPr>
        <p:spPr>
          <a:xfrm>
            <a:off x="635353" y="3226865"/>
            <a:ext cx="2209800" cy="609600"/>
          </a:xfrm>
          <a:prstGeom prst="rect">
            <a:avLst/>
          </a:prstGeom>
          <a:effectLst/>
        </p:spPr>
        <p:txBody>
          <a:bodyPr/>
          <a:lstStyle>
            <a:lvl1pPr marL="0" indent="0" algn="ctr">
              <a:buNone/>
              <a:defRPr sz="1600" i="1">
                <a:solidFill>
                  <a:srgbClr val="2F6D8F"/>
                </a:solidFill>
                <a:effectLst/>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10" name="Rectangle 9">
            <a:extLst>
              <a:ext uri="{FF2B5EF4-FFF2-40B4-BE49-F238E27FC236}">
                <a16:creationId xmlns:a16="http://schemas.microsoft.com/office/drawing/2014/main" id="{C0E94CF4-7AF1-DA4B-BD83-F788294AE69C}"/>
              </a:ext>
            </a:extLst>
          </p:cNvPr>
          <p:cNvSpPr/>
          <p:nvPr userDrawn="1"/>
        </p:nvSpPr>
        <p:spPr bwMode="auto">
          <a:xfrm>
            <a:off x="3544185" y="0"/>
            <a:ext cx="189615" cy="5146863"/>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ectangle 12">
            <a:extLst>
              <a:ext uri="{FF2B5EF4-FFF2-40B4-BE49-F238E27FC236}">
                <a16:creationId xmlns:a16="http://schemas.microsoft.com/office/drawing/2014/main" id="{4E91A9CB-C5E6-46D7-8965-323407A58B43}"/>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01ADBF-E3C5-47A8-A210-3E912493B084}"/>
              </a:ext>
            </a:extLst>
          </p:cNvPr>
          <p:cNvSpPr>
            <a:spLocks noGrp="1"/>
          </p:cNvSpPr>
          <p:nvPr>
            <p:ph type="sldNum" sz="quarter" idx="17"/>
          </p:nvPr>
        </p:nvSpPr>
        <p:spPr/>
        <p:txBody>
          <a:bodyPr/>
          <a:lstStyle>
            <a:lvl1pPr algn="ctr">
              <a:defRPr/>
            </a:lvl1pPr>
          </a:lstStyle>
          <a:p>
            <a:fld id="{B2192B31-B341-4013-B7E8-60D2E97D576A}" type="slidenum">
              <a:rPr lang="en-US" smtClean="0"/>
              <a:pPr/>
              <a:t>‹#›</a:t>
            </a:fld>
            <a:endParaRPr lang="en-US" dirty="0"/>
          </a:p>
        </p:txBody>
      </p:sp>
      <p:pic>
        <p:nvPicPr>
          <p:cNvPr id="31" name="Picture 30">
            <a:extLst>
              <a:ext uri="{FF2B5EF4-FFF2-40B4-BE49-F238E27FC236}">
                <a16:creationId xmlns:a16="http://schemas.microsoft.com/office/drawing/2014/main" id="{90E942C6-FB78-4A93-8265-715934DB80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32" name="TextBox 31">
            <a:extLst>
              <a:ext uri="{FF2B5EF4-FFF2-40B4-BE49-F238E27FC236}">
                <a16:creationId xmlns:a16="http://schemas.microsoft.com/office/drawing/2014/main" id="{F5DA14FB-5D75-419F-9960-85FF55E34B1A}"/>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33" name="Picture 32" descr="TDA-FN-SquareMeals-4c.ai">
            <a:extLst>
              <a:ext uri="{FF2B5EF4-FFF2-40B4-BE49-F238E27FC236}">
                <a16:creationId xmlns:a16="http://schemas.microsoft.com/office/drawing/2014/main" id="{FBE69BD1-4A1D-4527-AE14-41EAF36D8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34" name="TextBox 33">
            <a:extLst>
              <a:ext uri="{FF2B5EF4-FFF2-40B4-BE49-F238E27FC236}">
                <a16:creationId xmlns:a16="http://schemas.microsoft.com/office/drawing/2014/main" id="{2E7A076C-3C5A-4F81-82B5-AB6D78662E03}"/>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35" name="Group 34">
            <a:extLst>
              <a:ext uri="{FF2B5EF4-FFF2-40B4-BE49-F238E27FC236}">
                <a16:creationId xmlns:a16="http://schemas.microsoft.com/office/drawing/2014/main" id="{21F3E1A9-EFBE-45D2-A163-8FDFA9F7696E}"/>
              </a:ext>
            </a:extLst>
          </p:cNvPr>
          <p:cNvGrpSpPr/>
          <p:nvPr userDrawn="1"/>
        </p:nvGrpSpPr>
        <p:grpSpPr>
          <a:xfrm>
            <a:off x="8404643" y="4209004"/>
            <a:ext cx="510757" cy="494008"/>
            <a:chOff x="6944896" y="9085617"/>
            <a:chExt cx="616423" cy="611852"/>
          </a:xfrm>
        </p:grpSpPr>
        <p:sp>
          <p:nvSpPr>
            <p:cNvPr id="36" name="Freeform 119">
              <a:extLst>
                <a:ext uri="{FF2B5EF4-FFF2-40B4-BE49-F238E27FC236}">
                  <a16:creationId xmlns:a16="http://schemas.microsoft.com/office/drawing/2014/main" id="{B64E0E17-2ACB-4E85-A06F-9298D73D86CE}"/>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Oval 173">
              <a:extLst>
                <a:ext uri="{FF2B5EF4-FFF2-40B4-BE49-F238E27FC236}">
                  <a16:creationId xmlns:a16="http://schemas.microsoft.com/office/drawing/2014/main" id="{CD210D0A-558E-47AC-9B24-B48F77005EC2}"/>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74">
              <a:extLst>
                <a:ext uri="{FF2B5EF4-FFF2-40B4-BE49-F238E27FC236}">
                  <a16:creationId xmlns:a16="http://schemas.microsoft.com/office/drawing/2014/main" id="{16786D9C-CD3C-48D1-B688-991759F651DB}"/>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75">
              <a:extLst>
                <a:ext uri="{FF2B5EF4-FFF2-40B4-BE49-F238E27FC236}">
                  <a16:creationId xmlns:a16="http://schemas.microsoft.com/office/drawing/2014/main" id="{D0124D49-5A03-4065-9520-3706C1863D4F}"/>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55">
              <a:extLst>
                <a:ext uri="{FF2B5EF4-FFF2-40B4-BE49-F238E27FC236}">
                  <a16:creationId xmlns:a16="http://schemas.microsoft.com/office/drawing/2014/main" id="{B820F528-9D23-4246-A0CD-3D62A48C08FE}"/>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64">
              <a:extLst>
                <a:ext uri="{FF2B5EF4-FFF2-40B4-BE49-F238E27FC236}">
                  <a16:creationId xmlns:a16="http://schemas.microsoft.com/office/drawing/2014/main" id="{F3767350-ECFF-4E2C-97CB-D8198EEBA35B}"/>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65">
              <a:extLst>
                <a:ext uri="{FF2B5EF4-FFF2-40B4-BE49-F238E27FC236}">
                  <a16:creationId xmlns:a16="http://schemas.microsoft.com/office/drawing/2014/main" id="{C5CAFE91-FE72-416D-9908-9972CEC0DBCF}"/>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a:extLst>
              <a:ext uri="{FF2B5EF4-FFF2-40B4-BE49-F238E27FC236}">
                <a16:creationId xmlns:a16="http://schemas.microsoft.com/office/drawing/2014/main" id="{C8D4426D-1591-4AFF-8831-3FC765D92AF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12067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EF583-3C72-4AA4-9747-22098D9AD804}"/>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4AF3145-789E-4013-9080-1923353177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6256" y="3723689"/>
            <a:ext cx="590909" cy="590909"/>
          </a:xfrm>
          <a:prstGeom prst="rect">
            <a:avLst/>
          </a:prstGeom>
        </p:spPr>
      </p:pic>
      <p:sp>
        <p:nvSpPr>
          <p:cNvPr id="8" name="TextBox 7">
            <a:extLst>
              <a:ext uri="{FF2B5EF4-FFF2-40B4-BE49-F238E27FC236}">
                <a16:creationId xmlns:a16="http://schemas.microsoft.com/office/drawing/2014/main" id="{FDF87FFC-71F2-4568-87F2-43BD55470FEE}"/>
              </a:ext>
            </a:extLst>
          </p:cNvPr>
          <p:cNvSpPr txBox="1"/>
          <p:nvPr userDrawn="1"/>
        </p:nvSpPr>
        <p:spPr>
          <a:xfrm>
            <a:off x="219252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9" name="Picture 8" descr="TDA-FN-SquareMeals-4c.ai">
            <a:extLst>
              <a:ext uri="{FF2B5EF4-FFF2-40B4-BE49-F238E27FC236}">
                <a16:creationId xmlns:a16="http://schemas.microsoft.com/office/drawing/2014/main" id="{87E9FD1F-CB53-4826-BC78-299153865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0" name="TextBox 9">
            <a:extLst>
              <a:ext uri="{FF2B5EF4-FFF2-40B4-BE49-F238E27FC236}">
                <a16:creationId xmlns:a16="http://schemas.microsoft.com/office/drawing/2014/main" id="{082C0D83-B1CE-432E-8E9E-4097FA6EDB2B}"/>
              </a:ext>
            </a:extLst>
          </p:cNvPr>
          <p:cNvSpPr txBox="1"/>
          <p:nvPr userDrawn="1"/>
        </p:nvSpPr>
        <p:spPr>
          <a:xfrm>
            <a:off x="148679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1" name="Group 10">
            <a:extLst>
              <a:ext uri="{FF2B5EF4-FFF2-40B4-BE49-F238E27FC236}">
                <a16:creationId xmlns:a16="http://schemas.microsoft.com/office/drawing/2014/main" id="{802D0562-7045-4043-8C70-5B5400B57FB7}"/>
              </a:ext>
            </a:extLst>
          </p:cNvPr>
          <p:cNvGrpSpPr/>
          <p:nvPr userDrawn="1"/>
        </p:nvGrpSpPr>
        <p:grpSpPr>
          <a:xfrm>
            <a:off x="8404643" y="4209004"/>
            <a:ext cx="510757" cy="494008"/>
            <a:chOff x="6944896" y="9085617"/>
            <a:chExt cx="616423" cy="611852"/>
          </a:xfrm>
        </p:grpSpPr>
        <p:sp>
          <p:nvSpPr>
            <p:cNvPr id="12" name="Freeform 119">
              <a:extLst>
                <a:ext uri="{FF2B5EF4-FFF2-40B4-BE49-F238E27FC236}">
                  <a16:creationId xmlns:a16="http://schemas.microsoft.com/office/drawing/2014/main" id="{2A32B56A-5C50-4569-8C84-48B8A9D7C3FC}"/>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Oval 173">
              <a:extLst>
                <a:ext uri="{FF2B5EF4-FFF2-40B4-BE49-F238E27FC236}">
                  <a16:creationId xmlns:a16="http://schemas.microsoft.com/office/drawing/2014/main" id="{67117694-7923-473E-AA81-54BE8C39DEC7}"/>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74">
              <a:extLst>
                <a:ext uri="{FF2B5EF4-FFF2-40B4-BE49-F238E27FC236}">
                  <a16:creationId xmlns:a16="http://schemas.microsoft.com/office/drawing/2014/main" id="{C89EA04C-5B81-4152-839D-C09483317025}"/>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75">
              <a:extLst>
                <a:ext uri="{FF2B5EF4-FFF2-40B4-BE49-F238E27FC236}">
                  <a16:creationId xmlns:a16="http://schemas.microsoft.com/office/drawing/2014/main" id="{0F6B42A3-883A-4E0F-9309-560484CE01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id="{F40A6903-2520-4E99-A58B-440D3E29BCB6}"/>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64">
              <a:extLst>
                <a:ext uri="{FF2B5EF4-FFF2-40B4-BE49-F238E27FC236}">
                  <a16:creationId xmlns:a16="http://schemas.microsoft.com/office/drawing/2014/main" id="{737DD3A4-1DFD-4FD9-B0C9-621D81844527}"/>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65">
              <a:extLst>
                <a:ext uri="{FF2B5EF4-FFF2-40B4-BE49-F238E27FC236}">
                  <a16:creationId xmlns:a16="http://schemas.microsoft.com/office/drawing/2014/main" id="{A754E928-530A-4CA3-A694-C98CDEB99D7B}"/>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TextBox 3">
            <a:extLst>
              <a:ext uri="{FF2B5EF4-FFF2-40B4-BE49-F238E27FC236}">
                <a16:creationId xmlns:a16="http://schemas.microsoft.com/office/drawing/2014/main" id="{445DA554-E2A5-420A-83FF-0C36B6D99FEC}"/>
              </a:ext>
            </a:extLst>
          </p:cNvPr>
          <p:cNvSpPr txBox="1"/>
          <p:nvPr userDrawn="1"/>
        </p:nvSpPr>
        <p:spPr>
          <a:xfrm>
            <a:off x="289764" y="133350"/>
            <a:ext cx="8302535" cy="3816429"/>
          </a:xfrm>
          <a:prstGeom prst="rect">
            <a:avLst/>
          </a:prstGeom>
          <a:noFill/>
        </p:spPr>
        <p:txBody>
          <a:bodyPr wrap="square" rtlCol="0" anchor="ctr">
            <a:spAutoFit/>
          </a:bodyPr>
          <a:lstStyle/>
          <a:p>
            <a:r>
              <a:rPr lang="en-US" sz="1100"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sz="1100" dirty="0">
                <a:latin typeface="Arial" panose="020B0604020202020204" pitchFamily="34" charset="0"/>
                <a:cs typeface="Arial" panose="020B0604020202020204" pitchFamily="34" charset="0"/>
                <a:hlinkClick r:id="rId4"/>
              </a:rPr>
              <a:t>http://www.ascr.usda.gov/complaint_filing_cust.html</a:t>
            </a:r>
            <a:r>
              <a:rPr lang="en-US" sz="1100" dirty="0">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mail: </a:t>
            </a:r>
          </a:p>
          <a:p>
            <a:r>
              <a:rPr lang="en-US" sz="1100" dirty="0">
                <a:latin typeface="Arial" panose="020B0604020202020204" pitchFamily="34" charset="0"/>
                <a:cs typeface="Arial" panose="020B0604020202020204" pitchFamily="34" charset="0"/>
              </a:rPr>
              <a:t>U.S. Department of Agriculture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Office of the Assistant Secretary for Civil Rights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1400 Independence Avenue, SW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Washington, D.C. 20250-9410;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fax: (202) 690-7442; or email: </a:t>
            </a:r>
            <a:r>
              <a:rPr lang="en-US" sz="1100" u="sng" dirty="0">
                <a:latin typeface="Arial" panose="020B0604020202020204" pitchFamily="34" charset="0"/>
                <a:cs typeface="Arial" panose="020B0604020202020204" pitchFamily="34" charset="0"/>
                <a:hlinkClick r:id="rId5"/>
              </a:rPr>
              <a:t>program.intake@usda.gov</a:t>
            </a:r>
            <a:r>
              <a:rPr lang="en-US" sz="1100" dirty="0">
                <a:latin typeface="Arial" panose="020B0604020202020204" pitchFamily="34" charset="0"/>
                <a:cs typeface="Arial" panose="020B0604020202020204" pitchFamily="34" charset="0"/>
              </a:rPr>
              <a:t>. 		This institution is an equal opportunity provider.</a:t>
            </a:r>
          </a:p>
        </p:txBody>
      </p:sp>
      <p:sp>
        <p:nvSpPr>
          <p:cNvPr id="2" name="Slide Number Placeholder 1">
            <a:extLst>
              <a:ext uri="{FF2B5EF4-FFF2-40B4-BE49-F238E27FC236}">
                <a16:creationId xmlns:a16="http://schemas.microsoft.com/office/drawing/2014/main" id="{83BAAB46-E0F5-42CA-A81B-288DA72C525C}"/>
              </a:ext>
            </a:extLst>
          </p:cNvPr>
          <p:cNvSpPr>
            <a:spLocks noGrp="1"/>
          </p:cNvSpPr>
          <p:nvPr>
            <p:ph type="sldNum" sz="quarter" idx="10"/>
          </p:nvPr>
        </p:nvSpPr>
        <p:spPr/>
        <p:txBody>
          <a:bodyPr/>
          <a:lstStyle/>
          <a:p>
            <a:fld id="{B2192B31-B341-4013-B7E8-60D2E97D576A}" type="slidenum">
              <a:rPr lang="en-US" smtClean="0"/>
              <a:pPr/>
              <a:t>‹#›</a:t>
            </a:fld>
            <a:endParaRPr lang="en-US" dirty="0"/>
          </a:p>
        </p:txBody>
      </p:sp>
      <p:sp>
        <p:nvSpPr>
          <p:cNvPr id="19" name="TextBox 18">
            <a:extLst>
              <a:ext uri="{FF2B5EF4-FFF2-40B4-BE49-F238E27FC236}">
                <a16:creationId xmlns:a16="http://schemas.microsoft.com/office/drawing/2014/main" id="{C42C90C1-1459-4469-9721-99E6C8DF477B}"/>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Nutrition Assistance Programs</a:t>
            </a:r>
          </a:p>
        </p:txBody>
      </p:sp>
    </p:spTree>
    <p:extLst>
      <p:ext uri="{BB962C8B-B14F-4D97-AF65-F5344CB8AC3E}">
        <p14:creationId xmlns:p14="http://schemas.microsoft.com/office/powerpoint/2010/main" val="39666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2067044" y="-1933457"/>
            <a:ext cx="5143500" cy="90104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1257300" y="1504950"/>
            <a:ext cx="6629400" cy="1752600"/>
          </a:xfrm>
          <a:prstGeom prst="rect">
            <a:avLst/>
          </a:prstGeom>
        </p:spPr>
        <p:txBody>
          <a:bodyPr/>
          <a:lstStyle>
            <a:lvl1pPr marL="0" indent="0" algn="ctr">
              <a:buNone/>
              <a:defRPr sz="8800" b="1">
                <a:solidFill>
                  <a:schemeClr val="bg1"/>
                </a:solidFill>
                <a:latin typeface="Arial" panose="020B0604020202020204" pitchFamily="34" charset="0"/>
                <a:cs typeface="Arial" panose="020B0604020202020204" pitchFamily="34" charset="0"/>
              </a:defRPr>
            </a:lvl1pPr>
          </a:lstStyle>
          <a:p>
            <a:pPr lvl="0"/>
            <a:r>
              <a:rPr lang="en-US" dirty="0"/>
              <a:t>Questions?</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0415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3819644" y="-180857"/>
            <a:ext cx="5143500" cy="55052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4" name="Freeform 343">
            <a:extLst>
              <a:ext uri="{FF2B5EF4-FFF2-40B4-BE49-F238E27FC236}">
                <a16:creationId xmlns:a16="http://schemas.microsoft.com/office/drawing/2014/main" id="{2C4F7486-39DA-49D7-A811-DCABFFF9C241}"/>
              </a:ext>
            </a:extLst>
          </p:cNvPr>
          <p:cNvSpPr>
            <a:spLocks noEditPoints="1"/>
          </p:cNvSpPr>
          <p:nvPr userDrawn="1"/>
        </p:nvSpPr>
        <p:spPr bwMode="auto">
          <a:xfrm>
            <a:off x="5073441" y="1560592"/>
            <a:ext cx="296115" cy="406665"/>
          </a:xfrm>
          <a:custGeom>
            <a:avLst/>
            <a:gdLst>
              <a:gd name="T0" fmla="*/ 64 w 128"/>
              <a:gd name="T1" fmla="*/ 0 h 176"/>
              <a:gd name="T2" fmla="*/ 0 w 128"/>
              <a:gd name="T3" fmla="*/ 64 h 176"/>
              <a:gd name="T4" fmla="*/ 64 w 128"/>
              <a:gd name="T5" fmla="*/ 176 h 176"/>
              <a:gd name="T6" fmla="*/ 128 w 128"/>
              <a:gd name="T7" fmla="*/ 64 h 176"/>
              <a:gd name="T8" fmla="*/ 64 w 128"/>
              <a:gd name="T9" fmla="*/ 0 h 176"/>
              <a:gd name="T10" fmla="*/ 64 w 128"/>
              <a:gd name="T11" fmla="*/ 164 h 176"/>
              <a:gd name="T12" fmla="*/ 8 w 128"/>
              <a:gd name="T13" fmla="*/ 64 h 176"/>
              <a:gd name="T14" fmla="*/ 64 w 128"/>
              <a:gd name="T15" fmla="*/ 8 h 176"/>
              <a:gd name="T16" fmla="*/ 120 w 128"/>
              <a:gd name="T17" fmla="*/ 64 h 176"/>
              <a:gd name="T18" fmla="*/ 64 w 128"/>
              <a:gd name="T19" fmla="*/ 164 h 176"/>
              <a:gd name="T20" fmla="*/ 64 w 128"/>
              <a:gd name="T21" fmla="*/ 32 h 176"/>
              <a:gd name="T22" fmla="*/ 32 w 128"/>
              <a:gd name="T23" fmla="*/ 64 h 176"/>
              <a:gd name="T24" fmla="*/ 64 w 128"/>
              <a:gd name="T25" fmla="*/ 96 h 176"/>
              <a:gd name="T26" fmla="*/ 96 w 128"/>
              <a:gd name="T27" fmla="*/ 64 h 176"/>
              <a:gd name="T28" fmla="*/ 64 w 128"/>
              <a:gd name="T29" fmla="*/ 32 h 176"/>
              <a:gd name="T30" fmla="*/ 64 w 128"/>
              <a:gd name="T31" fmla="*/ 88 h 176"/>
              <a:gd name="T32" fmla="*/ 40 w 128"/>
              <a:gd name="T33" fmla="*/ 64 h 176"/>
              <a:gd name="T34" fmla="*/ 64 w 128"/>
              <a:gd name="T35" fmla="*/ 40 h 176"/>
              <a:gd name="T36" fmla="*/ 88 w 128"/>
              <a:gd name="T37" fmla="*/ 64 h 176"/>
              <a:gd name="T38" fmla="*/ 64 w 128"/>
              <a:gd name="T3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ln>
                <a:solidFill>
                  <a:srgbClr val="90C64B"/>
                </a:solidFill>
              </a:ln>
              <a:solidFill>
                <a:srgbClr val="90C64B"/>
              </a:solidFill>
            </a:endParaRPr>
          </a:p>
        </p:txBody>
      </p:sp>
      <p:sp>
        <p:nvSpPr>
          <p:cNvPr id="16" name="Freeform 353">
            <a:extLst>
              <a:ext uri="{FF2B5EF4-FFF2-40B4-BE49-F238E27FC236}">
                <a16:creationId xmlns:a16="http://schemas.microsoft.com/office/drawing/2014/main" id="{5D82173F-F697-4B59-8BF7-E8EA8F801CF8}"/>
              </a:ext>
            </a:extLst>
          </p:cNvPr>
          <p:cNvSpPr>
            <a:spLocks noEditPoints="1"/>
          </p:cNvSpPr>
          <p:nvPr userDrawn="1"/>
        </p:nvSpPr>
        <p:spPr bwMode="auto">
          <a:xfrm>
            <a:off x="7340909" y="1560592"/>
            <a:ext cx="410663" cy="408679"/>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solidFill>
                <a:schemeClr val="accent3"/>
              </a:solidFill>
            </a:endParaRPr>
          </a:p>
        </p:txBody>
      </p:sp>
      <p:sp>
        <p:nvSpPr>
          <p:cNvPr id="18" name="Freeform 289">
            <a:extLst>
              <a:ext uri="{FF2B5EF4-FFF2-40B4-BE49-F238E27FC236}">
                <a16:creationId xmlns:a16="http://schemas.microsoft.com/office/drawing/2014/main" id="{3491A0AA-2369-4676-942C-F5DAF18FC566}"/>
              </a:ext>
            </a:extLst>
          </p:cNvPr>
          <p:cNvSpPr>
            <a:spLocks noEditPoints="1"/>
          </p:cNvSpPr>
          <p:nvPr userDrawn="1"/>
        </p:nvSpPr>
        <p:spPr bwMode="auto">
          <a:xfrm>
            <a:off x="6142503" y="2928798"/>
            <a:ext cx="431289" cy="33127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0" name="Freeform 166">
            <a:extLst>
              <a:ext uri="{FF2B5EF4-FFF2-40B4-BE49-F238E27FC236}">
                <a16:creationId xmlns:a16="http://schemas.microsoft.com/office/drawing/2014/main" id="{1E2E28C0-E94F-4D9A-90D6-5AF7F2443D29}"/>
              </a:ext>
            </a:extLst>
          </p:cNvPr>
          <p:cNvSpPr>
            <a:spLocks noEditPoints="1"/>
          </p:cNvSpPr>
          <p:nvPr userDrawn="1"/>
        </p:nvSpPr>
        <p:spPr bwMode="auto">
          <a:xfrm>
            <a:off x="6206295" y="3946939"/>
            <a:ext cx="384989" cy="384989"/>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3878591" y="514350"/>
            <a:ext cx="4725257" cy="862303"/>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CONTACT US</a:t>
            </a:r>
          </a:p>
        </p:txBody>
      </p:sp>
      <p:sp>
        <p:nvSpPr>
          <p:cNvPr id="30" name="Text Placeholder 32">
            <a:extLst>
              <a:ext uri="{FF2B5EF4-FFF2-40B4-BE49-F238E27FC236}">
                <a16:creationId xmlns:a16="http://schemas.microsoft.com/office/drawing/2014/main" id="{A60C6AC1-4DAC-4317-9461-5868EF0910E1}"/>
              </a:ext>
            </a:extLst>
          </p:cNvPr>
          <p:cNvSpPr>
            <a:spLocks noGrp="1"/>
          </p:cNvSpPr>
          <p:nvPr>
            <p:ph type="body" sz="quarter" idx="15" hasCustomPrompt="1"/>
          </p:nvPr>
        </p:nvSpPr>
        <p:spPr>
          <a:xfrm>
            <a:off x="3878591" y="3389322"/>
            <a:ext cx="4884409"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31" name="Text Placeholder 32">
            <a:extLst>
              <a:ext uri="{FF2B5EF4-FFF2-40B4-BE49-F238E27FC236}">
                <a16:creationId xmlns:a16="http://schemas.microsoft.com/office/drawing/2014/main" id="{9F777B61-05BD-4DDD-B84F-E06BFD4FE2E8}"/>
              </a:ext>
            </a:extLst>
          </p:cNvPr>
          <p:cNvSpPr>
            <a:spLocks noGrp="1"/>
          </p:cNvSpPr>
          <p:nvPr>
            <p:ph type="body" sz="quarter" idx="16" hasCustomPrompt="1"/>
          </p:nvPr>
        </p:nvSpPr>
        <p:spPr>
          <a:xfrm>
            <a:off x="5536705" y="4467405"/>
            <a:ext cx="1642884"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123-456-7890</a:t>
            </a:r>
          </a:p>
        </p:txBody>
      </p:sp>
      <p:sp>
        <p:nvSpPr>
          <p:cNvPr id="32" name="Text Placeholder 32">
            <a:extLst>
              <a:ext uri="{FF2B5EF4-FFF2-40B4-BE49-F238E27FC236}">
                <a16:creationId xmlns:a16="http://schemas.microsoft.com/office/drawing/2014/main" id="{14D8B6E8-7323-475F-B4F8-DAFE37EA2E31}"/>
              </a:ext>
            </a:extLst>
          </p:cNvPr>
          <p:cNvSpPr>
            <a:spLocks noGrp="1"/>
          </p:cNvSpPr>
          <p:nvPr>
            <p:ph type="body" sz="quarter" idx="17" hasCustomPrompt="1"/>
          </p:nvPr>
        </p:nvSpPr>
        <p:spPr>
          <a:xfrm>
            <a:off x="3878591" y="2084468"/>
            <a:ext cx="2388622" cy="614364"/>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33" name="Text Placeholder 32">
            <a:extLst>
              <a:ext uri="{FF2B5EF4-FFF2-40B4-BE49-F238E27FC236}">
                <a16:creationId xmlns:a16="http://schemas.microsoft.com/office/drawing/2014/main" id="{98CABFEA-112D-425A-8AA7-6A77117EB395}"/>
              </a:ext>
            </a:extLst>
          </p:cNvPr>
          <p:cNvSpPr>
            <a:spLocks noGrp="1"/>
          </p:cNvSpPr>
          <p:nvPr>
            <p:ph type="body" sz="quarter" idx="18" hasCustomPrompt="1"/>
          </p:nvPr>
        </p:nvSpPr>
        <p:spPr>
          <a:xfrm>
            <a:off x="6488632" y="2067143"/>
            <a:ext cx="2274368" cy="631689"/>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www.SquareMeals.org</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350520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3003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E99E4-2C30-9249-BC07-101B58CF0287}"/>
              </a:ext>
            </a:extLst>
          </p:cNvPr>
          <p:cNvSpPr/>
          <p:nvPr userDrawn="1"/>
        </p:nvSpPr>
        <p:spPr bwMode="auto">
          <a:xfrm>
            <a:off x="-10689" y="3363"/>
            <a:ext cx="3554873"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8" name="Text Placeholder 16">
            <a:extLst>
              <a:ext uri="{FF2B5EF4-FFF2-40B4-BE49-F238E27FC236}">
                <a16:creationId xmlns:a16="http://schemas.microsoft.com/office/drawing/2014/main" id="{A3371664-43BC-4CF7-85B9-493E15A05948}"/>
              </a:ext>
            </a:extLst>
          </p:cNvPr>
          <p:cNvSpPr>
            <a:spLocks noGrp="1"/>
          </p:cNvSpPr>
          <p:nvPr>
            <p:ph type="body" sz="quarter" idx="14" hasCustomPrompt="1"/>
          </p:nvPr>
        </p:nvSpPr>
        <p:spPr>
          <a:xfrm>
            <a:off x="4066929" y="2818943"/>
            <a:ext cx="4756305" cy="480142"/>
          </a:xfrm>
          <a:prstGeom prst="rect">
            <a:avLst/>
          </a:prstGeom>
          <a:effectLst>
            <a:outerShdw blurRad="50800" dist="38100" dir="10800000" algn="r" rotWithShape="0">
              <a:prstClr val="black">
                <a:alpha val="40000"/>
              </a:prstClr>
            </a:outerShdw>
          </a:effectLst>
        </p:spPr>
        <p:txBody>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p:ph type="body" sz="quarter" idx="15" hasCustomPrompt="1"/>
          </p:nvPr>
        </p:nvSpPr>
        <p:spPr>
          <a:xfrm>
            <a:off x="4066929" y="3289062"/>
            <a:ext cx="4756305" cy="430172"/>
          </a:xfrm>
          <a:prstGeom prst="rect">
            <a:avLst/>
          </a:prstGeom>
          <a:effectLst>
            <a:outerShdw blurRad="50800" dist="38100" dir="8100000" algn="tr" rotWithShape="0">
              <a:prstClr val="black">
                <a:alpha val="40000"/>
              </a:prstClr>
            </a:outerShdw>
          </a:effectLst>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p:ph type="body" sz="quarter" idx="16" hasCustomPrompt="1"/>
          </p:nvPr>
        </p:nvSpPr>
        <p:spPr>
          <a:xfrm>
            <a:off x="635353" y="3226865"/>
            <a:ext cx="2209800" cy="609600"/>
          </a:xfrm>
          <a:prstGeom prst="rect">
            <a:avLst/>
          </a:prstGeom>
          <a:effectLst/>
        </p:spPr>
        <p:txBody>
          <a:bodyPr/>
          <a:lstStyle>
            <a:lvl1pPr marL="0" indent="0" algn="ctr">
              <a:buNone/>
              <a:defRPr sz="1600" i="1">
                <a:solidFill>
                  <a:srgbClr val="2F6D8F"/>
                </a:solidFill>
                <a:effectLst/>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10" name="Rectangle 9">
            <a:extLst>
              <a:ext uri="{FF2B5EF4-FFF2-40B4-BE49-F238E27FC236}">
                <a16:creationId xmlns:a16="http://schemas.microsoft.com/office/drawing/2014/main" id="{C0E94CF4-7AF1-DA4B-BD83-F788294AE69C}"/>
              </a:ext>
            </a:extLst>
          </p:cNvPr>
          <p:cNvSpPr/>
          <p:nvPr userDrawn="1"/>
        </p:nvSpPr>
        <p:spPr bwMode="auto">
          <a:xfrm>
            <a:off x="3544185" y="0"/>
            <a:ext cx="189615" cy="5146863"/>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ectangle 12">
            <a:extLst>
              <a:ext uri="{FF2B5EF4-FFF2-40B4-BE49-F238E27FC236}">
                <a16:creationId xmlns:a16="http://schemas.microsoft.com/office/drawing/2014/main" id="{4E91A9CB-C5E6-46D7-8965-323407A58B43}"/>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01ADBF-E3C5-47A8-A210-3E912493B084}"/>
              </a:ext>
            </a:extLst>
          </p:cNvPr>
          <p:cNvSpPr>
            <a:spLocks noGrp="1"/>
          </p:cNvSpPr>
          <p:nvPr>
            <p:ph type="sldNum" sz="quarter" idx="17"/>
          </p:nvPr>
        </p:nvSpPr>
        <p:spPr/>
        <p:txBody>
          <a:bodyPr/>
          <a:lstStyle>
            <a:lvl1pPr algn="ctr">
              <a:defRPr/>
            </a:lvl1pPr>
          </a:lstStyle>
          <a:p>
            <a:fld id="{B2192B31-B341-4013-B7E8-60D2E97D576A}" type="slidenum">
              <a:rPr lang="en-US" smtClean="0"/>
              <a:pPr/>
              <a:t>‹#›</a:t>
            </a:fld>
            <a:endParaRPr lang="en-US" dirty="0"/>
          </a:p>
        </p:txBody>
      </p:sp>
      <p:pic>
        <p:nvPicPr>
          <p:cNvPr id="31" name="Picture 30">
            <a:extLst>
              <a:ext uri="{FF2B5EF4-FFF2-40B4-BE49-F238E27FC236}">
                <a16:creationId xmlns:a16="http://schemas.microsoft.com/office/drawing/2014/main" id="{90E942C6-FB78-4A93-8265-715934DB80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32" name="TextBox 31">
            <a:extLst>
              <a:ext uri="{FF2B5EF4-FFF2-40B4-BE49-F238E27FC236}">
                <a16:creationId xmlns:a16="http://schemas.microsoft.com/office/drawing/2014/main" id="{F5DA14FB-5D75-419F-9960-85FF55E34B1A}"/>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33" name="Picture 32" descr="TDA-FN-SquareMeals-4c.ai">
            <a:extLst>
              <a:ext uri="{FF2B5EF4-FFF2-40B4-BE49-F238E27FC236}">
                <a16:creationId xmlns:a16="http://schemas.microsoft.com/office/drawing/2014/main" id="{FBE69BD1-4A1D-4527-AE14-41EAF36D8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34" name="TextBox 33">
            <a:extLst>
              <a:ext uri="{FF2B5EF4-FFF2-40B4-BE49-F238E27FC236}">
                <a16:creationId xmlns:a16="http://schemas.microsoft.com/office/drawing/2014/main" id="{2E7A076C-3C5A-4F81-82B5-AB6D78662E03}"/>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35" name="Group 34">
            <a:extLst>
              <a:ext uri="{FF2B5EF4-FFF2-40B4-BE49-F238E27FC236}">
                <a16:creationId xmlns:a16="http://schemas.microsoft.com/office/drawing/2014/main" id="{21F3E1A9-EFBE-45D2-A163-8FDFA9F7696E}"/>
              </a:ext>
            </a:extLst>
          </p:cNvPr>
          <p:cNvGrpSpPr/>
          <p:nvPr userDrawn="1"/>
        </p:nvGrpSpPr>
        <p:grpSpPr>
          <a:xfrm>
            <a:off x="8404643" y="4209004"/>
            <a:ext cx="510757" cy="494008"/>
            <a:chOff x="6944896" y="9085617"/>
            <a:chExt cx="616423" cy="611852"/>
          </a:xfrm>
        </p:grpSpPr>
        <p:sp>
          <p:nvSpPr>
            <p:cNvPr id="36" name="Freeform 119">
              <a:extLst>
                <a:ext uri="{FF2B5EF4-FFF2-40B4-BE49-F238E27FC236}">
                  <a16:creationId xmlns:a16="http://schemas.microsoft.com/office/drawing/2014/main" id="{B64E0E17-2ACB-4E85-A06F-9298D73D86CE}"/>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Oval 173">
              <a:extLst>
                <a:ext uri="{FF2B5EF4-FFF2-40B4-BE49-F238E27FC236}">
                  <a16:creationId xmlns:a16="http://schemas.microsoft.com/office/drawing/2014/main" id="{CD210D0A-558E-47AC-9B24-B48F77005EC2}"/>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74">
              <a:extLst>
                <a:ext uri="{FF2B5EF4-FFF2-40B4-BE49-F238E27FC236}">
                  <a16:creationId xmlns:a16="http://schemas.microsoft.com/office/drawing/2014/main" id="{16786D9C-CD3C-48D1-B688-991759F651DB}"/>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75">
              <a:extLst>
                <a:ext uri="{FF2B5EF4-FFF2-40B4-BE49-F238E27FC236}">
                  <a16:creationId xmlns:a16="http://schemas.microsoft.com/office/drawing/2014/main" id="{D0124D49-5A03-4065-9520-3706C1863D4F}"/>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55">
              <a:extLst>
                <a:ext uri="{FF2B5EF4-FFF2-40B4-BE49-F238E27FC236}">
                  <a16:creationId xmlns:a16="http://schemas.microsoft.com/office/drawing/2014/main" id="{B820F528-9D23-4246-A0CD-3D62A48C08FE}"/>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64">
              <a:extLst>
                <a:ext uri="{FF2B5EF4-FFF2-40B4-BE49-F238E27FC236}">
                  <a16:creationId xmlns:a16="http://schemas.microsoft.com/office/drawing/2014/main" id="{F3767350-ECFF-4E2C-97CB-D8198EEBA35B}"/>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65">
              <a:extLst>
                <a:ext uri="{FF2B5EF4-FFF2-40B4-BE49-F238E27FC236}">
                  <a16:creationId xmlns:a16="http://schemas.microsoft.com/office/drawing/2014/main" id="{C5CAFE91-FE72-416D-9908-9972CEC0DBCF}"/>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3" name="TextBox 42">
            <a:extLst>
              <a:ext uri="{FF2B5EF4-FFF2-40B4-BE49-F238E27FC236}">
                <a16:creationId xmlns:a16="http://schemas.microsoft.com/office/drawing/2014/main" id="{C8D4426D-1591-4AFF-8831-3FC765D92AF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378446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5A641-DA74-4873-BF6A-0C488F84ABE6}"/>
              </a:ext>
            </a:extLst>
          </p:cNvPr>
          <p:cNvSpPr/>
          <p:nvPr userDrawn="1"/>
        </p:nvSpPr>
        <p:spPr bwMode="auto">
          <a:xfrm>
            <a:off x="4419600" y="-1"/>
            <a:ext cx="4724400" cy="4248151"/>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8" name="Rectangle 7">
            <a:extLst>
              <a:ext uri="{FF2B5EF4-FFF2-40B4-BE49-F238E27FC236}">
                <a16:creationId xmlns:a16="http://schemas.microsoft.com/office/drawing/2014/main" id="{679601DA-F962-4340-A244-D6841310FFD8}"/>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DE5E6B9-B323-49FA-90DC-733D57DC8A97}"/>
              </a:ext>
            </a:extLst>
          </p:cNvPr>
          <p:cNvSpPr/>
          <p:nvPr userDrawn="1"/>
        </p:nvSpPr>
        <p:spPr bwMode="auto">
          <a:xfrm>
            <a:off x="0" y="4092107"/>
            <a:ext cx="9144000" cy="45719"/>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Text Placeholder 16">
            <a:extLst>
              <a:ext uri="{FF2B5EF4-FFF2-40B4-BE49-F238E27FC236}">
                <a16:creationId xmlns:a16="http://schemas.microsoft.com/office/drawing/2014/main" id="{A3371664-43BC-4CF7-85B9-493E15A05948}"/>
              </a:ext>
            </a:extLst>
          </p:cNvPr>
          <p:cNvSpPr>
            <a:spLocks noGrp="1"/>
          </p:cNvSpPr>
          <p:nvPr userDrawn="1">
            <p:ph type="body" sz="quarter" idx="14" hasCustomPrompt="1"/>
          </p:nvPr>
        </p:nvSpPr>
        <p:spPr>
          <a:xfrm>
            <a:off x="4711700" y="1464301"/>
            <a:ext cx="4004761" cy="680935"/>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userDrawn="1">
            <p:ph type="body" sz="quarter" idx="15" hasCustomPrompt="1"/>
          </p:nvPr>
        </p:nvSpPr>
        <p:spPr>
          <a:xfrm>
            <a:off x="5715000" y="2343150"/>
            <a:ext cx="2165934" cy="457200"/>
          </a:xfrm>
          <a:prstGeom prst="rect">
            <a:avLst/>
          </a:prstGeom>
          <a:effectLst>
            <a:outerShdw blurRad="50800" dist="38100" dir="8100000" algn="tr" rotWithShape="0">
              <a:prstClr val="black">
                <a:alpha val="40000"/>
              </a:prstClr>
            </a:outerShdw>
          </a:effectLst>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userDrawn="1">
            <p:ph type="body" sz="quarter" idx="16" hasCustomPrompt="1"/>
          </p:nvPr>
        </p:nvSpPr>
        <p:spPr>
          <a:xfrm>
            <a:off x="4876799" y="2914260"/>
            <a:ext cx="3839661" cy="609600"/>
          </a:xfrm>
          <a:prstGeom prst="rect">
            <a:avLst/>
          </a:prstGeom>
          <a:effectLst>
            <a:outerShdw blurRad="50800" dist="38100" dir="10800000" algn="r" rotWithShape="0">
              <a:prstClr val="black">
                <a:alpha val="40000"/>
              </a:prstClr>
            </a:outerShdw>
          </a:effectLst>
        </p:spPr>
        <p:txBody>
          <a:bodyPr/>
          <a:lstStyle>
            <a:lvl1pPr marL="0" indent="0" algn="ctr">
              <a:buNone/>
              <a:defRPr sz="1600" i="1">
                <a:solidFill>
                  <a:schemeClr val="bg1"/>
                </a:solidFill>
                <a:latin typeface="Arial" panose="020B0604020202020204" pitchFamily="34" charset="0"/>
                <a:cs typeface="Arial" panose="020B0604020202020204" pitchFamily="34" charset="0"/>
              </a:defRPr>
            </a:lvl1pPr>
          </a:lstStyle>
          <a:p>
            <a:pPr lvl="0"/>
            <a:r>
              <a:rPr lang="en-US" dirty="0"/>
              <a:t>Presenter Name and Presenter Title</a:t>
            </a:r>
          </a:p>
        </p:txBody>
      </p:sp>
      <p:pic>
        <p:nvPicPr>
          <p:cNvPr id="9" name="Picture 8">
            <a:extLst>
              <a:ext uri="{FF2B5EF4-FFF2-40B4-BE49-F238E27FC236}">
                <a16:creationId xmlns:a16="http://schemas.microsoft.com/office/drawing/2014/main" id="{B9D1BCDF-4CF1-46B6-9A90-4FB0562621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10" name="TextBox 9">
            <a:extLst>
              <a:ext uri="{FF2B5EF4-FFF2-40B4-BE49-F238E27FC236}">
                <a16:creationId xmlns:a16="http://schemas.microsoft.com/office/drawing/2014/main" id="{3EDEDE2C-B427-4D95-BE8A-46D8C3DBE40E}"/>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11" name="Picture 10" descr="TDA-FN-SquareMeals-4c.ai">
            <a:extLst>
              <a:ext uri="{FF2B5EF4-FFF2-40B4-BE49-F238E27FC236}">
                <a16:creationId xmlns:a16="http://schemas.microsoft.com/office/drawing/2014/main" id="{84411F07-12F9-4C42-9B42-12FBB5BF52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2" name="TextBox 11">
            <a:extLst>
              <a:ext uri="{FF2B5EF4-FFF2-40B4-BE49-F238E27FC236}">
                <a16:creationId xmlns:a16="http://schemas.microsoft.com/office/drawing/2014/main" id="{50E24AA8-8CAC-493F-A811-835A2948A7CA}"/>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3" name="Group 12">
            <a:extLst>
              <a:ext uri="{FF2B5EF4-FFF2-40B4-BE49-F238E27FC236}">
                <a16:creationId xmlns:a16="http://schemas.microsoft.com/office/drawing/2014/main" id="{EEB82251-4085-403B-9DBD-97AFA6E58397}"/>
              </a:ext>
            </a:extLst>
          </p:cNvPr>
          <p:cNvGrpSpPr/>
          <p:nvPr userDrawn="1"/>
        </p:nvGrpSpPr>
        <p:grpSpPr>
          <a:xfrm>
            <a:off x="8404643" y="4209004"/>
            <a:ext cx="510757" cy="494008"/>
            <a:chOff x="6944896" y="9085617"/>
            <a:chExt cx="616423" cy="611852"/>
          </a:xfrm>
        </p:grpSpPr>
        <p:sp>
          <p:nvSpPr>
            <p:cNvPr id="14" name="Freeform 119">
              <a:extLst>
                <a:ext uri="{FF2B5EF4-FFF2-40B4-BE49-F238E27FC236}">
                  <a16:creationId xmlns:a16="http://schemas.microsoft.com/office/drawing/2014/main" id="{DA0800E3-21F3-49C7-9557-FAD38F2833F9}"/>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Oval 173">
              <a:extLst>
                <a:ext uri="{FF2B5EF4-FFF2-40B4-BE49-F238E27FC236}">
                  <a16:creationId xmlns:a16="http://schemas.microsoft.com/office/drawing/2014/main" id="{8616B127-866D-4C13-8467-F12068B06348}"/>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74">
              <a:extLst>
                <a:ext uri="{FF2B5EF4-FFF2-40B4-BE49-F238E27FC236}">
                  <a16:creationId xmlns:a16="http://schemas.microsoft.com/office/drawing/2014/main" id="{10A8DBA0-8081-4183-8885-F6EC6FD959C7}"/>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75">
              <a:extLst>
                <a:ext uri="{FF2B5EF4-FFF2-40B4-BE49-F238E27FC236}">
                  <a16:creationId xmlns:a16="http://schemas.microsoft.com/office/drawing/2014/main" id="{20CEB366-D6FA-406D-86D5-3C6A125208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55">
              <a:extLst>
                <a:ext uri="{FF2B5EF4-FFF2-40B4-BE49-F238E27FC236}">
                  <a16:creationId xmlns:a16="http://schemas.microsoft.com/office/drawing/2014/main" id="{54370B45-08A9-4B6E-9D7D-26B160352478}"/>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64">
              <a:extLst>
                <a:ext uri="{FF2B5EF4-FFF2-40B4-BE49-F238E27FC236}">
                  <a16:creationId xmlns:a16="http://schemas.microsoft.com/office/drawing/2014/main" id="{A83AF5EA-2645-4CE3-BA70-529FCC591DBF}"/>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65">
              <a:extLst>
                <a:ext uri="{FF2B5EF4-FFF2-40B4-BE49-F238E27FC236}">
                  <a16:creationId xmlns:a16="http://schemas.microsoft.com/office/drawing/2014/main" id="{9CF2D213-772B-4992-A22E-F23F27283797}"/>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a:extLst>
              <a:ext uri="{FF2B5EF4-FFF2-40B4-BE49-F238E27FC236}">
                <a16:creationId xmlns:a16="http://schemas.microsoft.com/office/drawing/2014/main" id="{752FCE38-B564-4522-BA8B-7919ACCFD6A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
        <p:nvSpPr>
          <p:cNvPr id="26" name="TextBox 25">
            <a:extLst>
              <a:ext uri="{FF2B5EF4-FFF2-40B4-BE49-F238E27FC236}">
                <a16:creationId xmlns:a16="http://schemas.microsoft.com/office/drawing/2014/main" id="{DBB7D2F4-9AF1-40D5-9164-20FD0C27D27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222821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89CABB-1C8A-46D5-AE1F-CF17CF8DB981}"/>
              </a:ext>
            </a:extLst>
          </p:cNvPr>
          <p:cNvSpPr/>
          <p:nvPr userDrawn="1"/>
        </p:nvSpPr>
        <p:spPr bwMode="auto">
          <a:xfrm>
            <a:off x="6005943" y="0"/>
            <a:ext cx="3138058" cy="514350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9" name="Text Placeholder 27">
            <a:extLst>
              <a:ext uri="{FF2B5EF4-FFF2-40B4-BE49-F238E27FC236}">
                <a16:creationId xmlns:a16="http://schemas.microsoft.com/office/drawing/2014/main" id="{F121F87B-66F1-4CEA-B89C-42764255BEDB}"/>
              </a:ext>
            </a:extLst>
          </p:cNvPr>
          <p:cNvSpPr>
            <a:spLocks noGrp="1"/>
          </p:cNvSpPr>
          <p:nvPr>
            <p:ph type="body" sz="quarter" idx="10" hasCustomPrompt="1"/>
          </p:nvPr>
        </p:nvSpPr>
        <p:spPr>
          <a:xfrm>
            <a:off x="6934200" y="305206"/>
            <a:ext cx="1981200" cy="320483"/>
          </a:xfrm>
          <a:prstGeom prst="rect">
            <a:avLst/>
          </a:prstGeom>
        </p:spPr>
        <p:txBody>
          <a:bodyPr/>
          <a:lstStyle>
            <a:lvl1pPr marL="0" indent="0">
              <a:buNone/>
              <a:defRPr sz="1600" b="1">
                <a:solidFill>
                  <a:srgbClr val="92C1C3"/>
                </a:solidFill>
                <a:latin typeface="Arial" panose="020B0604020202020204" pitchFamily="34" charset="0"/>
                <a:cs typeface="Arial" panose="020B0604020202020204" pitchFamily="34" charset="0"/>
              </a:defRPr>
            </a:lvl1pPr>
          </a:lstStyle>
          <a:p>
            <a:pPr lvl="0"/>
            <a:r>
              <a:rPr lang="en-US" dirty="0"/>
              <a:t>SECTION TITLE</a:t>
            </a:r>
          </a:p>
        </p:txBody>
      </p:sp>
      <p:sp>
        <p:nvSpPr>
          <p:cNvPr id="40" name="Text Placeholder 29">
            <a:extLst>
              <a:ext uri="{FF2B5EF4-FFF2-40B4-BE49-F238E27FC236}">
                <a16:creationId xmlns:a16="http://schemas.microsoft.com/office/drawing/2014/main" id="{C4FBAA9E-8D52-4EFA-ABB4-BB3BBE2CDBCD}"/>
              </a:ext>
            </a:extLst>
          </p:cNvPr>
          <p:cNvSpPr>
            <a:spLocks noGrp="1"/>
          </p:cNvSpPr>
          <p:nvPr>
            <p:ph type="body" sz="quarter" idx="11" hasCustomPrompt="1"/>
          </p:nvPr>
        </p:nvSpPr>
        <p:spPr>
          <a:xfrm>
            <a:off x="6942162" y="668624"/>
            <a:ext cx="1981200" cy="75555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41" name="Text Placeholder 27">
            <a:extLst>
              <a:ext uri="{FF2B5EF4-FFF2-40B4-BE49-F238E27FC236}">
                <a16:creationId xmlns:a16="http://schemas.microsoft.com/office/drawing/2014/main" id="{26116B53-E8F4-4C6D-A22B-F3637584E82E}"/>
              </a:ext>
            </a:extLst>
          </p:cNvPr>
          <p:cNvSpPr>
            <a:spLocks noGrp="1"/>
          </p:cNvSpPr>
          <p:nvPr>
            <p:ph type="body" sz="quarter" idx="12" hasCustomPrompt="1"/>
          </p:nvPr>
        </p:nvSpPr>
        <p:spPr>
          <a:xfrm>
            <a:off x="6948986" y="1525730"/>
            <a:ext cx="1981200" cy="320483"/>
          </a:xfrm>
          <a:prstGeom prst="rect">
            <a:avLst/>
          </a:prstGeom>
        </p:spPr>
        <p:txBody>
          <a:bodyPr/>
          <a:lstStyle>
            <a:lvl1pPr marL="0" indent="0">
              <a:buNone/>
              <a:defRPr sz="1600" b="1">
                <a:solidFill>
                  <a:srgbClr val="92C1C3"/>
                </a:solidFill>
                <a:latin typeface="Arial" panose="020B0604020202020204" pitchFamily="34" charset="0"/>
                <a:cs typeface="Arial" panose="020B0604020202020204" pitchFamily="34" charset="0"/>
              </a:defRPr>
            </a:lvl1pPr>
          </a:lstStyle>
          <a:p>
            <a:pPr lvl="0"/>
            <a:r>
              <a:rPr lang="en-US" dirty="0"/>
              <a:t>SECTION TITLE</a:t>
            </a:r>
          </a:p>
        </p:txBody>
      </p:sp>
      <p:sp>
        <p:nvSpPr>
          <p:cNvPr id="42" name="Text Placeholder 29">
            <a:extLst>
              <a:ext uri="{FF2B5EF4-FFF2-40B4-BE49-F238E27FC236}">
                <a16:creationId xmlns:a16="http://schemas.microsoft.com/office/drawing/2014/main" id="{E7FC9F6D-25A4-4540-9683-748320FD9F4E}"/>
              </a:ext>
            </a:extLst>
          </p:cNvPr>
          <p:cNvSpPr>
            <a:spLocks noGrp="1"/>
          </p:cNvSpPr>
          <p:nvPr>
            <p:ph type="body" sz="quarter" idx="13" hasCustomPrompt="1"/>
          </p:nvPr>
        </p:nvSpPr>
        <p:spPr>
          <a:xfrm>
            <a:off x="6956948" y="1832404"/>
            <a:ext cx="1981200" cy="75555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43" name="Text Placeholder 27">
            <a:extLst>
              <a:ext uri="{FF2B5EF4-FFF2-40B4-BE49-F238E27FC236}">
                <a16:creationId xmlns:a16="http://schemas.microsoft.com/office/drawing/2014/main" id="{3412250E-8232-477A-9B14-54BF7C48696A}"/>
              </a:ext>
            </a:extLst>
          </p:cNvPr>
          <p:cNvSpPr>
            <a:spLocks noGrp="1"/>
          </p:cNvSpPr>
          <p:nvPr>
            <p:ph type="body" sz="quarter" idx="14" hasCustomPrompt="1"/>
          </p:nvPr>
        </p:nvSpPr>
        <p:spPr>
          <a:xfrm>
            <a:off x="6955715" y="2703319"/>
            <a:ext cx="1981200" cy="320483"/>
          </a:xfrm>
          <a:prstGeom prst="rect">
            <a:avLst/>
          </a:prstGeom>
        </p:spPr>
        <p:txBody>
          <a:bodyPr/>
          <a:lstStyle>
            <a:lvl1pPr marL="0" indent="0">
              <a:buNone/>
              <a:defRPr sz="1600" b="1">
                <a:solidFill>
                  <a:srgbClr val="92C1C3"/>
                </a:solidFill>
                <a:latin typeface="Arial" panose="020B0604020202020204" pitchFamily="34" charset="0"/>
                <a:cs typeface="Arial" panose="020B0604020202020204" pitchFamily="34" charset="0"/>
              </a:defRPr>
            </a:lvl1pPr>
          </a:lstStyle>
          <a:p>
            <a:pPr lvl="0"/>
            <a:r>
              <a:rPr lang="en-US" dirty="0"/>
              <a:t>SECTION TITLE</a:t>
            </a:r>
          </a:p>
        </p:txBody>
      </p:sp>
      <p:sp>
        <p:nvSpPr>
          <p:cNvPr id="44" name="Text Placeholder 29">
            <a:extLst>
              <a:ext uri="{FF2B5EF4-FFF2-40B4-BE49-F238E27FC236}">
                <a16:creationId xmlns:a16="http://schemas.microsoft.com/office/drawing/2014/main" id="{574ACFCE-CF08-4492-A0D2-CCC84EFC8A1C}"/>
              </a:ext>
            </a:extLst>
          </p:cNvPr>
          <p:cNvSpPr>
            <a:spLocks noGrp="1"/>
          </p:cNvSpPr>
          <p:nvPr>
            <p:ph type="body" sz="quarter" idx="15" hasCustomPrompt="1"/>
          </p:nvPr>
        </p:nvSpPr>
        <p:spPr>
          <a:xfrm>
            <a:off x="6963677" y="3009993"/>
            <a:ext cx="1981200" cy="75555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45" name="Text Placeholder 27">
            <a:extLst>
              <a:ext uri="{FF2B5EF4-FFF2-40B4-BE49-F238E27FC236}">
                <a16:creationId xmlns:a16="http://schemas.microsoft.com/office/drawing/2014/main" id="{98182265-48D2-4C74-8498-BC5F099F38FD}"/>
              </a:ext>
            </a:extLst>
          </p:cNvPr>
          <p:cNvSpPr>
            <a:spLocks noGrp="1"/>
          </p:cNvSpPr>
          <p:nvPr>
            <p:ph type="body" sz="quarter" idx="16" hasCustomPrompt="1"/>
          </p:nvPr>
        </p:nvSpPr>
        <p:spPr>
          <a:xfrm>
            <a:off x="6970501" y="3867099"/>
            <a:ext cx="1981200" cy="320483"/>
          </a:xfrm>
          <a:prstGeom prst="rect">
            <a:avLst/>
          </a:prstGeom>
        </p:spPr>
        <p:txBody>
          <a:bodyPr/>
          <a:lstStyle>
            <a:lvl1pPr marL="0" indent="0">
              <a:buNone/>
              <a:defRPr sz="1600" b="1">
                <a:solidFill>
                  <a:srgbClr val="92C1C3"/>
                </a:solidFill>
                <a:latin typeface="Arial" panose="020B0604020202020204" pitchFamily="34" charset="0"/>
                <a:cs typeface="Arial" panose="020B0604020202020204" pitchFamily="34" charset="0"/>
              </a:defRPr>
            </a:lvl1pPr>
          </a:lstStyle>
          <a:p>
            <a:pPr lvl="0"/>
            <a:r>
              <a:rPr lang="en-US" dirty="0"/>
              <a:t>SECTION TITLE</a:t>
            </a:r>
          </a:p>
        </p:txBody>
      </p:sp>
      <p:sp>
        <p:nvSpPr>
          <p:cNvPr id="46" name="Text Placeholder 29">
            <a:extLst>
              <a:ext uri="{FF2B5EF4-FFF2-40B4-BE49-F238E27FC236}">
                <a16:creationId xmlns:a16="http://schemas.microsoft.com/office/drawing/2014/main" id="{A8EDAC1C-7DCC-4AF4-BB5D-0C3FEE11F9F6}"/>
              </a:ext>
            </a:extLst>
          </p:cNvPr>
          <p:cNvSpPr>
            <a:spLocks noGrp="1"/>
          </p:cNvSpPr>
          <p:nvPr>
            <p:ph type="body" sz="quarter" idx="17" hasCustomPrompt="1"/>
          </p:nvPr>
        </p:nvSpPr>
        <p:spPr>
          <a:xfrm>
            <a:off x="6978463" y="4173773"/>
            <a:ext cx="1981200" cy="75555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16" name="Rectangle 15">
            <a:extLst>
              <a:ext uri="{FF2B5EF4-FFF2-40B4-BE49-F238E27FC236}">
                <a16:creationId xmlns:a16="http://schemas.microsoft.com/office/drawing/2014/main" id="{840429A9-2F54-0142-B2A3-D68589B3A9E9}"/>
              </a:ext>
            </a:extLst>
          </p:cNvPr>
          <p:cNvSpPr/>
          <p:nvPr userDrawn="1"/>
        </p:nvSpPr>
        <p:spPr bwMode="auto">
          <a:xfrm>
            <a:off x="-2" y="4106767"/>
            <a:ext cx="6005944" cy="109437"/>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197053FA-5FE0-49F4-8156-0FBD05A89419}"/>
              </a:ext>
            </a:extLst>
          </p:cNvPr>
          <p:cNvSpPr>
            <a:spLocks noGrp="1"/>
          </p:cNvSpPr>
          <p:nvPr>
            <p:ph type="sldNum" sz="quarter" idx="22"/>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37340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AB967E6-AF32-C34A-AD61-97804CA665DE}"/>
              </a:ext>
            </a:extLst>
          </p:cNvPr>
          <p:cNvSpPr/>
          <p:nvPr userDrawn="1"/>
        </p:nvSpPr>
        <p:spPr bwMode="auto">
          <a:xfrm>
            <a:off x="82969" y="133350"/>
            <a:ext cx="8984831" cy="1752600"/>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2" name="Text Placeholder 31">
            <a:extLst>
              <a:ext uri="{FF2B5EF4-FFF2-40B4-BE49-F238E27FC236}">
                <a16:creationId xmlns:a16="http://schemas.microsoft.com/office/drawing/2014/main" id="{D4D30ABF-CC82-4A30-9AA7-E07FED5CDC3F}"/>
              </a:ext>
            </a:extLst>
          </p:cNvPr>
          <p:cNvSpPr>
            <a:spLocks noGrp="1"/>
          </p:cNvSpPr>
          <p:nvPr userDrawn="1">
            <p:ph type="body" sz="quarter" idx="10" hasCustomPrompt="1"/>
          </p:nvPr>
        </p:nvSpPr>
        <p:spPr>
          <a:xfrm>
            <a:off x="266701" y="285750"/>
            <a:ext cx="8610600" cy="680729"/>
          </a:xfrm>
          <a:prstGeom prst="rect">
            <a:avLst/>
          </a:prstGeom>
        </p:spPr>
        <p:txBody>
          <a:bodyPr/>
          <a:lstStyle>
            <a:lvl1pPr marL="0" indent="0" algn="ctr">
              <a:buNone/>
              <a:defRPr sz="45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34" name="Text Placeholder 33">
            <a:extLst>
              <a:ext uri="{FF2B5EF4-FFF2-40B4-BE49-F238E27FC236}">
                <a16:creationId xmlns:a16="http://schemas.microsoft.com/office/drawing/2014/main" id="{AA2F4D83-F86D-468A-A202-9D51107AD549}"/>
              </a:ext>
            </a:extLst>
          </p:cNvPr>
          <p:cNvSpPr>
            <a:spLocks noGrp="1"/>
          </p:cNvSpPr>
          <p:nvPr userDrawn="1">
            <p:ph type="body" sz="quarter" idx="11" hasCustomPrompt="1"/>
          </p:nvPr>
        </p:nvSpPr>
        <p:spPr>
          <a:xfrm>
            <a:off x="266699" y="989382"/>
            <a:ext cx="8610601" cy="609600"/>
          </a:xfrm>
          <a:prstGeom prst="rect">
            <a:avLst/>
          </a:prstGeom>
        </p:spPr>
        <p:txBody>
          <a:bodyPr/>
          <a:lstStyle>
            <a:lvl1pPr marL="0" indent="0" algn="ctr">
              <a:buNone/>
              <a:defRPr sz="4000">
                <a:solidFill>
                  <a:srgbClr val="92C1C3"/>
                </a:solidFill>
                <a:latin typeface="Arial" panose="020B0604020202020204" pitchFamily="34" charset="0"/>
                <a:cs typeface="Arial" panose="020B0604020202020204" pitchFamily="34" charset="0"/>
              </a:defRPr>
            </a:lvl1pPr>
          </a:lstStyle>
          <a:p>
            <a:pPr lvl="0"/>
            <a:r>
              <a:rPr lang="en-US" dirty="0"/>
              <a:t>Subtitle text goes here</a:t>
            </a:r>
          </a:p>
        </p:txBody>
      </p:sp>
      <p:sp>
        <p:nvSpPr>
          <p:cNvPr id="48" name="Text Placeholder 27">
            <a:extLst>
              <a:ext uri="{FF2B5EF4-FFF2-40B4-BE49-F238E27FC236}">
                <a16:creationId xmlns:a16="http://schemas.microsoft.com/office/drawing/2014/main" id="{539EBA37-2545-4B94-A34F-51E40FE3FC08}"/>
              </a:ext>
            </a:extLst>
          </p:cNvPr>
          <p:cNvSpPr>
            <a:spLocks noGrp="1"/>
          </p:cNvSpPr>
          <p:nvPr userDrawn="1">
            <p:ph type="body" sz="quarter" idx="16" hasCustomPrompt="1"/>
          </p:nvPr>
        </p:nvSpPr>
        <p:spPr>
          <a:xfrm>
            <a:off x="255894"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49" name="Text Placeholder 29">
            <a:extLst>
              <a:ext uri="{FF2B5EF4-FFF2-40B4-BE49-F238E27FC236}">
                <a16:creationId xmlns:a16="http://schemas.microsoft.com/office/drawing/2014/main" id="{123EFDA1-E189-4A95-8B5B-6A89C270CFB6}"/>
              </a:ext>
            </a:extLst>
          </p:cNvPr>
          <p:cNvSpPr>
            <a:spLocks noGrp="1"/>
          </p:cNvSpPr>
          <p:nvPr userDrawn="1">
            <p:ph type="body" sz="quarter" idx="17" hasCustomPrompt="1"/>
          </p:nvPr>
        </p:nvSpPr>
        <p:spPr>
          <a:xfrm>
            <a:off x="255894" y="3035397"/>
            <a:ext cx="1989162"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0" name="Text Placeholder 27">
            <a:extLst>
              <a:ext uri="{FF2B5EF4-FFF2-40B4-BE49-F238E27FC236}">
                <a16:creationId xmlns:a16="http://schemas.microsoft.com/office/drawing/2014/main" id="{80B8F547-06D4-4336-B8EE-157945D52FC6}"/>
              </a:ext>
            </a:extLst>
          </p:cNvPr>
          <p:cNvSpPr>
            <a:spLocks noGrp="1"/>
          </p:cNvSpPr>
          <p:nvPr userDrawn="1">
            <p:ph type="body" sz="quarter" idx="18" hasCustomPrompt="1"/>
          </p:nvPr>
        </p:nvSpPr>
        <p:spPr>
          <a:xfrm>
            <a:off x="2479342"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1" name="Text Placeholder 29">
            <a:extLst>
              <a:ext uri="{FF2B5EF4-FFF2-40B4-BE49-F238E27FC236}">
                <a16:creationId xmlns:a16="http://schemas.microsoft.com/office/drawing/2014/main" id="{3C3C5C7C-EF5B-4534-A028-55F0FD344D03}"/>
              </a:ext>
            </a:extLst>
          </p:cNvPr>
          <p:cNvSpPr>
            <a:spLocks noGrp="1"/>
          </p:cNvSpPr>
          <p:nvPr userDrawn="1">
            <p:ph type="body" sz="quarter" idx="19" hasCustomPrompt="1"/>
          </p:nvPr>
        </p:nvSpPr>
        <p:spPr>
          <a:xfrm>
            <a:off x="2487304"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2" name="Text Placeholder 27">
            <a:extLst>
              <a:ext uri="{FF2B5EF4-FFF2-40B4-BE49-F238E27FC236}">
                <a16:creationId xmlns:a16="http://schemas.microsoft.com/office/drawing/2014/main" id="{E1D506E1-706C-485F-96FE-B81E50894D8B}"/>
              </a:ext>
            </a:extLst>
          </p:cNvPr>
          <p:cNvSpPr>
            <a:spLocks noGrp="1"/>
          </p:cNvSpPr>
          <p:nvPr userDrawn="1">
            <p:ph type="body" sz="quarter" idx="20" hasCustomPrompt="1"/>
          </p:nvPr>
        </p:nvSpPr>
        <p:spPr>
          <a:xfrm>
            <a:off x="4702790"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3" name="Text Placeholder 29">
            <a:extLst>
              <a:ext uri="{FF2B5EF4-FFF2-40B4-BE49-F238E27FC236}">
                <a16:creationId xmlns:a16="http://schemas.microsoft.com/office/drawing/2014/main" id="{886D8F1C-8CBA-4F24-84E3-6D03FC3E5DFD}"/>
              </a:ext>
            </a:extLst>
          </p:cNvPr>
          <p:cNvSpPr>
            <a:spLocks noGrp="1"/>
          </p:cNvSpPr>
          <p:nvPr userDrawn="1">
            <p:ph type="body" sz="quarter" idx="21" hasCustomPrompt="1"/>
          </p:nvPr>
        </p:nvSpPr>
        <p:spPr>
          <a:xfrm>
            <a:off x="4710752"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4" name="Text Placeholder 27">
            <a:extLst>
              <a:ext uri="{FF2B5EF4-FFF2-40B4-BE49-F238E27FC236}">
                <a16:creationId xmlns:a16="http://schemas.microsoft.com/office/drawing/2014/main" id="{2DB74907-2FE6-431F-8954-118739980339}"/>
              </a:ext>
            </a:extLst>
          </p:cNvPr>
          <p:cNvSpPr>
            <a:spLocks noGrp="1"/>
          </p:cNvSpPr>
          <p:nvPr userDrawn="1">
            <p:ph type="body" sz="quarter" idx="22" hasCustomPrompt="1"/>
          </p:nvPr>
        </p:nvSpPr>
        <p:spPr>
          <a:xfrm>
            <a:off x="6926238"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5" name="Text Placeholder 29">
            <a:extLst>
              <a:ext uri="{FF2B5EF4-FFF2-40B4-BE49-F238E27FC236}">
                <a16:creationId xmlns:a16="http://schemas.microsoft.com/office/drawing/2014/main" id="{425FD900-E445-4286-9CB4-9D42697EEB93}"/>
              </a:ext>
            </a:extLst>
          </p:cNvPr>
          <p:cNvSpPr>
            <a:spLocks noGrp="1"/>
          </p:cNvSpPr>
          <p:nvPr userDrawn="1">
            <p:ph type="body" sz="quarter" idx="23" hasCustomPrompt="1"/>
          </p:nvPr>
        </p:nvSpPr>
        <p:spPr>
          <a:xfrm>
            <a:off x="6934200"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 name="Rounded Rectangle 4">
            <a:extLst>
              <a:ext uri="{FF2B5EF4-FFF2-40B4-BE49-F238E27FC236}">
                <a16:creationId xmlns:a16="http://schemas.microsoft.com/office/drawing/2014/main" id="{A2C15427-3B27-354B-92B7-4B80775DC236}"/>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Slide Number Placeholder 2">
            <a:extLst>
              <a:ext uri="{FF2B5EF4-FFF2-40B4-BE49-F238E27FC236}">
                <a16:creationId xmlns:a16="http://schemas.microsoft.com/office/drawing/2014/main" id="{AF491552-51F7-48FA-B311-5BA394AFB591}"/>
              </a:ext>
            </a:extLst>
          </p:cNvPr>
          <p:cNvSpPr>
            <a:spLocks noGrp="1"/>
          </p:cNvSpPr>
          <p:nvPr>
            <p:ph type="sldNum" sz="quarter" idx="2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17867144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B851ACD-43A4-3546-AD3B-E0619C5302DF}"/>
              </a:ext>
            </a:extLst>
          </p:cNvPr>
          <p:cNvSpPr/>
          <p:nvPr userDrawn="1"/>
        </p:nvSpPr>
        <p:spPr>
          <a:xfrm>
            <a:off x="76200" y="55061"/>
            <a:ext cx="3889011" cy="445323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Freeform 11">
            <a:extLst>
              <a:ext uri="{FF2B5EF4-FFF2-40B4-BE49-F238E27FC236}">
                <a16:creationId xmlns:a16="http://schemas.microsoft.com/office/drawing/2014/main" id="{6F95F14A-A1B3-4CD4-970B-EA61BE525FB1}"/>
              </a:ext>
            </a:extLst>
          </p:cNvPr>
          <p:cNvSpPr>
            <a:spLocks/>
          </p:cNvSpPr>
          <p:nvPr userDrawn="1"/>
        </p:nvSpPr>
        <p:spPr bwMode="auto">
          <a:xfrm>
            <a:off x="4504135" y="4781550"/>
            <a:ext cx="135731" cy="83248"/>
          </a:xfrm>
          <a:custGeom>
            <a:avLst/>
            <a:gdLst/>
            <a:ahLst/>
            <a:cxnLst>
              <a:cxn ang="0">
                <a:pos x="35" y="4"/>
              </a:cxn>
              <a:cxn ang="0">
                <a:pos x="18" y="21"/>
              </a:cxn>
              <a:cxn ang="0">
                <a:pos x="17" y="21"/>
              </a:cxn>
              <a:cxn ang="0">
                <a:pos x="17" y="21"/>
              </a:cxn>
              <a:cxn ang="0">
                <a:pos x="0" y="4"/>
              </a:cxn>
              <a:cxn ang="0">
                <a:pos x="0" y="3"/>
              </a:cxn>
              <a:cxn ang="0">
                <a:pos x="0" y="3"/>
              </a:cxn>
              <a:cxn ang="0">
                <a:pos x="2" y="1"/>
              </a:cxn>
              <a:cxn ang="0">
                <a:pos x="2" y="0"/>
              </a:cxn>
              <a:cxn ang="0">
                <a:pos x="3" y="1"/>
              </a:cxn>
              <a:cxn ang="0">
                <a:pos x="17" y="15"/>
              </a:cxn>
              <a:cxn ang="0">
                <a:pos x="31" y="1"/>
              </a:cxn>
              <a:cxn ang="0">
                <a:pos x="32" y="0"/>
              </a:cxn>
              <a:cxn ang="0">
                <a:pos x="33" y="1"/>
              </a:cxn>
              <a:cxn ang="0">
                <a:pos x="35" y="3"/>
              </a:cxn>
              <a:cxn ang="0">
                <a:pos x="35" y="3"/>
              </a:cxn>
              <a:cxn ang="0">
                <a:pos x="35" y="4"/>
              </a:cxn>
            </a:cxnLst>
            <a:rect l="0" t="0" r="r" b="b"/>
            <a:pathLst>
              <a:path w="35" h="21">
                <a:moveTo>
                  <a:pt x="35" y="4"/>
                </a:moveTo>
                <a:cubicBezTo>
                  <a:pt x="18" y="21"/>
                  <a:pt x="18" y="21"/>
                  <a:pt x="18" y="21"/>
                </a:cubicBezTo>
                <a:cubicBezTo>
                  <a:pt x="18" y="21"/>
                  <a:pt x="18" y="21"/>
                  <a:pt x="17" y="21"/>
                </a:cubicBezTo>
                <a:cubicBezTo>
                  <a:pt x="17" y="21"/>
                  <a:pt x="17" y="21"/>
                  <a:pt x="17" y="21"/>
                </a:cubicBezTo>
                <a:cubicBezTo>
                  <a:pt x="0" y="4"/>
                  <a:pt x="0" y="4"/>
                  <a:pt x="0" y="4"/>
                </a:cubicBezTo>
                <a:cubicBezTo>
                  <a:pt x="0" y="4"/>
                  <a:pt x="0" y="4"/>
                  <a:pt x="0" y="3"/>
                </a:cubicBezTo>
                <a:cubicBezTo>
                  <a:pt x="0" y="3"/>
                  <a:pt x="0" y="3"/>
                  <a:pt x="0" y="3"/>
                </a:cubicBezTo>
                <a:cubicBezTo>
                  <a:pt x="2" y="1"/>
                  <a:pt x="2" y="1"/>
                  <a:pt x="2" y="1"/>
                </a:cubicBezTo>
                <a:cubicBezTo>
                  <a:pt x="2" y="1"/>
                  <a:pt x="2" y="0"/>
                  <a:pt x="2" y="0"/>
                </a:cubicBezTo>
                <a:cubicBezTo>
                  <a:pt x="3" y="0"/>
                  <a:pt x="3" y="1"/>
                  <a:pt x="3" y="1"/>
                </a:cubicBezTo>
                <a:cubicBezTo>
                  <a:pt x="17" y="15"/>
                  <a:pt x="17" y="15"/>
                  <a:pt x="17" y="15"/>
                </a:cubicBezTo>
                <a:cubicBezTo>
                  <a:pt x="31" y="1"/>
                  <a:pt x="31" y="1"/>
                  <a:pt x="31" y="1"/>
                </a:cubicBezTo>
                <a:cubicBezTo>
                  <a:pt x="32" y="1"/>
                  <a:pt x="32" y="0"/>
                  <a:pt x="32" y="0"/>
                </a:cubicBezTo>
                <a:cubicBezTo>
                  <a:pt x="32" y="0"/>
                  <a:pt x="33" y="1"/>
                  <a:pt x="33" y="1"/>
                </a:cubicBezTo>
                <a:cubicBezTo>
                  <a:pt x="35" y="3"/>
                  <a:pt x="35" y="3"/>
                  <a:pt x="35" y="3"/>
                </a:cubicBezTo>
                <a:cubicBezTo>
                  <a:pt x="35" y="3"/>
                  <a:pt x="35" y="3"/>
                  <a:pt x="35" y="3"/>
                </a:cubicBezTo>
                <a:cubicBezTo>
                  <a:pt x="35" y="4"/>
                  <a:pt x="35" y="4"/>
                  <a:pt x="35"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8">
            <a:extLst>
              <a:ext uri="{FF2B5EF4-FFF2-40B4-BE49-F238E27FC236}">
                <a16:creationId xmlns:a16="http://schemas.microsoft.com/office/drawing/2014/main" id="{ED7D763B-EC59-4A35-A596-3DE6A92A0E5F}"/>
              </a:ext>
            </a:extLst>
          </p:cNvPr>
          <p:cNvSpPr>
            <a:spLocks noGrp="1"/>
          </p:cNvSpPr>
          <p:nvPr>
            <p:ph type="body" sz="quarter" idx="10" hasCustomPrompt="1"/>
          </p:nvPr>
        </p:nvSpPr>
        <p:spPr>
          <a:xfrm>
            <a:off x="76200" y="2190750"/>
            <a:ext cx="3889011" cy="1815814"/>
          </a:xfrm>
          <a:prstGeom prst="rect">
            <a:avLst/>
          </a:prstGeom>
          <a:effectLst>
            <a:outerShdw blurRad="50800" dist="38100" dir="8100000" algn="tr" rotWithShape="0">
              <a:prstClr val="black">
                <a:alpha val="40000"/>
              </a:prstClr>
            </a:outerShdw>
          </a:effectLst>
        </p:spPr>
        <p:txBody>
          <a:bodyPr/>
          <a:lstStyle>
            <a:lvl1pPr marL="0" indent="0" algn="ctr">
              <a:buNone/>
              <a:defRPr sz="4000" b="1">
                <a:solidFill>
                  <a:schemeClr val="bg1"/>
                </a:solidFill>
                <a:latin typeface="Arial Black" panose="020B0A04020102020204" pitchFamily="34" charset="0"/>
              </a:defRPr>
            </a:lvl1pPr>
          </a:lstStyle>
          <a:p>
            <a:pPr lvl="0"/>
            <a:r>
              <a:rPr lang="en-US" dirty="0"/>
              <a:t>SECTION TITLE SLIDE</a:t>
            </a:r>
          </a:p>
        </p:txBody>
      </p:sp>
      <p:sp>
        <p:nvSpPr>
          <p:cNvPr id="16" name="Rounded Rectangle 4">
            <a:extLst>
              <a:ext uri="{FF2B5EF4-FFF2-40B4-BE49-F238E27FC236}">
                <a16:creationId xmlns:a16="http://schemas.microsoft.com/office/drawing/2014/main" id="{4F557945-1CC0-4E1A-9A20-A90391B7D948}"/>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D3262335-7C94-4697-B767-9EA7F4AAE025}"/>
              </a:ext>
            </a:extLst>
          </p:cNvPr>
          <p:cNvSpPr>
            <a:spLocks noGrp="1"/>
          </p:cNvSpPr>
          <p:nvPr>
            <p:ph type="sldNum" sz="quarter" idx="12"/>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1053346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BD461-233B-5C42-9C37-8C196ACB20EA}"/>
              </a:ext>
            </a:extLst>
          </p:cNvPr>
          <p:cNvSpPr/>
          <p:nvPr userDrawn="1"/>
        </p:nvSpPr>
        <p:spPr bwMode="auto">
          <a:xfrm>
            <a:off x="0" y="2419350"/>
            <a:ext cx="9144000" cy="30588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Rectangle 1">
            <a:extLst>
              <a:ext uri="{FF2B5EF4-FFF2-40B4-BE49-F238E27FC236}">
                <a16:creationId xmlns:a16="http://schemas.microsoft.com/office/drawing/2014/main" id="{1C4F3DA0-877A-BB4B-9B9E-A6C6F578CCA7}"/>
              </a:ext>
            </a:extLst>
          </p:cNvPr>
          <p:cNvSpPr/>
          <p:nvPr userDrawn="1"/>
        </p:nvSpPr>
        <p:spPr bwMode="auto">
          <a:xfrm>
            <a:off x="0" y="0"/>
            <a:ext cx="9144000" cy="25717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ext Placeholder 2">
            <a:extLst>
              <a:ext uri="{FF2B5EF4-FFF2-40B4-BE49-F238E27FC236}">
                <a16:creationId xmlns:a16="http://schemas.microsoft.com/office/drawing/2014/main" id="{D8FF5E37-72B1-4913-8852-0D1BD1401AA9}"/>
              </a:ext>
            </a:extLst>
          </p:cNvPr>
          <p:cNvSpPr>
            <a:spLocks noGrp="1"/>
          </p:cNvSpPr>
          <p:nvPr>
            <p:ph type="body" sz="quarter" idx="10" hasCustomPrompt="1"/>
          </p:nvPr>
        </p:nvSpPr>
        <p:spPr>
          <a:xfrm>
            <a:off x="686455" y="124910"/>
            <a:ext cx="3810000" cy="1194620"/>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8" name="Rounded Rectangle 7">
            <a:extLst>
              <a:ext uri="{FF2B5EF4-FFF2-40B4-BE49-F238E27FC236}">
                <a16:creationId xmlns:a16="http://schemas.microsoft.com/office/drawing/2014/main" id="{B4DA1A4B-79EF-F84E-911F-A3B4361274A2}"/>
              </a:ext>
            </a:extLst>
          </p:cNvPr>
          <p:cNvSpPr/>
          <p:nvPr userDrawn="1"/>
        </p:nvSpPr>
        <p:spPr bwMode="auto">
          <a:xfrm>
            <a:off x="651306" y="1344110"/>
            <a:ext cx="8264094" cy="3191879"/>
          </a:xfrm>
          <a:prstGeom prst="roundRect">
            <a:avLst/>
          </a:prstGeom>
          <a:solidFill>
            <a:srgbClr val="92C1C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41" name="Text Placeholder 30">
            <a:extLst>
              <a:ext uri="{FF2B5EF4-FFF2-40B4-BE49-F238E27FC236}">
                <a16:creationId xmlns:a16="http://schemas.microsoft.com/office/drawing/2014/main" id="{D5D7722F-4D91-430F-A0C8-1D394B9A6437}"/>
              </a:ext>
            </a:extLst>
          </p:cNvPr>
          <p:cNvSpPr>
            <a:spLocks noGrp="1"/>
          </p:cNvSpPr>
          <p:nvPr>
            <p:ph type="body" sz="quarter" idx="14" hasCustomPrompt="1"/>
          </p:nvPr>
        </p:nvSpPr>
        <p:spPr>
          <a:xfrm>
            <a:off x="2057399" y="1550557"/>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2" name="Text Placeholder 32">
            <a:extLst>
              <a:ext uri="{FF2B5EF4-FFF2-40B4-BE49-F238E27FC236}">
                <a16:creationId xmlns:a16="http://schemas.microsoft.com/office/drawing/2014/main" id="{B21AD963-95C5-49EB-93D1-9BA7F7C67566}"/>
              </a:ext>
            </a:extLst>
          </p:cNvPr>
          <p:cNvSpPr>
            <a:spLocks noGrp="1"/>
          </p:cNvSpPr>
          <p:nvPr>
            <p:ph type="body" sz="quarter" idx="15" hasCustomPrompt="1"/>
          </p:nvPr>
        </p:nvSpPr>
        <p:spPr>
          <a:xfrm>
            <a:off x="2057400" y="1854654"/>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3" name="Text Placeholder 30">
            <a:extLst>
              <a:ext uri="{FF2B5EF4-FFF2-40B4-BE49-F238E27FC236}">
                <a16:creationId xmlns:a16="http://schemas.microsoft.com/office/drawing/2014/main" id="{9D042114-35FF-4FB5-A275-D904F779CF4D}"/>
              </a:ext>
            </a:extLst>
          </p:cNvPr>
          <p:cNvSpPr>
            <a:spLocks noGrp="1"/>
          </p:cNvSpPr>
          <p:nvPr>
            <p:ph type="body" sz="quarter" idx="16" hasCustomPrompt="1"/>
          </p:nvPr>
        </p:nvSpPr>
        <p:spPr>
          <a:xfrm>
            <a:off x="2047856" y="2531800"/>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4" name="Text Placeholder 32">
            <a:extLst>
              <a:ext uri="{FF2B5EF4-FFF2-40B4-BE49-F238E27FC236}">
                <a16:creationId xmlns:a16="http://schemas.microsoft.com/office/drawing/2014/main" id="{FA64C0C4-7B05-42D8-A863-6E55CC556729}"/>
              </a:ext>
            </a:extLst>
          </p:cNvPr>
          <p:cNvSpPr>
            <a:spLocks noGrp="1"/>
          </p:cNvSpPr>
          <p:nvPr>
            <p:ph type="body" sz="quarter" idx="17" hasCustomPrompt="1"/>
          </p:nvPr>
        </p:nvSpPr>
        <p:spPr>
          <a:xfrm>
            <a:off x="2047857" y="2835897"/>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5" name="Text Placeholder 30">
            <a:extLst>
              <a:ext uri="{FF2B5EF4-FFF2-40B4-BE49-F238E27FC236}">
                <a16:creationId xmlns:a16="http://schemas.microsoft.com/office/drawing/2014/main" id="{0922301E-88C5-420C-9A11-686AA88193C0}"/>
              </a:ext>
            </a:extLst>
          </p:cNvPr>
          <p:cNvSpPr>
            <a:spLocks noGrp="1"/>
          </p:cNvSpPr>
          <p:nvPr>
            <p:ph type="body" sz="quarter" idx="18" hasCustomPrompt="1"/>
          </p:nvPr>
        </p:nvSpPr>
        <p:spPr>
          <a:xfrm>
            <a:off x="2057399" y="3534478"/>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6" name="Text Placeholder 32">
            <a:extLst>
              <a:ext uri="{FF2B5EF4-FFF2-40B4-BE49-F238E27FC236}">
                <a16:creationId xmlns:a16="http://schemas.microsoft.com/office/drawing/2014/main" id="{BCAE04B9-84AB-4FD8-AD0E-E74CD96B9C1F}"/>
              </a:ext>
            </a:extLst>
          </p:cNvPr>
          <p:cNvSpPr>
            <a:spLocks noGrp="1"/>
          </p:cNvSpPr>
          <p:nvPr>
            <p:ph type="body" sz="quarter" idx="19" hasCustomPrompt="1"/>
          </p:nvPr>
        </p:nvSpPr>
        <p:spPr>
          <a:xfrm>
            <a:off x="2057400" y="3838575"/>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20" name="Rounded Rectangle 4">
            <a:extLst>
              <a:ext uri="{FF2B5EF4-FFF2-40B4-BE49-F238E27FC236}">
                <a16:creationId xmlns:a16="http://schemas.microsoft.com/office/drawing/2014/main" id="{83890152-CB7C-4A9A-BE4B-5DFB8FB14B3A}"/>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 name="Slide Number Placeholder 4">
            <a:extLst>
              <a:ext uri="{FF2B5EF4-FFF2-40B4-BE49-F238E27FC236}">
                <a16:creationId xmlns:a16="http://schemas.microsoft.com/office/drawing/2014/main" id="{C2F20E0D-37EB-49FF-BC0D-7509FBD69EAC}"/>
              </a:ext>
            </a:extLst>
          </p:cNvPr>
          <p:cNvSpPr>
            <a:spLocks noGrp="1"/>
          </p:cNvSpPr>
          <p:nvPr>
            <p:ph type="sldNum" sz="quarter" idx="2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588225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533400" y="1352550"/>
            <a:ext cx="8382000" cy="2667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great for body copy</a:t>
            </a:r>
          </a:p>
          <a:p>
            <a:pPr lvl="0"/>
            <a:endParaRPr lang="en-US" dirty="0"/>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540163" y="320070"/>
            <a:ext cx="838200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540163" y="819150"/>
            <a:ext cx="83820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8" name="Rounded Rectangle 4">
            <a:extLst>
              <a:ext uri="{FF2B5EF4-FFF2-40B4-BE49-F238E27FC236}">
                <a16:creationId xmlns:a16="http://schemas.microsoft.com/office/drawing/2014/main" id="{870513BF-3C9D-4740-8F24-EAC49FE283B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6972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5A641-DA74-4873-BF6A-0C488F84ABE6}"/>
              </a:ext>
            </a:extLst>
          </p:cNvPr>
          <p:cNvSpPr/>
          <p:nvPr userDrawn="1"/>
        </p:nvSpPr>
        <p:spPr bwMode="auto">
          <a:xfrm>
            <a:off x="4419600" y="-1"/>
            <a:ext cx="4724400" cy="4248151"/>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8" name="Rectangle 7">
            <a:extLst>
              <a:ext uri="{FF2B5EF4-FFF2-40B4-BE49-F238E27FC236}">
                <a16:creationId xmlns:a16="http://schemas.microsoft.com/office/drawing/2014/main" id="{679601DA-F962-4340-A244-D6841310FFD8}"/>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DE5E6B9-B323-49FA-90DC-733D57DC8A97}"/>
              </a:ext>
            </a:extLst>
          </p:cNvPr>
          <p:cNvSpPr/>
          <p:nvPr userDrawn="1"/>
        </p:nvSpPr>
        <p:spPr bwMode="auto">
          <a:xfrm>
            <a:off x="0" y="4092107"/>
            <a:ext cx="9144000" cy="45719"/>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Text Placeholder 16">
            <a:extLst>
              <a:ext uri="{FF2B5EF4-FFF2-40B4-BE49-F238E27FC236}">
                <a16:creationId xmlns:a16="http://schemas.microsoft.com/office/drawing/2014/main" id="{A3371664-43BC-4CF7-85B9-493E15A05948}"/>
              </a:ext>
            </a:extLst>
          </p:cNvPr>
          <p:cNvSpPr>
            <a:spLocks noGrp="1"/>
          </p:cNvSpPr>
          <p:nvPr userDrawn="1">
            <p:ph type="body" sz="quarter" idx="14" hasCustomPrompt="1"/>
          </p:nvPr>
        </p:nvSpPr>
        <p:spPr>
          <a:xfrm>
            <a:off x="4711700" y="1464301"/>
            <a:ext cx="4004761" cy="680935"/>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userDrawn="1">
            <p:ph type="body" sz="quarter" idx="15" hasCustomPrompt="1"/>
          </p:nvPr>
        </p:nvSpPr>
        <p:spPr>
          <a:xfrm>
            <a:off x="5715000" y="2343150"/>
            <a:ext cx="2165934" cy="457200"/>
          </a:xfrm>
          <a:prstGeom prst="rect">
            <a:avLst/>
          </a:prstGeom>
          <a:effectLst>
            <a:outerShdw blurRad="50800" dist="38100" dir="8100000" algn="tr" rotWithShape="0">
              <a:prstClr val="black">
                <a:alpha val="40000"/>
              </a:prstClr>
            </a:outerShdw>
          </a:effectLst>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userDrawn="1">
            <p:ph type="body" sz="quarter" idx="16" hasCustomPrompt="1"/>
          </p:nvPr>
        </p:nvSpPr>
        <p:spPr>
          <a:xfrm>
            <a:off x="4876799" y="2914260"/>
            <a:ext cx="3839661" cy="609600"/>
          </a:xfrm>
          <a:prstGeom prst="rect">
            <a:avLst/>
          </a:prstGeom>
          <a:effectLst>
            <a:outerShdw blurRad="50800" dist="38100" dir="10800000" algn="r" rotWithShape="0">
              <a:prstClr val="black">
                <a:alpha val="40000"/>
              </a:prstClr>
            </a:outerShdw>
          </a:effectLst>
        </p:spPr>
        <p:txBody>
          <a:bodyPr/>
          <a:lstStyle>
            <a:lvl1pPr marL="0" indent="0" algn="ctr">
              <a:buNone/>
              <a:defRPr sz="1600" i="1">
                <a:solidFill>
                  <a:schemeClr val="bg1"/>
                </a:solidFill>
                <a:latin typeface="Arial" panose="020B0604020202020204" pitchFamily="34" charset="0"/>
                <a:cs typeface="Arial" panose="020B0604020202020204" pitchFamily="34" charset="0"/>
              </a:defRPr>
            </a:lvl1pPr>
          </a:lstStyle>
          <a:p>
            <a:pPr lvl="0"/>
            <a:r>
              <a:rPr lang="en-US" dirty="0"/>
              <a:t>Presenter Name and Presenter Title</a:t>
            </a:r>
          </a:p>
        </p:txBody>
      </p:sp>
      <p:pic>
        <p:nvPicPr>
          <p:cNvPr id="9" name="Picture 8">
            <a:extLst>
              <a:ext uri="{FF2B5EF4-FFF2-40B4-BE49-F238E27FC236}">
                <a16:creationId xmlns:a16="http://schemas.microsoft.com/office/drawing/2014/main" id="{B9D1BCDF-4CF1-46B6-9A90-4FB0562621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
        <p:nvSpPr>
          <p:cNvPr id="10" name="TextBox 9">
            <a:extLst>
              <a:ext uri="{FF2B5EF4-FFF2-40B4-BE49-F238E27FC236}">
                <a16:creationId xmlns:a16="http://schemas.microsoft.com/office/drawing/2014/main" id="{3EDEDE2C-B427-4D95-BE8A-46D8C3DBE40E}"/>
              </a:ext>
            </a:extLst>
          </p:cNvPr>
          <p:cNvSpPr txBox="1"/>
          <p:nvPr userDrawn="1"/>
        </p:nvSpPr>
        <p:spPr>
          <a:xfrm>
            <a:off x="222614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11" name="Picture 10" descr="TDA-FN-SquareMeals-4c.ai">
            <a:extLst>
              <a:ext uri="{FF2B5EF4-FFF2-40B4-BE49-F238E27FC236}">
                <a16:creationId xmlns:a16="http://schemas.microsoft.com/office/drawing/2014/main" id="{84411F07-12F9-4C42-9B42-12FBB5BF52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2" name="TextBox 11">
            <a:extLst>
              <a:ext uri="{FF2B5EF4-FFF2-40B4-BE49-F238E27FC236}">
                <a16:creationId xmlns:a16="http://schemas.microsoft.com/office/drawing/2014/main" id="{50E24AA8-8CAC-493F-A811-835A2948A7CA}"/>
              </a:ext>
            </a:extLst>
          </p:cNvPr>
          <p:cNvSpPr txBox="1"/>
          <p:nvPr userDrawn="1"/>
        </p:nvSpPr>
        <p:spPr>
          <a:xfrm>
            <a:off x="152041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3" name="Group 12">
            <a:extLst>
              <a:ext uri="{FF2B5EF4-FFF2-40B4-BE49-F238E27FC236}">
                <a16:creationId xmlns:a16="http://schemas.microsoft.com/office/drawing/2014/main" id="{EEB82251-4085-403B-9DBD-97AFA6E58397}"/>
              </a:ext>
            </a:extLst>
          </p:cNvPr>
          <p:cNvGrpSpPr/>
          <p:nvPr userDrawn="1"/>
        </p:nvGrpSpPr>
        <p:grpSpPr>
          <a:xfrm>
            <a:off x="8404643" y="4209004"/>
            <a:ext cx="510757" cy="494008"/>
            <a:chOff x="6944896" y="9085617"/>
            <a:chExt cx="616423" cy="611852"/>
          </a:xfrm>
        </p:grpSpPr>
        <p:sp>
          <p:nvSpPr>
            <p:cNvPr id="14" name="Freeform 119">
              <a:extLst>
                <a:ext uri="{FF2B5EF4-FFF2-40B4-BE49-F238E27FC236}">
                  <a16:creationId xmlns:a16="http://schemas.microsoft.com/office/drawing/2014/main" id="{DA0800E3-21F3-49C7-9557-FAD38F2833F9}"/>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Oval 173">
              <a:extLst>
                <a:ext uri="{FF2B5EF4-FFF2-40B4-BE49-F238E27FC236}">
                  <a16:creationId xmlns:a16="http://schemas.microsoft.com/office/drawing/2014/main" id="{8616B127-866D-4C13-8467-F12068B06348}"/>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74">
              <a:extLst>
                <a:ext uri="{FF2B5EF4-FFF2-40B4-BE49-F238E27FC236}">
                  <a16:creationId xmlns:a16="http://schemas.microsoft.com/office/drawing/2014/main" id="{10A8DBA0-8081-4183-8885-F6EC6FD959C7}"/>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75">
              <a:extLst>
                <a:ext uri="{FF2B5EF4-FFF2-40B4-BE49-F238E27FC236}">
                  <a16:creationId xmlns:a16="http://schemas.microsoft.com/office/drawing/2014/main" id="{20CEB366-D6FA-406D-86D5-3C6A125208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55">
              <a:extLst>
                <a:ext uri="{FF2B5EF4-FFF2-40B4-BE49-F238E27FC236}">
                  <a16:creationId xmlns:a16="http://schemas.microsoft.com/office/drawing/2014/main" id="{54370B45-08A9-4B6E-9D7D-26B160352478}"/>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64">
              <a:extLst>
                <a:ext uri="{FF2B5EF4-FFF2-40B4-BE49-F238E27FC236}">
                  <a16:creationId xmlns:a16="http://schemas.microsoft.com/office/drawing/2014/main" id="{A83AF5EA-2645-4CE3-BA70-529FCC591DBF}"/>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65">
              <a:extLst>
                <a:ext uri="{FF2B5EF4-FFF2-40B4-BE49-F238E27FC236}">
                  <a16:creationId xmlns:a16="http://schemas.microsoft.com/office/drawing/2014/main" id="{9CF2D213-772B-4992-A22E-F23F27283797}"/>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Slide Number Placeholder 2">
            <a:extLst>
              <a:ext uri="{FF2B5EF4-FFF2-40B4-BE49-F238E27FC236}">
                <a16:creationId xmlns:a16="http://schemas.microsoft.com/office/drawing/2014/main" id="{752FCE38-B564-4522-BA8B-7919ACCFD6A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
        <p:nvSpPr>
          <p:cNvPr id="26" name="TextBox 25">
            <a:extLst>
              <a:ext uri="{FF2B5EF4-FFF2-40B4-BE49-F238E27FC236}">
                <a16:creationId xmlns:a16="http://schemas.microsoft.com/office/drawing/2014/main" id="{DBB7D2F4-9AF1-40D5-9164-20FD0C27D270}"/>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Tree>
    <p:extLst>
      <p:ext uri="{BB962C8B-B14F-4D97-AF65-F5344CB8AC3E}">
        <p14:creationId xmlns:p14="http://schemas.microsoft.com/office/powerpoint/2010/main" val="2497956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671260" y="1971878"/>
            <a:ext cx="8244140" cy="9144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650320" y="320070"/>
            <a:ext cx="824414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671260" y="807140"/>
            <a:ext cx="82232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671260" y="15846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671260" y="3277006"/>
            <a:ext cx="8244140" cy="762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671260" y="28800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10" name="Rounded Rectangle 4">
            <a:extLst>
              <a:ext uri="{FF2B5EF4-FFF2-40B4-BE49-F238E27FC236}">
                <a16:creationId xmlns:a16="http://schemas.microsoft.com/office/drawing/2014/main" id="{70E18D6F-2833-47AD-B18A-FA4A70FD0F8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76778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638175" y="3398021"/>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638175" y="2724150"/>
            <a:ext cx="1741382"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2655275" y="3398398"/>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2655275" y="2724527"/>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4658316" y="3398376"/>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4658316" y="2724505"/>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6665891" y="3398753"/>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6665891" y="2724882"/>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14000"/>
            <a:ext cx="9144000" cy="49908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1" y="739982"/>
            <a:ext cx="9143999" cy="383968"/>
          </a:xfrm>
          <a:prstGeom prst="rect">
            <a:avLst/>
          </a:prstGeom>
        </p:spPr>
        <p:txBody>
          <a:bodyPr/>
          <a:lstStyle>
            <a:lvl1pPr marL="0" indent="0" algn="ctr">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3" name="Rounded Rectangle 4">
            <a:extLst>
              <a:ext uri="{FF2B5EF4-FFF2-40B4-BE49-F238E27FC236}">
                <a16:creationId xmlns:a16="http://schemas.microsoft.com/office/drawing/2014/main" id="{C49D5EEF-1B97-4088-B08C-42E0E973225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4159952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DA2C1B-266E-B241-B487-E7753B7C551A}"/>
              </a:ext>
            </a:extLst>
          </p:cNvPr>
          <p:cNvSpPr/>
          <p:nvPr userDrawn="1"/>
        </p:nvSpPr>
        <p:spPr bwMode="auto">
          <a:xfrm>
            <a:off x="0" y="0"/>
            <a:ext cx="4800600" cy="5152252"/>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Rectangle 1">
            <a:extLst>
              <a:ext uri="{FF2B5EF4-FFF2-40B4-BE49-F238E27FC236}">
                <a16:creationId xmlns:a16="http://schemas.microsoft.com/office/drawing/2014/main" id="{08A1F1AA-2DBB-9B4A-97E4-8FF40FCADA47}"/>
              </a:ext>
            </a:extLst>
          </p:cNvPr>
          <p:cNvSpPr/>
          <p:nvPr userDrawn="1"/>
        </p:nvSpPr>
        <p:spPr bwMode="auto">
          <a:xfrm>
            <a:off x="3113957" y="0"/>
            <a:ext cx="162643" cy="515225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6" name="Text Placeholder 10">
            <a:extLst>
              <a:ext uri="{FF2B5EF4-FFF2-40B4-BE49-F238E27FC236}">
                <a16:creationId xmlns:a16="http://schemas.microsoft.com/office/drawing/2014/main" id="{92847FBF-CCE0-4083-9F70-5C9751680A86}"/>
              </a:ext>
            </a:extLst>
          </p:cNvPr>
          <p:cNvSpPr>
            <a:spLocks noGrp="1"/>
          </p:cNvSpPr>
          <p:nvPr>
            <p:ph type="body" sz="quarter" idx="10" hasCustomPrompt="1"/>
          </p:nvPr>
        </p:nvSpPr>
        <p:spPr>
          <a:xfrm>
            <a:off x="451964" y="895350"/>
            <a:ext cx="5029200" cy="676275"/>
          </a:xfrm>
          <a:prstGeom prst="rect">
            <a:avLst/>
          </a:prstGeom>
        </p:spPr>
        <p:txBody>
          <a:bodyPr/>
          <a:lstStyle>
            <a:lvl1pPr marL="0" indent="0">
              <a:buNone/>
              <a:defRPr sz="5000" b="1">
                <a:solidFill>
                  <a:srgbClr val="167263"/>
                </a:solidFill>
                <a:latin typeface="Arial" panose="020B0604020202020204" pitchFamily="34" charset="0"/>
                <a:cs typeface="Arial" panose="020B0604020202020204" pitchFamily="34" charset="0"/>
              </a:defRPr>
            </a:lvl1pPr>
          </a:lstStyle>
          <a:p>
            <a:pPr lvl="0"/>
            <a:r>
              <a:rPr lang="en-US" dirty="0"/>
              <a:t>Title Goes Here</a:t>
            </a:r>
          </a:p>
        </p:txBody>
      </p:sp>
      <p:sp>
        <p:nvSpPr>
          <p:cNvPr id="17" name="Text Placeholder 10">
            <a:extLst>
              <a:ext uri="{FF2B5EF4-FFF2-40B4-BE49-F238E27FC236}">
                <a16:creationId xmlns:a16="http://schemas.microsoft.com/office/drawing/2014/main" id="{6AAD881E-565D-49E7-A2EE-35BE60AC7C19}"/>
              </a:ext>
            </a:extLst>
          </p:cNvPr>
          <p:cNvSpPr>
            <a:spLocks noGrp="1"/>
          </p:cNvSpPr>
          <p:nvPr>
            <p:ph type="body" sz="quarter" idx="11" hasCustomPrompt="1"/>
          </p:nvPr>
        </p:nvSpPr>
        <p:spPr>
          <a:xfrm>
            <a:off x="451964" y="1591082"/>
            <a:ext cx="5029200" cy="642270"/>
          </a:xfrm>
          <a:prstGeom prst="rect">
            <a:avLst/>
          </a:prstGeom>
        </p:spPr>
        <p:txBody>
          <a:bodyPr/>
          <a:lstStyle>
            <a:lvl1pPr marL="0" indent="0">
              <a:buNone/>
              <a:defRPr sz="3600" b="0">
                <a:solidFill>
                  <a:srgbClr val="92C1C3"/>
                </a:solidFill>
                <a:latin typeface="Arial" panose="020B0604020202020204" pitchFamily="34" charset="0"/>
                <a:cs typeface="Arial" panose="020B0604020202020204" pitchFamily="34" charset="0"/>
              </a:defRPr>
            </a:lvl1pPr>
          </a:lstStyle>
          <a:p>
            <a:pPr lvl="0"/>
            <a:r>
              <a:rPr lang="en-US" dirty="0"/>
              <a:t>Subtitle goes here</a:t>
            </a:r>
          </a:p>
        </p:txBody>
      </p:sp>
      <p:sp>
        <p:nvSpPr>
          <p:cNvPr id="18" name="Text Placeholder 6">
            <a:extLst>
              <a:ext uri="{FF2B5EF4-FFF2-40B4-BE49-F238E27FC236}">
                <a16:creationId xmlns:a16="http://schemas.microsoft.com/office/drawing/2014/main" id="{E4AB4424-2DFA-4670-845E-5F44178AA62A}"/>
              </a:ext>
            </a:extLst>
          </p:cNvPr>
          <p:cNvSpPr>
            <a:spLocks noGrp="1"/>
          </p:cNvSpPr>
          <p:nvPr>
            <p:ph type="body" sz="quarter" idx="12" hasCustomPrompt="1"/>
          </p:nvPr>
        </p:nvSpPr>
        <p:spPr>
          <a:xfrm>
            <a:off x="451964" y="2252808"/>
            <a:ext cx="5029200" cy="70987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pPr lvl="0"/>
            <a:r>
              <a:rPr lang="en-US" dirty="0"/>
              <a:t>Arial Regular 18pt – for body copy</a:t>
            </a:r>
          </a:p>
          <a:p>
            <a:pPr lvl="0"/>
            <a:endParaRPr lang="en-US" dirty="0"/>
          </a:p>
        </p:txBody>
      </p:sp>
      <p:sp>
        <p:nvSpPr>
          <p:cNvPr id="19" name="Text Placeholder 6">
            <a:extLst>
              <a:ext uri="{FF2B5EF4-FFF2-40B4-BE49-F238E27FC236}">
                <a16:creationId xmlns:a16="http://schemas.microsoft.com/office/drawing/2014/main" id="{643980E9-127A-4153-ADDF-D46455034D78}"/>
              </a:ext>
            </a:extLst>
          </p:cNvPr>
          <p:cNvSpPr>
            <a:spLocks noGrp="1"/>
          </p:cNvSpPr>
          <p:nvPr>
            <p:ph type="body" sz="quarter" idx="13" hasCustomPrompt="1"/>
          </p:nvPr>
        </p:nvSpPr>
        <p:spPr>
          <a:xfrm>
            <a:off x="451964" y="2982137"/>
            <a:ext cx="5029200" cy="1076325"/>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 name="Slide Number Placeholder 3">
            <a:extLst>
              <a:ext uri="{FF2B5EF4-FFF2-40B4-BE49-F238E27FC236}">
                <a16:creationId xmlns:a16="http://schemas.microsoft.com/office/drawing/2014/main" id="{003736BD-10C4-478C-B1BB-767FDA45C63A}"/>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095688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B803B3EE-1117-6340-A521-DD3C4428B322}"/>
              </a:ext>
            </a:extLst>
          </p:cNvPr>
          <p:cNvSpPr/>
          <p:nvPr userDrawn="1"/>
        </p:nvSpPr>
        <p:spPr bwMode="auto">
          <a:xfrm>
            <a:off x="4659670" y="3495674"/>
            <a:ext cx="4294701" cy="1438276"/>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Rounded Rectangle 9">
            <a:extLst>
              <a:ext uri="{FF2B5EF4-FFF2-40B4-BE49-F238E27FC236}">
                <a16:creationId xmlns:a16="http://schemas.microsoft.com/office/drawing/2014/main" id="{A18D46F3-9154-D54E-B634-69E8045335BF}"/>
              </a:ext>
            </a:extLst>
          </p:cNvPr>
          <p:cNvSpPr/>
          <p:nvPr userDrawn="1"/>
        </p:nvSpPr>
        <p:spPr bwMode="auto">
          <a:xfrm>
            <a:off x="152400" y="3495674"/>
            <a:ext cx="4382371" cy="1438276"/>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Rectangle 8">
            <a:extLst>
              <a:ext uri="{FF2B5EF4-FFF2-40B4-BE49-F238E27FC236}">
                <a16:creationId xmlns:a16="http://schemas.microsoft.com/office/drawing/2014/main" id="{FB1177AB-EE34-2E40-AB86-DFBA8E4BCB79}"/>
              </a:ext>
            </a:extLst>
          </p:cNvPr>
          <p:cNvSpPr/>
          <p:nvPr userDrawn="1"/>
        </p:nvSpPr>
        <p:spPr bwMode="auto">
          <a:xfrm>
            <a:off x="0" y="3179779"/>
            <a:ext cx="9144000" cy="149208"/>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Text Placeholder 10">
            <a:extLst>
              <a:ext uri="{FF2B5EF4-FFF2-40B4-BE49-F238E27FC236}">
                <a16:creationId xmlns:a16="http://schemas.microsoft.com/office/drawing/2014/main" id="{8CE9B12E-582F-4B41-A5D8-1AF29DB146E1}"/>
              </a:ext>
            </a:extLst>
          </p:cNvPr>
          <p:cNvSpPr>
            <a:spLocks noGrp="1"/>
          </p:cNvSpPr>
          <p:nvPr>
            <p:ph type="body" sz="quarter" idx="10" hasCustomPrompt="1"/>
          </p:nvPr>
        </p:nvSpPr>
        <p:spPr>
          <a:xfrm>
            <a:off x="189630" y="1680150"/>
            <a:ext cx="5029201" cy="728146"/>
          </a:xfrm>
          <a:prstGeom prst="rect">
            <a:avLst/>
          </a:prstGeom>
        </p:spPr>
        <p:txBody>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 Goes Here</a:t>
            </a:r>
          </a:p>
        </p:txBody>
      </p:sp>
      <p:sp>
        <p:nvSpPr>
          <p:cNvPr id="12" name="Text Placeholder 6">
            <a:extLst>
              <a:ext uri="{FF2B5EF4-FFF2-40B4-BE49-F238E27FC236}">
                <a16:creationId xmlns:a16="http://schemas.microsoft.com/office/drawing/2014/main" id="{4AB5227D-6DC6-4AAE-94DA-08E362EADF39}"/>
              </a:ext>
            </a:extLst>
          </p:cNvPr>
          <p:cNvSpPr>
            <a:spLocks noGrp="1"/>
          </p:cNvSpPr>
          <p:nvPr>
            <p:ph type="body" sz="quarter" idx="12" hasCustomPrompt="1"/>
          </p:nvPr>
        </p:nvSpPr>
        <p:spPr>
          <a:xfrm>
            <a:off x="189630" y="3509238"/>
            <a:ext cx="4294701" cy="1402008"/>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13" name="Text Placeholder 10">
            <a:extLst>
              <a:ext uri="{FF2B5EF4-FFF2-40B4-BE49-F238E27FC236}">
                <a16:creationId xmlns:a16="http://schemas.microsoft.com/office/drawing/2014/main" id="{02A8D6DB-F299-452A-A8E6-56190D18A633}"/>
              </a:ext>
            </a:extLst>
          </p:cNvPr>
          <p:cNvSpPr>
            <a:spLocks noGrp="1"/>
          </p:cNvSpPr>
          <p:nvPr>
            <p:ph type="body" sz="quarter" idx="11" hasCustomPrompt="1"/>
          </p:nvPr>
        </p:nvSpPr>
        <p:spPr>
          <a:xfrm>
            <a:off x="189629" y="2429835"/>
            <a:ext cx="5029201" cy="542371"/>
          </a:xfrm>
          <a:prstGeom prst="rect">
            <a:avLst/>
          </a:prstGeom>
        </p:spPr>
        <p:txBody>
          <a:bodyPr/>
          <a:lstStyle>
            <a:lvl1pPr marL="0" indent="0" algn="ctr">
              <a:buNone/>
              <a:defRPr sz="3600" b="0">
                <a:solidFill>
                  <a:schemeClr val="bg1"/>
                </a:solidFill>
                <a:latin typeface="Arial" panose="020B0604020202020204" pitchFamily="34" charset="0"/>
                <a:cs typeface="Arial" panose="020B0604020202020204" pitchFamily="34" charset="0"/>
              </a:defRPr>
            </a:lvl1pPr>
          </a:lstStyle>
          <a:p>
            <a:pPr lvl="0"/>
            <a:r>
              <a:rPr lang="en-US" dirty="0"/>
              <a:t>Subtitle goes here</a:t>
            </a:r>
          </a:p>
        </p:txBody>
      </p:sp>
      <p:sp>
        <p:nvSpPr>
          <p:cNvPr id="15" name="Text Placeholder 6">
            <a:extLst>
              <a:ext uri="{FF2B5EF4-FFF2-40B4-BE49-F238E27FC236}">
                <a16:creationId xmlns:a16="http://schemas.microsoft.com/office/drawing/2014/main" id="{8A90F6B3-79CC-4181-924E-0CBDD69AB561}"/>
              </a:ext>
            </a:extLst>
          </p:cNvPr>
          <p:cNvSpPr>
            <a:spLocks noGrp="1"/>
          </p:cNvSpPr>
          <p:nvPr>
            <p:ph type="body" sz="quarter" idx="13" hasCustomPrompt="1"/>
          </p:nvPr>
        </p:nvSpPr>
        <p:spPr>
          <a:xfrm>
            <a:off x="4659669" y="3509238"/>
            <a:ext cx="4294702" cy="1438276"/>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 name="Slide Number Placeholder 1">
            <a:extLst>
              <a:ext uri="{FF2B5EF4-FFF2-40B4-BE49-F238E27FC236}">
                <a16:creationId xmlns:a16="http://schemas.microsoft.com/office/drawing/2014/main" id="{4F6A3400-FC1A-403D-8C4F-FC8758417297}"/>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160932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C30740-8AE0-8B42-987D-FF5276C2640E}"/>
              </a:ext>
            </a:extLst>
          </p:cNvPr>
          <p:cNvSpPr/>
          <p:nvPr userDrawn="1"/>
        </p:nvSpPr>
        <p:spPr bwMode="auto">
          <a:xfrm>
            <a:off x="4953000" y="0"/>
            <a:ext cx="4191000" cy="5143500"/>
          </a:xfrm>
          <a:prstGeom prst="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4" name="Text Placeholder 10">
            <a:extLst>
              <a:ext uri="{FF2B5EF4-FFF2-40B4-BE49-F238E27FC236}">
                <a16:creationId xmlns:a16="http://schemas.microsoft.com/office/drawing/2014/main" id="{9FB56EF5-5781-4A77-93D6-01A88810DDC9}"/>
              </a:ext>
            </a:extLst>
          </p:cNvPr>
          <p:cNvSpPr>
            <a:spLocks noGrp="1"/>
          </p:cNvSpPr>
          <p:nvPr>
            <p:ph type="body" sz="quarter" idx="10" hasCustomPrompt="1"/>
          </p:nvPr>
        </p:nvSpPr>
        <p:spPr>
          <a:xfrm>
            <a:off x="5105399" y="730437"/>
            <a:ext cx="3703975" cy="752475"/>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dirty="0"/>
              <a:t>Title Goes Here</a:t>
            </a:r>
          </a:p>
        </p:txBody>
      </p:sp>
      <p:sp>
        <p:nvSpPr>
          <p:cNvPr id="16" name="Text Placeholder 6">
            <a:extLst>
              <a:ext uri="{FF2B5EF4-FFF2-40B4-BE49-F238E27FC236}">
                <a16:creationId xmlns:a16="http://schemas.microsoft.com/office/drawing/2014/main" id="{C42BCB30-2B62-42B3-AB79-0081F29BD47C}"/>
              </a:ext>
            </a:extLst>
          </p:cNvPr>
          <p:cNvSpPr>
            <a:spLocks noGrp="1"/>
          </p:cNvSpPr>
          <p:nvPr>
            <p:ph type="body" sz="quarter" idx="12" hasCustomPrompt="1"/>
          </p:nvPr>
        </p:nvSpPr>
        <p:spPr>
          <a:xfrm>
            <a:off x="5257800" y="1679030"/>
            <a:ext cx="3551575" cy="3319615"/>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12" name="Rectangle 11">
            <a:extLst>
              <a:ext uri="{FF2B5EF4-FFF2-40B4-BE49-F238E27FC236}">
                <a16:creationId xmlns:a16="http://schemas.microsoft.com/office/drawing/2014/main" id="{D14653E1-731F-F94F-8B57-1208035423CD}"/>
              </a:ext>
            </a:extLst>
          </p:cNvPr>
          <p:cNvSpPr/>
          <p:nvPr userDrawn="1"/>
        </p:nvSpPr>
        <p:spPr bwMode="auto">
          <a:xfrm>
            <a:off x="4953000" y="0"/>
            <a:ext cx="152400"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Rectangle 7">
            <a:extLst>
              <a:ext uri="{FF2B5EF4-FFF2-40B4-BE49-F238E27FC236}">
                <a16:creationId xmlns:a16="http://schemas.microsoft.com/office/drawing/2014/main" id="{0278B5F7-2100-44D3-8E73-256DD7DD5C18}"/>
              </a:ext>
            </a:extLst>
          </p:cNvPr>
          <p:cNvSpPr/>
          <p:nvPr userDrawn="1"/>
        </p:nvSpPr>
        <p:spPr bwMode="auto">
          <a:xfrm>
            <a:off x="0" y="3790950"/>
            <a:ext cx="4952999" cy="13525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Text Placeholder 6">
            <a:extLst>
              <a:ext uri="{FF2B5EF4-FFF2-40B4-BE49-F238E27FC236}">
                <a16:creationId xmlns:a16="http://schemas.microsoft.com/office/drawing/2014/main" id="{0202E3BD-72B8-48B1-98F3-41BC9B67399D}"/>
              </a:ext>
            </a:extLst>
          </p:cNvPr>
          <p:cNvSpPr>
            <a:spLocks noGrp="1"/>
          </p:cNvSpPr>
          <p:nvPr>
            <p:ph type="body" sz="quarter" idx="13" hasCustomPrompt="1"/>
          </p:nvPr>
        </p:nvSpPr>
        <p:spPr>
          <a:xfrm>
            <a:off x="228600" y="3943350"/>
            <a:ext cx="4434388" cy="1055296"/>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 name="Slide Number Placeholder 1">
            <a:extLst>
              <a:ext uri="{FF2B5EF4-FFF2-40B4-BE49-F238E27FC236}">
                <a16:creationId xmlns:a16="http://schemas.microsoft.com/office/drawing/2014/main" id="{DA432B91-00C4-4D4C-B3A2-535FD6E21B1B}"/>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984759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B1DE0-B7FE-2841-9E6A-8B6DE7C421AD}"/>
              </a:ext>
            </a:extLst>
          </p:cNvPr>
          <p:cNvSpPr/>
          <p:nvPr userDrawn="1"/>
        </p:nvSpPr>
        <p:spPr bwMode="auto">
          <a:xfrm>
            <a:off x="0" y="0"/>
            <a:ext cx="9153098"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 Same Side Corner Rectangle 6">
            <a:extLst>
              <a:ext uri="{FF2B5EF4-FFF2-40B4-BE49-F238E27FC236}">
                <a16:creationId xmlns:a16="http://schemas.microsoft.com/office/drawing/2014/main" id="{5A9214D9-1DCB-5C41-B8E4-57E6A1EE2692}"/>
              </a:ext>
            </a:extLst>
          </p:cNvPr>
          <p:cNvSpPr/>
          <p:nvPr userDrawn="1"/>
        </p:nvSpPr>
        <p:spPr bwMode="auto">
          <a:xfrm>
            <a:off x="4916658" y="282914"/>
            <a:ext cx="3998742" cy="4088322"/>
          </a:xfrm>
          <a:prstGeom prst="round2Same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 name="Text Placeholder 6">
            <a:extLst>
              <a:ext uri="{FF2B5EF4-FFF2-40B4-BE49-F238E27FC236}">
                <a16:creationId xmlns:a16="http://schemas.microsoft.com/office/drawing/2014/main" id="{F4A47B47-3B5E-4677-B6D1-B076B89FB33D}"/>
              </a:ext>
            </a:extLst>
          </p:cNvPr>
          <p:cNvSpPr>
            <a:spLocks noGrp="1"/>
          </p:cNvSpPr>
          <p:nvPr>
            <p:ph type="body" sz="quarter" idx="10" hasCustomPrompt="1"/>
          </p:nvPr>
        </p:nvSpPr>
        <p:spPr>
          <a:xfrm>
            <a:off x="397092" y="1333094"/>
            <a:ext cx="4281740" cy="27177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0" name="Text Placeholder 8">
            <a:extLst>
              <a:ext uri="{FF2B5EF4-FFF2-40B4-BE49-F238E27FC236}">
                <a16:creationId xmlns:a16="http://schemas.microsoft.com/office/drawing/2014/main" id="{0A09776A-1A6E-400D-8DA6-0623662577E6}"/>
              </a:ext>
            </a:extLst>
          </p:cNvPr>
          <p:cNvSpPr>
            <a:spLocks noGrp="1"/>
          </p:cNvSpPr>
          <p:nvPr>
            <p:ph type="body" sz="quarter" idx="11" hasCustomPrompt="1"/>
          </p:nvPr>
        </p:nvSpPr>
        <p:spPr>
          <a:xfrm>
            <a:off x="397092" y="290886"/>
            <a:ext cx="4281740" cy="49908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21" name="Text Placeholder 8">
            <a:extLst>
              <a:ext uri="{FF2B5EF4-FFF2-40B4-BE49-F238E27FC236}">
                <a16:creationId xmlns:a16="http://schemas.microsoft.com/office/drawing/2014/main" id="{8296EDF7-234A-46F3-BD02-4DC044A1EEDA}"/>
              </a:ext>
            </a:extLst>
          </p:cNvPr>
          <p:cNvSpPr>
            <a:spLocks noGrp="1"/>
          </p:cNvSpPr>
          <p:nvPr>
            <p:ph type="body" sz="quarter" idx="12" hasCustomPrompt="1"/>
          </p:nvPr>
        </p:nvSpPr>
        <p:spPr>
          <a:xfrm>
            <a:off x="397092" y="807140"/>
            <a:ext cx="4281740" cy="49908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0" name="Rounded Rectangle 4">
            <a:extLst>
              <a:ext uri="{FF2B5EF4-FFF2-40B4-BE49-F238E27FC236}">
                <a16:creationId xmlns:a16="http://schemas.microsoft.com/office/drawing/2014/main" id="{BA724776-2723-49BC-8882-B2E23966BE4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F6D481-005E-4BA3-9DE4-3E2ADB3E0FC5}"/>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715473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656C573-F347-4DDB-AAC3-FED22D90FDC4}"/>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497A1652-1DCB-4FB0-B13E-9DC3325E3ABD}"/>
              </a:ext>
            </a:extLst>
          </p:cNvPr>
          <p:cNvSpPr>
            <a:spLocks noGrp="1"/>
          </p:cNvSpPr>
          <p:nvPr>
            <p:ph type="sldNum" sz="quarter" idx="1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868678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EF583-3C72-4AA4-9747-22098D9AD804}"/>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4AF3145-789E-4013-9080-1923353177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66256" y="3723689"/>
            <a:ext cx="590909" cy="590909"/>
          </a:xfrm>
          <a:prstGeom prst="rect">
            <a:avLst/>
          </a:prstGeom>
        </p:spPr>
      </p:pic>
      <p:sp>
        <p:nvSpPr>
          <p:cNvPr id="8" name="TextBox 7">
            <a:extLst>
              <a:ext uri="{FF2B5EF4-FFF2-40B4-BE49-F238E27FC236}">
                <a16:creationId xmlns:a16="http://schemas.microsoft.com/office/drawing/2014/main" id="{FDF87FFC-71F2-4568-87F2-43BD55470FEE}"/>
              </a:ext>
            </a:extLst>
          </p:cNvPr>
          <p:cNvSpPr txBox="1"/>
          <p:nvPr userDrawn="1"/>
        </p:nvSpPr>
        <p:spPr>
          <a:xfrm>
            <a:off x="2192525" y="4306438"/>
            <a:ext cx="4378258" cy="430887"/>
          </a:xfrm>
          <a:prstGeom prst="rect">
            <a:avLst/>
          </a:prstGeom>
          <a:noFill/>
          <a:effectLst/>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TEXAS DEPARTMENT OF AGRICULTURE</a:t>
            </a:r>
          </a:p>
          <a:p>
            <a:pPr algn="ctr"/>
            <a:r>
              <a:rPr lang="en-US" sz="1100" b="1" dirty="0">
                <a:solidFill>
                  <a:schemeClr val="bg1"/>
                </a:solidFill>
                <a:latin typeface="Arial" panose="020B0604020202020204" pitchFamily="34" charset="0"/>
                <a:cs typeface="Arial" panose="020B0604020202020204" pitchFamily="34" charset="0"/>
              </a:rPr>
              <a:t>COMMISSIONER SID MILLER</a:t>
            </a:r>
          </a:p>
        </p:txBody>
      </p:sp>
      <p:pic>
        <p:nvPicPr>
          <p:cNvPr id="9" name="Picture 8" descr="TDA-FN-SquareMeals-4c.ai">
            <a:extLst>
              <a:ext uri="{FF2B5EF4-FFF2-40B4-BE49-F238E27FC236}">
                <a16:creationId xmlns:a16="http://schemas.microsoft.com/office/drawing/2014/main" id="{87E9FD1F-CB53-4826-BC78-299153865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10" name="TextBox 9">
            <a:extLst>
              <a:ext uri="{FF2B5EF4-FFF2-40B4-BE49-F238E27FC236}">
                <a16:creationId xmlns:a16="http://schemas.microsoft.com/office/drawing/2014/main" id="{082C0D83-B1CE-432E-8E9E-4097FA6EDB2B}"/>
              </a:ext>
            </a:extLst>
          </p:cNvPr>
          <p:cNvSpPr txBox="1"/>
          <p:nvPr userDrawn="1"/>
        </p:nvSpPr>
        <p:spPr>
          <a:xfrm>
            <a:off x="1486795" y="4679509"/>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grpSp>
        <p:nvGrpSpPr>
          <p:cNvPr id="11" name="Group 10">
            <a:extLst>
              <a:ext uri="{FF2B5EF4-FFF2-40B4-BE49-F238E27FC236}">
                <a16:creationId xmlns:a16="http://schemas.microsoft.com/office/drawing/2014/main" id="{802D0562-7045-4043-8C70-5B5400B57FB7}"/>
              </a:ext>
            </a:extLst>
          </p:cNvPr>
          <p:cNvGrpSpPr/>
          <p:nvPr userDrawn="1"/>
        </p:nvGrpSpPr>
        <p:grpSpPr>
          <a:xfrm>
            <a:off x="8404643" y="4209004"/>
            <a:ext cx="510757" cy="494008"/>
            <a:chOff x="6944896" y="9085617"/>
            <a:chExt cx="616423" cy="611852"/>
          </a:xfrm>
        </p:grpSpPr>
        <p:sp>
          <p:nvSpPr>
            <p:cNvPr id="12" name="Freeform 119">
              <a:extLst>
                <a:ext uri="{FF2B5EF4-FFF2-40B4-BE49-F238E27FC236}">
                  <a16:creationId xmlns:a16="http://schemas.microsoft.com/office/drawing/2014/main" id="{2A32B56A-5C50-4569-8C84-48B8A9D7C3FC}"/>
                </a:ext>
              </a:extLst>
            </p:cNvPr>
            <p:cNvSpPr>
              <a:spLocks/>
            </p:cNvSpPr>
            <p:nvPr/>
          </p:nvSpPr>
          <p:spPr bwMode="auto">
            <a:xfrm>
              <a:off x="6944896" y="9085617"/>
              <a:ext cx="290253" cy="291043"/>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Oval 173">
              <a:extLst>
                <a:ext uri="{FF2B5EF4-FFF2-40B4-BE49-F238E27FC236}">
                  <a16:creationId xmlns:a16="http://schemas.microsoft.com/office/drawing/2014/main" id="{67117694-7923-473E-AA81-54BE8C39DEC7}"/>
                </a:ext>
              </a:extLst>
            </p:cNvPr>
            <p:cNvSpPr>
              <a:spLocks noChangeArrowheads="1"/>
            </p:cNvSpPr>
            <p:nvPr/>
          </p:nvSpPr>
          <p:spPr bwMode="auto">
            <a:xfrm>
              <a:off x="7385388" y="9202852"/>
              <a:ext cx="64699" cy="64811"/>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74">
              <a:extLst>
                <a:ext uri="{FF2B5EF4-FFF2-40B4-BE49-F238E27FC236}">
                  <a16:creationId xmlns:a16="http://schemas.microsoft.com/office/drawing/2014/main" id="{C89EA04C-5B81-4152-839D-C09483317025}"/>
                </a:ext>
              </a:extLst>
            </p:cNvPr>
            <p:cNvSpPr>
              <a:spLocks noEditPoints="1"/>
            </p:cNvSpPr>
            <p:nvPr/>
          </p:nvSpPr>
          <p:spPr bwMode="auto">
            <a:xfrm>
              <a:off x="7270330" y="9088818"/>
              <a:ext cx="289620" cy="29041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75">
              <a:extLst>
                <a:ext uri="{FF2B5EF4-FFF2-40B4-BE49-F238E27FC236}">
                  <a16:creationId xmlns:a16="http://schemas.microsoft.com/office/drawing/2014/main" id="{0F6B42A3-883A-4E0F-9309-560484CE010A}"/>
                </a:ext>
              </a:extLst>
            </p:cNvPr>
            <p:cNvSpPr>
              <a:spLocks noEditPoints="1"/>
            </p:cNvSpPr>
            <p:nvPr/>
          </p:nvSpPr>
          <p:spPr bwMode="auto">
            <a:xfrm>
              <a:off x="7342142" y="9157461"/>
              <a:ext cx="151190" cy="156949"/>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55">
              <a:extLst>
                <a:ext uri="{FF2B5EF4-FFF2-40B4-BE49-F238E27FC236}">
                  <a16:creationId xmlns:a16="http://schemas.microsoft.com/office/drawing/2014/main" id="{F40A6903-2520-4E99-A58B-440D3E29BCB6}"/>
                </a:ext>
              </a:extLst>
            </p:cNvPr>
            <p:cNvSpPr>
              <a:spLocks noEditPoints="1"/>
            </p:cNvSpPr>
            <p:nvPr/>
          </p:nvSpPr>
          <p:spPr bwMode="auto">
            <a:xfrm>
              <a:off x="6944896" y="9403955"/>
              <a:ext cx="291156" cy="292064"/>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64">
              <a:extLst>
                <a:ext uri="{FF2B5EF4-FFF2-40B4-BE49-F238E27FC236}">
                  <a16:creationId xmlns:a16="http://schemas.microsoft.com/office/drawing/2014/main" id="{737DD3A4-1DFD-4FD9-B0C9-621D81844527}"/>
                </a:ext>
              </a:extLst>
            </p:cNvPr>
            <p:cNvSpPr>
              <a:spLocks/>
            </p:cNvSpPr>
            <p:nvPr/>
          </p:nvSpPr>
          <p:spPr bwMode="auto">
            <a:xfrm>
              <a:off x="7391549" y="9519404"/>
              <a:ext cx="60468" cy="63190"/>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65">
              <a:extLst>
                <a:ext uri="{FF2B5EF4-FFF2-40B4-BE49-F238E27FC236}">
                  <a16:creationId xmlns:a16="http://schemas.microsoft.com/office/drawing/2014/main" id="{A754E928-530A-4CA3-A694-C98CDEB99D7B}"/>
                </a:ext>
              </a:extLst>
            </p:cNvPr>
            <p:cNvSpPr>
              <a:spLocks noEditPoints="1"/>
            </p:cNvSpPr>
            <p:nvPr/>
          </p:nvSpPr>
          <p:spPr bwMode="auto">
            <a:xfrm>
              <a:off x="7270326" y="9405683"/>
              <a:ext cx="290993" cy="291786"/>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TextBox 3">
            <a:extLst>
              <a:ext uri="{FF2B5EF4-FFF2-40B4-BE49-F238E27FC236}">
                <a16:creationId xmlns:a16="http://schemas.microsoft.com/office/drawing/2014/main" id="{445DA554-E2A5-420A-83FF-0C36B6D99FEC}"/>
              </a:ext>
            </a:extLst>
          </p:cNvPr>
          <p:cNvSpPr txBox="1"/>
          <p:nvPr userDrawn="1"/>
        </p:nvSpPr>
        <p:spPr>
          <a:xfrm>
            <a:off x="289764" y="133350"/>
            <a:ext cx="8302535" cy="3816429"/>
          </a:xfrm>
          <a:prstGeom prst="rect">
            <a:avLst/>
          </a:prstGeom>
          <a:noFill/>
        </p:spPr>
        <p:txBody>
          <a:bodyPr wrap="square" rtlCol="0" anchor="ctr">
            <a:spAutoFit/>
          </a:bodyPr>
          <a:lstStyle/>
          <a:p>
            <a:r>
              <a:rPr lang="en-US" sz="1100"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sz="1100" dirty="0">
                <a:latin typeface="Arial" panose="020B0604020202020204" pitchFamily="34" charset="0"/>
                <a:cs typeface="Arial" panose="020B0604020202020204" pitchFamily="34" charset="0"/>
                <a:hlinkClick r:id="rId4"/>
              </a:rPr>
              <a:t>http://www.ascr.usda.gov/complaint_filing_cust.html</a:t>
            </a:r>
            <a:r>
              <a:rPr lang="en-US" sz="1100" dirty="0">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mail: </a:t>
            </a:r>
          </a:p>
          <a:p>
            <a:r>
              <a:rPr lang="en-US" sz="1100" dirty="0">
                <a:latin typeface="Arial" panose="020B0604020202020204" pitchFamily="34" charset="0"/>
                <a:cs typeface="Arial" panose="020B0604020202020204" pitchFamily="34" charset="0"/>
              </a:rPr>
              <a:t>U.S. Department of Agriculture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Office of the Assistant Secretary for Civil Rights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1400 Independence Avenue, SW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Washington, D.C. 20250-9410; </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fax: (202) 690-7442; or email: </a:t>
            </a:r>
            <a:r>
              <a:rPr lang="en-US" sz="1100" u="sng" dirty="0">
                <a:latin typeface="Arial" panose="020B0604020202020204" pitchFamily="34" charset="0"/>
                <a:cs typeface="Arial" panose="020B0604020202020204" pitchFamily="34" charset="0"/>
                <a:hlinkClick r:id="rId5"/>
              </a:rPr>
              <a:t>program.intake@usda.gov</a:t>
            </a:r>
            <a:r>
              <a:rPr lang="en-US" sz="1100" dirty="0">
                <a:latin typeface="Arial" panose="020B0604020202020204" pitchFamily="34" charset="0"/>
                <a:cs typeface="Arial" panose="020B0604020202020204" pitchFamily="34" charset="0"/>
              </a:rPr>
              <a:t>. 		This institution is an equal opportunity provider.</a:t>
            </a:r>
          </a:p>
        </p:txBody>
      </p:sp>
      <p:sp>
        <p:nvSpPr>
          <p:cNvPr id="2" name="Slide Number Placeholder 1">
            <a:extLst>
              <a:ext uri="{FF2B5EF4-FFF2-40B4-BE49-F238E27FC236}">
                <a16:creationId xmlns:a16="http://schemas.microsoft.com/office/drawing/2014/main" id="{83BAAB46-E0F5-42CA-A81B-288DA72C525C}"/>
              </a:ext>
            </a:extLst>
          </p:cNvPr>
          <p:cNvSpPr>
            <a:spLocks noGrp="1"/>
          </p:cNvSpPr>
          <p:nvPr>
            <p:ph type="sldNum" sz="quarter" idx="10"/>
          </p:nvPr>
        </p:nvSpPr>
        <p:spPr/>
        <p:txBody>
          <a:bodyPr/>
          <a:lstStyle/>
          <a:p>
            <a:fld id="{B2192B31-B341-4013-B7E8-60D2E97D576A}" type="slidenum">
              <a:rPr lang="en-US" smtClean="0"/>
              <a:pPr/>
              <a:t>‹#›</a:t>
            </a:fld>
            <a:endParaRPr lang="en-US" dirty="0"/>
          </a:p>
        </p:txBody>
      </p:sp>
      <p:sp>
        <p:nvSpPr>
          <p:cNvPr id="19" name="TextBox 18">
            <a:extLst>
              <a:ext uri="{FF2B5EF4-FFF2-40B4-BE49-F238E27FC236}">
                <a16:creationId xmlns:a16="http://schemas.microsoft.com/office/drawing/2014/main" id="{C42C90C1-1459-4469-9721-99E6C8DF477B}"/>
              </a:ext>
            </a:extLst>
          </p:cNvPr>
          <p:cNvSpPr txBox="1"/>
          <p:nvPr userDrawn="1"/>
        </p:nvSpPr>
        <p:spPr>
          <a:xfrm>
            <a:off x="167116" y="4687006"/>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Nutrition Assistance Programs</a:t>
            </a:r>
          </a:p>
        </p:txBody>
      </p:sp>
    </p:spTree>
    <p:extLst>
      <p:ext uri="{BB962C8B-B14F-4D97-AF65-F5344CB8AC3E}">
        <p14:creationId xmlns:p14="http://schemas.microsoft.com/office/powerpoint/2010/main" val="13606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2067044" y="-1933457"/>
            <a:ext cx="5143500" cy="90104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1257300" y="1504950"/>
            <a:ext cx="6629400" cy="1752600"/>
          </a:xfrm>
          <a:prstGeom prst="rect">
            <a:avLst/>
          </a:prstGeom>
        </p:spPr>
        <p:txBody>
          <a:bodyPr/>
          <a:lstStyle>
            <a:lvl1pPr marL="0" indent="0" algn="ctr">
              <a:buNone/>
              <a:defRPr sz="8800" b="1">
                <a:solidFill>
                  <a:schemeClr val="bg1"/>
                </a:solidFill>
                <a:latin typeface="Arial" panose="020B0604020202020204" pitchFamily="34" charset="0"/>
                <a:cs typeface="Arial" panose="020B0604020202020204" pitchFamily="34" charset="0"/>
              </a:defRPr>
            </a:lvl1pPr>
          </a:lstStyle>
          <a:p>
            <a:pPr lvl="0"/>
            <a:r>
              <a:rPr lang="en-US" dirty="0"/>
              <a:t>Questions?</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565290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Round Same Side Corner Rectangle 14">
            <a:extLst>
              <a:ext uri="{FF2B5EF4-FFF2-40B4-BE49-F238E27FC236}">
                <a16:creationId xmlns:a16="http://schemas.microsoft.com/office/drawing/2014/main" id="{CA2C7DD2-3290-2C49-878A-4C65625E3D1C}"/>
              </a:ext>
            </a:extLst>
          </p:cNvPr>
          <p:cNvSpPr/>
          <p:nvPr userDrawn="1"/>
        </p:nvSpPr>
        <p:spPr bwMode="auto">
          <a:xfrm rot="5400000">
            <a:off x="3819644" y="-180857"/>
            <a:ext cx="5143500" cy="55052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14" name="Freeform 343">
            <a:extLst>
              <a:ext uri="{FF2B5EF4-FFF2-40B4-BE49-F238E27FC236}">
                <a16:creationId xmlns:a16="http://schemas.microsoft.com/office/drawing/2014/main" id="{2C4F7486-39DA-49D7-A811-DCABFFF9C241}"/>
              </a:ext>
            </a:extLst>
          </p:cNvPr>
          <p:cNvSpPr>
            <a:spLocks noEditPoints="1"/>
          </p:cNvSpPr>
          <p:nvPr userDrawn="1"/>
        </p:nvSpPr>
        <p:spPr bwMode="auto">
          <a:xfrm>
            <a:off x="5073441" y="1560592"/>
            <a:ext cx="296115" cy="406665"/>
          </a:xfrm>
          <a:custGeom>
            <a:avLst/>
            <a:gdLst>
              <a:gd name="T0" fmla="*/ 64 w 128"/>
              <a:gd name="T1" fmla="*/ 0 h 176"/>
              <a:gd name="T2" fmla="*/ 0 w 128"/>
              <a:gd name="T3" fmla="*/ 64 h 176"/>
              <a:gd name="T4" fmla="*/ 64 w 128"/>
              <a:gd name="T5" fmla="*/ 176 h 176"/>
              <a:gd name="T6" fmla="*/ 128 w 128"/>
              <a:gd name="T7" fmla="*/ 64 h 176"/>
              <a:gd name="T8" fmla="*/ 64 w 128"/>
              <a:gd name="T9" fmla="*/ 0 h 176"/>
              <a:gd name="T10" fmla="*/ 64 w 128"/>
              <a:gd name="T11" fmla="*/ 164 h 176"/>
              <a:gd name="T12" fmla="*/ 8 w 128"/>
              <a:gd name="T13" fmla="*/ 64 h 176"/>
              <a:gd name="T14" fmla="*/ 64 w 128"/>
              <a:gd name="T15" fmla="*/ 8 h 176"/>
              <a:gd name="T16" fmla="*/ 120 w 128"/>
              <a:gd name="T17" fmla="*/ 64 h 176"/>
              <a:gd name="T18" fmla="*/ 64 w 128"/>
              <a:gd name="T19" fmla="*/ 164 h 176"/>
              <a:gd name="T20" fmla="*/ 64 w 128"/>
              <a:gd name="T21" fmla="*/ 32 h 176"/>
              <a:gd name="T22" fmla="*/ 32 w 128"/>
              <a:gd name="T23" fmla="*/ 64 h 176"/>
              <a:gd name="T24" fmla="*/ 64 w 128"/>
              <a:gd name="T25" fmla="*/ 96 h 176"/>
              <a:gd name="T26" fmla="*/ 96 w 128"/>
              <a:gd name="T27" fmla="*/ 64 h 176"/>
              <a:gd name="T28" fmla="*/ 64 w 128"/>
              <a:gd name="T29" fmla="*/ 32 h 176"/>
              <a:gd name="T30" fmla="*/ 64 w 128"/>
              <a:gd name="T31" fmla="*/ 88 h 176"/>
              <a:gd name="T32" fmla="*/ 40 w 128"/>
              <a:gd name="T33" fmla="*/ 64 h 176"/>
              <a:gd name="T34" fmla="*/ 64 w 128"/>
              <a:gd name="T35" fmla="*/ 40 h 176"/>
              <a:gd name="T36" fmla="*/ 88 w 128"/>
              <a:gd name="T37" fmla="*/ 64 h 176"/>
              <a:gd name="T38" fmla="*/ 64 w 128"/>
              <a:gd name="T39"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ln>
                <a:solidFill>
                  <a:srgbClr val="90C64B"/>
                </a:solidFill>
              </a:ln>
              <a:solidFill>
                <a:srgbClr val="90C64B"/>
              </a:solidFill>
            </a:endParaRPr>
          </a:p>
        </p:txBody>
      </p:sp>
      <p:sp>
        <p:nvSpPr>
          <p:cNvPr id="16" name="Freeform 353">
            <a:extLst>
              <a:ext uri="{FF2B5EF4-FFF2-40B4-BE49-F238E27FC236}">
                <a16:creationId xmlns:a16="http://schemas.microsoft.com/office/drawing/2014/main" id="{5D82173F-F697-4B59-8BF7-E8EA8F801CF8}"/>
              </a:ext>
            </a:extLst>
          </p:cNvPr>
          <p:cNvSpPr>
            <a:spLocks noEditPoints="1"/>
          </p:cNvSpPr>
          <p:nvPr userDrawn="1"/>
        </p:nvSpPr>
        <p:spPr bwMode="auto">
          <a:xfrm>
            <a:off x="7340909" y="1560592"/>
            <a:ext cx="410663" cy="408679"/>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solidFill>
                <a:schemeClr val="accent3"/>
              </a:solidFill>
            </a:endParaRPr>
          </a:p>
        </p:txBody>
      </p:sp>
      <p:sp>
        <p:nvSpPr>
          <p:cNvPr id="18" name="Freeform 289">
            <a:extLst>
              <a:ext uri="{FF2B5EF4-FFF2-40B4-BE49-F238E27FC236}">
                <a16:creationId xmlns:a16="http://schemas.microsoft.com/office/drawing/2014/main" id="{3491A0AA-2369-4676-942C-F5DAF18FC566}"/>
              </a:ext>
            </a:extLst>
          </p:cNvPr>
          <p:cNvSpPr>
            <a:spLocks noEditPoints="1"/>
          </p:cNvSpPr>
          <p:nvPr userDrawn="1"/>
        </p:nvSpPr>
        <p:spPr bwMode="auto">
          <a:xfrm>
            <a:off x="6142503" y="2928798"/>
            <a:ext cx="431289" cy="33127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a:p>
        </p:txBody>
      </p:sp>
      <p:sp>
        <p:nvSpPr>
          <p:cNvPr id="20" name="Freeform 166">
            <a:extLst>
              <a:ext uri="{FF2B5EF4-FFF2-40B4-BE49-F238E27FC236}">
                <a16:creationId xmlns:a16="http://schemas.microsoft.com/office/drawing/2014/main" id="{1E2E28C0-E94F-4D9A-90D6-5AF7F2443D29}"/>
              </a:ext>
            </a:extLst>
          </p:cNvPr>
          <p:cNvSpPr>
            <a:spLocks noEditPoints="1"/>
          </p:cNvSpPr>
          <p:nvPr userDrawn="1"/>
        </p:nvSpPr>
        <p:spPr bwMode="auto">
          <a:xfrm>
            <a:off x="6206295" y="3946939"/>
            <a:ext cx="384989" cy="384989"/>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92C1C3"/>
          </a:solidFill>
          <a:ln>
            <a:solidFill>
              <a:srgbClr val="92C1C3"/>
            </a:solidFill>
          </a:ln>
          <a:effectLst/>
        </p:spPr>
        <p:txBody>
          <a:bodyPr vert="horz" wrap="square" lIns="68580" tIns="34290" rIns="68580" bIns="34290" numCol="1" anchor="t" anchorCtr="0" compatLnSpc="1">
            <a:prstTxWarp prst="textNoShape">
              <a:avLst/>
            </a:prstTxWarp>
          </a:bodyPr>
          <a:lstStyle/>
          <a:p>
            <a:endParaRPr lang="en-US" sz="1350" dirty="0"/>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3878591" y="514350"/>
            <a:ext cx="4725257" cy="862303"/>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CONTACT US</a:t>
            </a:r>
          </a:p>
        </p:txBody>
      </p:sp>
      <p:sp>
        <p:nvSpPr>
          <p:cNvPr id="30" name="Text Placeholder 32">
            <a:extLst>
              <a:ext uri="{FF2B5EF4-FFF2-40B4-BE49-F238E27FC236}">
                <a16:creationId xmlns:a16="http://schemas.microsoft.com/office/drawing/2014/main" id="{A60C6AC1-4DAC-4317-9461-5868EF0910E1}"/>
              </a:ext>
            </a:extLst>
          </p:cNvPr>
          <p:cNvSpPr>
            <a:spLocks noGrp="1"/>
          </p:cNvSpPr>
          <p:nvPr>
            <p:ph type="body" sz="quarter" idx="15" hasCustomPrompt="1"/>
          </p:nvPr>
        </p:nvSpPr>
        <p:spPr>
          <a:xfrm>
            <a:off x="3878591" y="3389322"/>
            <a:ext cx="4884409"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31" name="Text Placeholder 32">
            <a:extLst>
              <a:ext uri="{FF2B5EF4-FFF2-40B4-BE49-F238E27FC236}">
                <a16:creationId xmlns:a16="http://schemas.microsoft.com/office/drawing/2014/main" id="{9F777B61-05BD-4DDD-B84F-E06BFD4FE2E8}"/>
              </a:ext>
            </a:extLst>
          </p:cNvPr>
          <p:cNvSpPr>
            <a:spLocks noGrp="1"/>
          </p:cNvSpPr>
          <p:nvPr>
            <p:ph type="body" sz="quarter" idx="16" hasCustomPrompt="1"/>
          </p:nvPr>
        </p:nvSpPr>
        <p:spPr>
          <a:xfrm>
            <a:off x="5536705" y="4467405"/>
            <a:ext cx="1642884"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123-456-7890</a:t>
            </a:r>
          </a:p>
        </p:txBody>
      </p:sp>
      <p:sp>
        <p:nvSpPr>
          <p:cNvPr id="32" name="Text Placeholder 32">
            <a:extLst>
              <a:ext uri="{FF2B5EF4-FFF2-40B4-BE49-F238E27FC236}">
                <a16:creationId xmlns:a16="http://schemas.microsoft.com/office/drawing/2014/main" id="{14D8B6E8-7323-475F-B4F8-DAFE37EA2E31}"/>
              </a:ext>
            </a:extLst>
          </p:cNvPr>
          <p:cNvSpPr>
            <a:spLocks noGrp="1"/>
          </p:cNvSpPr>
          <p:nvPr>
            <p:ph type="body" sz="quarter" idx="17" hasCustomPrompt="1"/>
          </p:nvPr>
        </p:nvSpPr>
        <p:spPr>
          <a:xfrm>
            <a:off x="3878591" y="2084468"/>
            <a:ext cx="2388622" cy="614364"/>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33" name="Text Placeholder 32">
            <a:extLst>
              <a:ext uri="{FF2B5EF4-FFF2-40B4-BE49-F238E27FC236}">
                <a16:creationId xmlns:a16="http://schemas.microsoft.com/office/drawing/2014/main" id="{98CABFEA-112D-425A-8AA7-6A77117EB395}"/>
              </a:ext>
            </a:extLst>
          </p:cNvPr>
          <p:cNvSpPr>
            <a:spLocks noGrp="1"/>
          </p:cNvSpPr>
          <p:nvPr>
            <p:ph type="body" sz="quarter" idx="18" hasCustomPrompt="1"/>
          </p:nvPr>
        </p:nvSpPr>
        <p:spPr>
          <a:xfrm>
            <a:off x="6488632" y="2067143"/>
            <a:ext cx="2274368" cy="631689"/>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www.SquareMeals.org</a:t>
            </a:r>
          </a:p>
        </p:txBody>
      </p:sp>
      <p:sp>
        <p:nvSpPr>
          <p:cNvPr id="21" name="Rectangle 20">
            <a:extLst>
              <a:ext uri="{FF2B5EF4-FFF2-40B4-BE49-F238E27FC236}">
                <a16:creationId xmlns:a16="http://schemas.microsoft.com/office/drawing/2014/main" id="{C6262C28-6BE2-2948-A96A-AF86A6A8A064}"/>
              </a:ext>
            </a:extLst>
          </p:cNvPr>
          <p:cNvSpPr/>
          <p:nvPr userDrawn="1"/>
        </p:nvSpPr>
        <p:spPr bwMode="auto">
          <a:xfrm>
            <a:off x="350520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104485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B851ACD-43A4-3546-AD3B-E0619C5302DF}"/>
              </a:ext>
            </a:extLst>
          </p:cNvPr>
          <p:cNvSpPr/>
          <p:nvPr userDrawn="1"/>
        </p:nvSpPr>
        <p:spPr>
          <a:xfrm>
            <a:off x="76200" y="55061"/>
            <a:ext cx="3889011" cy="445323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5" name="Freeform 11">
            <a:extLst>
              <a:ext uri="{FF2B5EF4-FFF2-40B4-BE49-F238E27FC236}">
                <a16:creationId xmlns:a16="http://schemas.microsoft.com/office/drawing/2014/main" id="{6F95F14A-A1B3-4CD4-970B-EA61BE525FB1}"/>
              </a:ext>
            </a:extLst>
          </p:cNvPr>
          <p:cNvSpPr>
            <a:spLocks/>
          </p:cNvSpPr>
          <p:nvPr userDrawn="1"/>
        </p:nvSpPr>
        <p:spPr bwMode="auto">
          <a:xfrm>
            <a:off x="4504135" y="4781550"/>
            <a:ext cx="135731" cy="83248"/>
          </a:xfrm>
          <a:custGeom>
            <a:avLst/>
            <a:gdLst/>
            <a:ahLst/>
            <a:cxnLst>
              <a:cxn ang="0">
                <a:pos x="35" y="4"/>
              </a:cxn>
              <a:cxn ang="0">
                <a:pos x="18" y="21"/>
              </a:cxn>
              <a:cxn ang="0">
                <a:pos x="17" y="21"/>
              </a:cxn>
              <a:cxn ang="0">
                <a:pos x="17" y="21"/>
              </a:cxn>
              <a:cxn ang="0">
                <a:pos x="0" y="4"/>
              </a:cxn>
              <a:cxn ang="0">
                <a:pos x="0" y="3"/>
              </a:cxn>
              <a:cxn ang="0">
                <a:pos x="0" y="3"/>
              </a:cxn>
              <a:cxn ang="0">
                <a:pos x="2" y="1"/>
              </a:cxn>
              <a:cxn ang="0">
                <a:pos x="2" y="0"/>
              </a:cxn>
              <a:cxn ang="0">
                <a:pos x="3" y="1"/>
              </a:cxn>
              <a:cxn ang="0">
                <a:pos x="17" y="15"/>
              </a:cxn>
              <a:cxn ang="0">
                <a:pos x="31" y="1"/>
              </a:cxn>
              <a:cxn ang="0">
                <a:pos x="32" y="0"/>
              </a:cxn>
              <a:cxn ang="0">
                <a:pos x="33" y="1"/>
              </a:cxn>
              <a:cxn ang="0">
                <a:pos x="35" y="3"/>
              </a:cxn>
              <a:cxn ang="0">
                <a:pos x="35" y="3"/>
              </a:cxn>
              <a:cxn ang="0">
                <a:pos x="35" y="4"/>
              </a:cxn>
            </a:cxnLst>
            <a:rect l="0" t="0" r="r" b="b"/>
            <a:pathLst>
              <a:path w="35" h="21">
                <a:moveTo>
                  <a:pt x="35" y="4"/>
                </a:moveTo>
                <a:cubicBezTo>
                  <a:pt x="18" y="21"/>
                  <a:pt x="18" y="21"/>
                  <a:pt x="18" y="21"/>
                </a:cubicBezTo>
                <a:cubicBezTo>
                  <a:pt x="18" y="21"/>
                  <a:pt x="18" y="21"/>
                  <a:pt x="17" y="21"/>
                </a:cubicBezTo>
                <a:cubicBezTo>
                  <a:pt x="17" y="21"/>
                  <a:pt x="17" y="21"/>
                  <a:pt x="17" y="21"/>
                </a:cubicBezTo>
                <a:cubicBezTo>
                  <a:pt x="0" y="4"/>
                  <a:pt x="0" y="4"/>
                  <a:pt x="0" y="4"/>
                </a:cubicBezTo>
                <a:cubicBezTo>
                  <a:pt x="0" y="4"/>
                  <a:pt x="0" y="4"/>
                  <a:pt x="0" y="3"/>
                </a:cubicBezTo>
                <a:cubicBezTo>
                  <a:pt x="0" y="3"/>
                  <a:pt x="0" y="3"/>
                  <a:pt x="0" y="3"/>
                </a:cubicBezTo>
                <a:cubicBezTo>
                  <a:pt x="2" y="1"/>
                  <a:pt x="2" y="1"/>
                  <a:pt x="2" y="1"/>
                </a:cubicBezTo>
                <a:cubicBezTo>
                  <a:pt x="2" y="1"/>
                  <a:pt x="2" y="0"/>
                  <a:pt x="2" y="0"/>
                </a:cubicBezTo>
                <a:cubicBezTo>
                  <a:pt x="3" y="0"/>
                  <a:pt x="3" y="1"/>
                  <a:pt x="3" y="1"/>
                </a:cubicBezTo>
                <a:cubicBezTo>
                  <a:pt x="17" y="15"/>
                  <a:pt x="17" y="15"/>
                  <a:pt x="17" y="15"/>
                </a:cubicBezTo>
                <a:cubicBezTo>
                  <a:pt x="31" y="1"/>
                  <a:pt x="31" y="1"/>
                  <a:pt x="31" y="1"/>
                </a:cubicBezTo>
                <a:cubicBezTo>
                  <a:pt x="32" y="1"/>
                  <a:pt x="32" y="0"/>
                  <a:pt x="32" y="0"/>
                </a:cubicBezTo>
                <a:cubicBezTo>
                  <a:pt x="32" y="0"/>
                  <a:pt x="33" y="1"/>
                  <a:pt x="33" y="1"/>
                </a:cubicBezTo>
                <a:cubicBezTo>
                  <a:pt x="35" y="3"/>
                  <a:pt x="35" y="3"/>
                  <a:pt x="35" y="3"/>
                </a:cubicBezTo>
                <a:cubicBezTo>
                  <a:pt x="35" y="3"/>
                  <a:pt x="35" y="3"/>
                  <a:pt x="35" y="3"/>
                </a:cubicBezTo>
                <a:cubicBezTo>
                  <a:pt x="35" y="4"/>
                  <a:pt x="35" y="4"/>
                  <a:pt x="35"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8">
            <a:extLst>
              <a:ext uri="{FF2B5EF4-FFF2-40B4-BE49-F238E27FC236}">
                <a16:creationId xmlns:a16="http://schemas.microsoft.com/office/drawing/2014/main" id="{ED7D763B-EC59-4A35-A596-3DE6A92A0E5F}"/>
              </a:ext>
            </a:extLst>
          </p:cNvPr>
          <p:cNvSpPr>
            <a:spLocks noGrp="1"/>
          </p:cNvSpPr>
          <p:nvPr>
            <p:ph type="body" sz="quarter" idx="10" hasCustomPrompt="1"/>
          </p:nvPr>
        </p:nvSpPr>
        <p:spPr>
          <a:xfrm>
            <a:off x="76200" y="2190750"/>
            <a:ext cx="3889011" cy="1815814"/>
          </a:xfrm>
          <a:prstGeom prst="rect">
            <a:avLst/>
          </a:prstGeom>
          <a:effectLst>
            <a:outerShdw blurRad="50800" dist="38100" dir="8100000" algn="tr" rotWithShape="0">
              <a:prstClr val="black">
                <a:alpha val="40000"/>
              </a:prstClr>
            </a:outerShdw>
          </a:effectLst>
        </p:spPr>
        <p:txBody>
          <a:bodyPr/>
          <a:lstStyle>
            <a:lvl1pPr marL="0" indent="0" algn="ctr">
              <a:buNone/>
              <a:defRPr sz="4000" b="1">
                <a:solidFill>
                  <a:schemeClr val="bg1"/>
                </a:solidFill>
                <a:latin typeface="Arial Black" panose="020B0A04020102020204" pitchFamily="34" charset="0"/>
              </a:defRPr>
            </a:lvl1pPr>
          </a:lstStyle>
          <a:p>
            <a:pPr lvl="0"/>
            <a:r>
              <a:rPr lang="en-US" dirty="0"/>
              <a:t>SECTION TITLE SLIDE</a:t>
            </a:r>
          </a:p>
        </p:txBody>
      </p:sp>
      <p:sp>
        <p:nvSpPr>
          <p:cNvPr id="16" name="Rounded Rectangle 4">
            <a:extLst>
              <a:ext uri="{FF2B5EF4-FFF2-40B4-BE49-F238E27FC236}">
                <a16:creationId xmlns:a16="http://schemas.microsoft.com/office/drawing/2014/main" id="{4F557945-1CC0-4E1A-9A20-A90391B7D948}"/>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D3262335-7C94-4697-B767-9EA7F4AAE025}"/>
              </a:ext>
            </a:extLst>
          </p:cNvPr>
          <p:cNvSpPr>
            <a:spLocks noGrp="1"/>
          </p:cNvSpPr>
          <p:nvPr>
            <p:ph type="sldNum" sz="quarter" idx="12"/>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493110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35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457CBBF-0ADD-48EE-8EAA-21F045A4519E}" type="datetimeFigureOut">
              <a:rPr lang="en-US" smtClean="0"/>
              <a:t>7/15/2020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A347EF-3E49-4008-8AF2-3C6966206D63}" type="slidenum">
              <a:rPr lang="en-US" smtClean="0"/>
              <a:t>‹#›</a:t>
            </a:fld>
            <a:endParaRPr lang="en-US"/>
          </a:p>
        </p:txBody>
      </p:sp>
    </p:spTree>
    <p:extLst>
      <p:ext uri="{BB962C8B-B14F-4D97-AF65-F5344CB8AC3E}">
        <p14:creationId xmlns:p14="http://schemas.microsoft.com/office/powerpoint/2010/main" val="346356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7CBBF-0ADD-48EE-8EAA-21F045A4519E}"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347EF-3E49-4008-8AF2-3C6966206D63}"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828090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57CBBF-0ADD-48EE-8EAA-21F045A4519E}"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347EF-3E49-4008-8AF2-3C6966206D63}"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Tree>
    <p:extLst>
      <p:ext uri="{BB962C8B-B14F-4D97-AF65-F5344CB8AC3E}">
        <p14:creationId xmlns:p14="http://schemas.microsoft.com/office/powerpoint/2010/main" val="328561732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57CBBF-0ADD-48EE-8EAA-21F045A4519E}"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347EF-3E49-4008-8AF2-3C6966206D63}"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7837819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57CBBF-0ADD-48EE-8EAA-21F045A4519E}"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347EF-3E49-4008-8AF2-3C6966206D63}" type="slidenum">
              <a:rPr lang="en-US" smtClean="0"/>
              <a:t>‹#›</a:t>
            </a:fld>
            <a:endParaRPr lang="en-US"/>
          </a:p>
        </p:txBody>
      </p:sp>
    </p:spTree>
    <p:extLst>
      <p:ext uri="{BB962C8B-B14F-4D97-AF65-F5344CB8AC3E}">
        <p14:creationId xmlns:p14="http://schemas.microsoft.com/office/powerpoint/2010/main" val="304053752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57CBBF-0ADD-48EE-8EAA-21F045A4519E}"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A347EF-3E49-4008-8AF2-3C6966206D63}"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5766215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7CBBF-0ADD-48EE-8EAA-21F045A4519E}" type="datetimeFigureOut">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A347EF-3E49-4008-8AF2-3C6966206D63}" type="slidenum">
              <a:rPr lang="en-US" smtClean="0"/>
              <a:t>‹#›</a:t>
            </a:fld>
            <a:endParaRPr lang="en-US"/>
          </a:p>
        </p:txBody>
      </p:sp>
    </p:spTree>
    <p:extLst>
      <p:ext uri="{BB962C8B-B14F-4D97-AF65-F5344CB8AC3E}">
        <p14:creationId xmlns:p14="http://schemas.microsoft.com/office/powerpoint/2010/main" val="3190606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1457CBBF-0ADD-48EE-8EAA-21F045A4519E}"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347EF-3E49-4008-8AF2-3C6966206D63}" type="slidenum">
              <a:rPr lang="en-US" smtClean="0"/>
              <a:t>‹#›</a:t>
            </a:fld>
            <a:endParaRPr lang="en-US"/>
          </a:p>
        </p:txBody>
      </p:sp>
    </p:spTree>
    <p:extLst>
      <p:ext uri="{BB962C8B-B14F-4D97-AF65-F5344CB8AC3E}">
        <p14:creationId xmlns:p14="http://schemas.microsoft.com/office/powerpoint/2010/main" val="247980785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57CBBF-0ADD-48EE-8EAA-21F045A4519E}" type="datetimeFigureOut">
              <a:rPr lang="en-US" smtClean="0"/>
              <a:t>7/15/2020</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5A347EF-3E49-4008-8AF2-3C6966206D63}"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a:p>
        </p:txBody>
      </p:sp>
    </p:spTree>
    <p:extLst>
      <p:ext uri="{BB962C8B-B14F-4D97-AF65-F5344CB8AC3E}">
        <p14:creationId xmlns:p14="http://schemas.microsoft.com/office/powerpoint/2010/main" val="388674898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7CBBF-0ADD-48EE-8EAA-21F045A4519E}"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347EF-3E49-4008-8AF2-3C6966206D63}" type="slidenum">
              <a:rPr lang="en-US" smtClean="0"/>
              <a:t>‹#›</a:t>
            </a:fld>
            <a:endParaRPr lang="en-US"/>
          </a:p>
        </p:txBody>
      </p:sp>
    </p:spTree>
    <p:extLst>
      <p:ext uri="{BB962C8B-B14F-4D97-AF65-F5344CB8AC3E}">
        <p14:creationId xmlns:p14="http://schemas.microsoft.com/office/powerpoint/2010/main" val="241179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BD461-233B-5C42-9C37-8C196ACB20EA}"/>
              </a:ext>
            </a:extLst>
          </p:cNvPr>
          <p:cNvSpPr/>
          <p:nvPr userDrawn="1"/>
        </p:nvSpPr>
        <p:spPr bwMode="auto">
          <a:xfrm>
            <a:off x="0" y="2419350"/>
            <a:ext cx="9144000" cy="30588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Rectangle 1">
            <a:extLst>
              <a:ext uri="{FF2B5EF4-FFF2-40B4-BE49-F238E27FC236}">
                <a16:creationId xmlns:a16="http://schemas.microsoft.com/office/drawing/2014/main" id="{1C4F3DA0-877A-BB4B-9B9E-A6C6F578CCA7}"/>
              </a:ext>
            </a:extLst>
          </p:cNvPr>
          <p:cNvSpPr/>
          <p:nvPr userDrawn="1"/>
        </p:nvSpPr>
        <p:spPr bwMode="auto">
          <a:xfrm>
            <a:off x="0" y="0"/>
            <a:ext cx="9144000" cy="25717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 name="Text Placeholder 2">
            <a:extLst>
              <a:ext uri="{FF2B5EF4-FFF2-40B4-BE49-F238E27FC236}">
                <a16:creationId xmlns:a16="http://schemas.microsoft.com/office/drawing/2014/main" id="{D8FF5E37-72B1-4913-8852-0D1BD1401AA9}"/>
              </a:ext>
            </a:extLst>
          </p:cNvPr>
          <p:cNvSpPr>
            <a:spLocks noGrp="1"/>
          </p:cNvSpPr>
          <p:nvPr>
            <p:ph type="body" sz="quarter" idx="10" hasCustomPrompt="1"/>
          </p:nvPr>
        </p:nvSpPr>
        <p:spPr>
          <a:xfrm>
            <a:off x="686455" y="124910"/>
            <a:ext cx="3810000" cy="1194620"/>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8" name="Rounded Rectangle 7">
            <a:extLst>
              <a:ext uri="{FF2B5EF4-FFF2-40B4-BE49-F238E27FC236}">
                <a16:creationId xmlns:a16="http://schemas.microsoft.com/office/drawing/2014/main" id="{B4DA1A4B-79EF-F84E-911F-A3B4361274A2}"/>
              </a:ext>
            </a:extLst>
          </p:cNvPr>
          <p:cNvSpPr/>
          <p:nvPr userDrawn="1"/>
        </p:nvSpPr>
        <p:spPr bwMode="auto">
          <a:xfrm>
            <a:off x="651306" y="1344110"/>
            <a:ext cx="8264094" cy="3191879"/>
          </a:xfrm>
          <a:prstGeom prst="roundRect">
            <a:avLst/>
          </a:prstGeom>
          <a:solidFill>
            <a:srgbClr val="92C1C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41" name="Text Placeholder 30">
            <a:extLst>
              <a:ext uri="{FF2B5EF4-FFF2-40B4-BE49-F238E27FC236}">
                <a16:creationId xmlns:a16="http://schemas.microsoft.com/office/drawing/2014/main" id="{D5D7722F-4D91-430F-A0C8-1D394B9A6437}"/>
              </a:ext>
            </a:extLst>
          </p:cNvPr>
          <p:cNvSpPr>
            <a:spLocks noGrp="1"/>
          </p:cNvSpPr>
          <p:nvPr>
            <p:ph type="body" sz="quarter" idx="14" hasCustomPrompt="1"/>
          </p:nvPr>
        </p:nvSpPr>
        <p:spPr>
          <a:xfrm>
            <a:off x="2057399" y="1550557"/>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2" name="Text Placeholder 32">
            <a:extLst>
              <a:ext uri="{FF2B5EF4-FFF2-40B4-BE49-F238E27FC236}">
                <a16:creationId xmlns:a16="http://schemas.microsoft.com/office/drawing/2014/main" id="{B21AD963-95C5-49EB-93D1-9BA7F7C67566}"/>
              </a:ext>
            </a:extLst>
          </p:cNvPr>
          <p:cNvSpPr>
            <a:spLocks noGrp="1"/>
          </p:cNvSpPr>
          <p:nvPr>
            <p:ph type="body" sz="quarter" idx="15" hasCustomPrompt="1"/>
          </p:nvPr>
        </p:nvSpPr>
        <p:spPr>
          <a:xfrm>
            <a:off x="2057400" y="1854654"/>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3" name="Text Placeholder 30">
            <a:extLst>
              <a:ext uri="{FF2B5EF4-FFF2-40B4-BE49-F238E27FC236}">
                <a16:creationId xmlns:a16="http://schemas.microsoft.com/office/drawing/2014/main" id="{9D042114-35FF-4FB5-A275-D904F779CF4D}"/>
              </a:ext>
            </a:extLst>
          </p:cNvPr>
          <p:cNvSpPr>
            <a:spLocks noGrp="1"/>
          </p:cNvSpPr>
          <p:nvPr>
            <p:ph type="body" sz="quarter" idx="16" hasCustomPrompt="1"/>
          </p:nvPr>
        </p:nvSpPr>
        <p:spPr>
          <a:xfrm>
            <a:off x="2047856" y="2531800"/>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4" name="Text Placeholder 32">
            <a:extLst>
              <a:ext uri="{FF2B5EF4-FFF2-40B4-BE49-F238E27FC236}">
                <a16:creationId xmlns:a16="http://schemas.microsoft.com/office/drawing/2014/main" id="{FA64C0C4-7B05-42D8-A863-6E55CC556729}"/>
              </a:ext>
            </a:extLst>
          </p:cNvPr>
          <p:cNvSpPr>
            <a:spLocks noGrp="1"/>
          </p:cNvSpPr>
          <p:nvPr>
            <p:ph type="body" sz="quarter" idx="17" hasCustomPrompt="1"/>
          </p:nvPr>
        </p:nvSpPr>
        <p:spPr>
          <a:xfrm>
            <a:off x="2047857" y="2835897"/>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5" name="Text Placeholder 30">
            <a:extLst>
              <a:ext uri="{FF2B5EF4-FFF2-40B4-BE49-F238E27FC236}">
                <a16:creationId xmlns:a16="http://schemas.microsoft.com/office/drawing/2014/main" id="{0922301E-88C5-420C-9A11-686AA88193C0}"/>
              </a:ext>
            </a:extLst>
          </p:cNvPr>
          <p:cNvSpPr>
            <a:spLocks noGrp="1"/>
          </p:cNvSpPr>
          <p:nvPr>
            <p:ph type="body" sz="quarter" idx="18" hasCustomPrompt="1"/>
          </p:nvPr>
        </p:nvSpPr>
        <p:spPr>
          <a:xfrm>
            <a:off x="2057399" y="3534478"/>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6" name="Text Placeholder 32">
            <a:extLst>
              <a:ext uri="{FF2B5EF4-FFF2-40B4-BE49-F238E27FC236}">
                <a16:creationId xmlns:a16="http://schemas.microsoft.com/office/drawing/2014/main" id="{BCAE04B9-84AB-4FD8-AD0E-E74CD96B9C1F}"/>
              </a:ext>
            </a:extLst>
          </p:cNvPr>
          <p:cNvSpPr>
            <a:spLocks noGrp="1"/>
          </p:cNvSpPr>
          <p:nvPr>
            <p:ph type="body" sz="quarter" idx="19" hasCustomPrompt="1"/>
          </p:nvPr>
        </p:nvSpPr>
        <p:spPr>
          <a:xfrm>
            <a:off x="2057400" y="3838575"/>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20" name="Rounded Rectangle 4">
            <a:extLst>
              <a:ext uri="{FF2B5EF4-FFF2-40B4-BE49-F238E27FC236}">
                <a16:creationId xmlns:a16="http://schemas.microsoft.com/office/drawing/2014/main" id="{83890152-CB7C-4A9A-BE4B-5DFB8FB14B3A}"/>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 name="Slide Number Placeholder 4">
            <a:extLst>
              <a:ext uri="{FF2B5EF4-FFF2-40B4-BE49-F238E27FC236}">
                <a16:creationId xmlns:a16="http://schemas.microsoft.com/office/drawing/2014/main" id="{C2F20E0D-37EB-49FF-BC0D-7509FBD69EAC}"/>
              </a:ext>
            </a:extLst>
          </p:cNvPr>
          <p:cNvSpPr>
            <a:spLocks noGrp="1"/>
          </p:cNvSpPr>
          <p:nvPr>
            <p:ph type="sldNum" sz="quarter" idx="2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851271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7CBBF-0ADD-48EE-8EAA-21F045A4519E}"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347EF-3E49-4008-8AF2-3C6966206D63}" type="slidenum">
              <a:rPr lang="en-US" smtClean="0"/>
              <a:t>‹#›</a:t>
            </a:fld>
            <a:endParaRPr lang="en-US"/>
          </a:p>
        </p:txBody>
      </p:sp>
    </p:spTree>
    <p:extLst>
      <p:ext uri="{BB962C8B-B14F-4D97-AF65-F5344CB8AC3E}">
        <p14:creationId xmlns:p14="http://schemas.microsoft.com/office/powerpoint/2010/main" val="3840974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43988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81392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5774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53510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35401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132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80727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25240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557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533400" y="1352550"/>
            <a:ext cx="8382000" cy="2667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great for body copy</a:t>
            </a:r>
          </a:p>
          <a:p>
            <a:pPr lvl="0"/>
            <a:endParaRPr lang="en-US" dirty="0"/>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540163" y="320070"/>
            <a:ext cx="838200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540163" y="819150"/>
            <a:ext cx="83820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8" name="Rounded Rectangle 4">
            <a:extLst>
              <a:ext uri="{FF2B5EF4-FFF2-40B4-BE49-F238E27FC236}">
                <a16:creationId xmlns:a16="http://schemas.microsoft.com/office/drawing/2014/main" id="{870513BF-3C9D-4740-8F24-EAC49FE283B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915883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77917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8538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671260" y="1971878"/>
            <a:ext cx="8244140" cy="9144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650320" y="320070"/>
            <a:ext cx="824414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671260" y="807140"/>
            <a:ext cx="82232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671260" y="15846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671260" y="3277006"/>
            <a:ext cx="8244140" cy="762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671260" y="28800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10" name="Rounded Rectangle 4">
            <a:extLst>
              <a:ext uri="{FF2B5EF4-FFF2-40B4-BE49-F238E27FC236}">
                <a16:creationId xmlns:a16="http://schemas.microsoft.com/office/drawing/2014/main" id="{70E18D6F-2833-47AD-B18A-FA4A70FD0F8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17915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638175" y="3398021"/>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638175" y="2724150"/>
            <a:ext cx="1741382"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2655275" y="3398398"/>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2655275" y="2724527"/>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4658316" y="3398376"/>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4658316" y="2724505"/>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6665891" y="3398753"/>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6665891" y="2724882"/>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14000"/>
            <a:ext cx="9144000" cy="49908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1" y="739982"/>
            <a:ext cx="9143999" cy="383968"/>
          </a:xfrm>
          <a:prstGeom prst="rect">
            <a:avLst/>
          </a:prstGeom>
        </p:spPr>
        <p:txBody>
          <a:bodyPr/>
          <a:lstStyle>
            <a:lvl1pPr marL="0" indent="0" algn="ctr">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3" name="Rounded Rectangle 4">
            <a:extLst>
              <a:ext uri="{FF2B5EF4-FFF2-40B4-BE49-F238E27FC236}">
                <a16:creationId xmlns:a16="http://schemas.microsoft.com/office/drawing/2014/main" id="{C49D5EEF-1B97-4088-B08C-42E0E973225B}"/>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3152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B1DE0-B7FE-2841-9E6A-8B6DE7C421AD}"/>
              </a:ext>
            </a:extLst>
          </p:cNvPr>
          <p:cNvSpPr/>
          <p:nvPr userDrawn="1"/>
        </p:nvSpPr>
        <p:spPr bwMode="auto">
          <a:xfrm>
            <a:off x="0" y="0"/>
            <a:ext cx="9153098"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7" name="Round Same Side Corner Rectangle 6">
            <a:extLst>
              <a:ext uri="{FF2B5EF4-FFF2-40B4-BE49-F238E27FC236}">
                <a16:creationId xmlns:a16="http://schemas.microsoft.com/office/drawing/2014/main" id="{5A9214D9-1DCB-5C41-B8E4-57E6A1EE2692}"/>
              </a:ext>
            </a:extLst>
          </p:cNvPr>
          <p:cNvSpPr/>
          <p:nvPr userDrawn="1"/>
        </p:nvSpPr>
        <p:spPr bwMode="auto">
          <a:xfrm>
            <a:off x="4916658" y="282914"/>
            <a:ext cx="3998742" cy="4088322"/>
          </a:xfrm>
          <a:prstGeom prst="round2Same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 name="Text Placeholder 6">
            <a:extLst>
              <a:ext uri="{FF2B5EF4-FFF2-40B4-BE49-F238E27FC236}">
                <a16:creationId xmlns:a16="http://schemas.microsoft.com/office/drawing/2014/main" id="{F4A47B47-3B5E-4677-B6D1-B076B89FB33D}"/>
              </a:ext>
            </a:extLst>
          </p:cNvPr>
          <p:cNvSpPr>
            <a:spLocks noGrp="1"/>
          </p:cNvSpPr>
          <p:nvPr>
            <p:ph type="body" sz="quarter" idx="10" hasCustomPrompt="1"/>
          </p:nvPr>
        </p:nvSpPr>
        <p:spPr>
          <a:xfrm>
            <a:off x="397092" y="1333094"/>
            <a:ext cx="4281740" cy="27177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0" name="Text Placeholder 8">
            <a:extLst>
              <a:ext uri="{FF2B5EF4-FFF2-40B4-BE49-F238E27FC236}">
                <a16:creationId xmlns:a16="http://schemas.microsoft.com/office/drawing/2014/main" id="{0A09776A-1A6E-400D-8DA6-0623662577E6}"/>
              </a:ext>
            </a:extLst>
          </p:cNvPr>
          <p:cNvSpPr>
            <a:spLocks noGrp="1"/>
          </p:cNvSpPr>
          <p:nvPr>
            <p:ph type="body" sz="quarter" idx="11" hasCustomPrompt="1"/>
          </p:nvPr>
        </p:nvSpPr>
        <p:spPr>
          <a:xfrm>
            <a:off x="397092" y="290886"/>
            <a:ext cx="4281740" cy="49908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21" name="Text Placeholder 8">
            <a:extLst>
              <a:ext uri="{FF2B5EF4-FFF2-40B4-BE49-F238E27FC236}">
                <a16:creationId xmlns:a16="http://schemas.microsoft.com/office/drawing/2014/main" id="{8296EDF7-234A-46F3-BD02-4DC044A1EEDA}"/>
              </a:ext>
            </a:extLst>
          </p:cNvPr>
          <p:cNvSpPr>
            <a:spLocks noGrp="1"/>
          </p:cNvSpPr>
          <p:nvPr>
            <p:ph type="body" sz="quarter" idx="12" hasCustomPrompt="1"/>
          </p:nvPr>
        </p:nvSpPr>
        <p:spPr>
          <a:xfrm>
            <a:off x="397092" y="807140"/>
            <a:ext cx="4281740" cy="49908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10" name="Rounded Rectangle 4">
            <a:extLst>
              <a:ext uri="{FF2B5EF4-FFF2-40B4-BE49-F238E27FC236}">
                <a16:creationId xmlns:a16="http://schemas.microsoft.com/office/drawing/2014/main" id="{BA724776-2723-49BC-8882-B2E23966BE49}"/>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76F6D481-005E-4BA3-9DE4-3E2ADB3E0FC5}"/>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4722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656C573-F347-4DDB-AAC3-FED22D90FDC4}"/>
              </a:ext>
            </a:extLst>
          </p:cNvPr>
          <p:cNvSpPr/>
          <p:nvPr userDrawn="1"/>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Slide Number Placeholder 1">
            <a:extLst>
              <a:ext uri="{FF2B5EF4-FFF2-40B4-BE49-F238E27FC236}">
                <a16:creationId xmlns:a16="http://schemas.microsoft.com/office/drawing/2014/main" id="{497A1652-1DCB-4FB0-B13E-9DC3325E3ABD}"/>
              </a:ext>
            </a:extLst>
          </p:cNvPr>
          <p:cNvSpPr>
            <a:spLocks noGrp="1"/>
          </p:cNvSpPr>
          <p:nvPr>
            <p:ph type="sldNum" sz="quarter" idx="1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611746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7D8EC2-F2F9-465A-8FC5-F0E9BBE20AEC}"/>
              </a:ext>
            </a:extLst>
          </p:cNvPr>
          <p:cNvSpPr>
            <a:spLocks noGrp="1"/>
          </p:cNvSpPr>
          <p:nvPr>
            <p:ph type="sldNum" sz="quarter" idx="4"/>
          </p:nvPr>
        </p:nvSpPr>
        <p:spPr>
          <a:xfrm>
            <a:off x="8472726" y="0"/>
            <a:ext cx="457199" cy="360532"/>
          </a:xfrm>
          <a:prstGeom prst="rect">
            <a:avLst/>
          </a:prstGeom>
          <a:solidFill>
            <a:schemeClr val="bg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600">
                <a:solidFill>
                  <a:srgbClr val="167263"/>
                </a:solidFill>
                <a:latin typeface="Arial Black" panose="020B0A04020102020204" pitchFamily="34" charset="0"/>
              </a:defRPr>
            </a:lvl1pPr>
          </a:lstStyle>
          <a:p>
            <a:fld id="{B2192B31-B341-4013-B7E8-60D2E97D57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40" r:id="rId1"/>
    <p:sldLayoutId id="2147484283" r:id="rId2"/>
    <p:sldLayoutId id="2147484230" r:id="rId3"/>
    <p:sldLayoutId id="2147484190" r:id="rId4"/>
    <p:sldLayoutId id="2147484260" r:id="rId5"/>
    <p:sldLayoutId id="2147484262" r:id="rId6"/>
    <p:sldLayoutId id="2147484251" r:id="rId7"/>
    <p:sldLayoutId id="2147484268" r:id="rId8"/>
    <p:sldLayoutId id="2147484278" r:id="rId9"/>
    <p:sldLayoutId id="2147483959" r:id="rId10"/>
    <p:sldLayoutId id="2147484284" r:id="rId11"/>
    <p:sldLayoutId id="21474842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7D8EC2-F2F9-465A-8FC5-F0E9BBE20AEC}"/>
              </a:ext>
            </a:extLst>
          </p:cNvPr>
          <p:cNvSpPr>
            <a:spLocks noGrp="1"/>
          </p:cNvSpPr>
          <p:nvPr>
            <p:ph type="sldNum" sz="quarter" idx="4"/>
          </p:nvPr>
        </p:nvSpPr>
        <p:spPr>
          <a:xfrm>
            <a:off x="8472726" y="0"/>
            <a:ext cx="457199" cy="360532"/>
          </a:xfrm>
          <a:prstGeom prst="rect">
            <a:avLst/>
          </a:prstGeom>
          <a:solidFill>
            <a:schemeClr val="bg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600">
                <a:solidFill>
                  <a:srgbClr val="167263"/>
                </a:solidFill>
                <a:latin typeface="Arial Black" panose="020B0A04020102020204" pitchFamily="34" charset="0"/>
              </a:defRPr>
            </a:lvl1p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80985275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 id="2147484328" r:id="rId16"/>
    <p:sldLayoutId id="2147484329"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750">
                <a:solidFill>
                  <a:schemeClr val="tx1"/>
                </a:solidFill>
              </a:defRPr>
            </a:lvl1pPr>
            <a:extLst/>
          </a:lstStyle>
          <a:p>
            <a:fld id="{1457CBBF-0ADD-48EE-8EAA-21F045A4519E}" type="datetimeFigureOut">
              <a:rPr lang="en-US" smtClean="0"/>
              <a:t>7/15/2020</a:t>
            </a:fld>
            <a:endParaRPr lang="en-US"/>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75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750" b="0">
                <a:solidFill>
                  <a:schemeClr val="tx1"/>
                </a:solidFill>
              </a:defRPr>
            </a:lvl1pPr>
            <a:extLst/>
          </a:lstStyle>
          <a:p>
            <a:fld id="{65A347EF-3E49-4008-8AF2-3C6966206D63}" type="slidenum">
              <a:rPr lang="en-US" smtClean="0"/>
              <a:t>‹#›</a:t>
            </a:fld>
            <a:endParaRPr lang="en-US"/>
          </a:p>
        </p:txBody>
      </p:sp>
    </p:spTree>
    <p:extLst>
      <p:ext uri="{BB962C8B-B14F-4D97-AF65-F5344CB8AC3E}">
        <p14:creationId xmlns:p14="http://schemas.microsoft.com/office/powerpoint/2010/main" val="3197331834"/>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77744517"/>
      </p:ext>
    </p:extLst>
  </p:cSld>
  <p:clrMap bg1="lt1" tx1="dk1" bg2="dk2" tx2="lt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hyperlink" Target="mailto:Miranda.Rhodes@tisd.org"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hyperlink" Target="squaremeals.org/fallplanningresources" TargetMode="External"/><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squaremeals.org/Programs/FoodDistributionProgramforCNPrograms/USDAFoodsOfferedforNSLP.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quaremeals.org/Programs/NationalSchoolLunchProgram/EquipmentGrant.aspx" TargetMode="External"/><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hyperlink" Target="http://www.squaremeals.org/fallplanningresourc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mailto:bmbroadn@garlandisd.net" TargetMode="External"/><Relationship Id="rId7" Type="http://schemas.openxmlformats.org/officeDocument/2006/relationships/image" Target="../media/image23.png"/><Relationship Id="rId2" Type="http://schemas.openxmlformats.org/officeDocument/2006/relationships/hyperlink" Target="mailto:ftai@leisd.ws" TargetMode="Externa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hyperlink" Target="mailto:Krystle.Haney@TexasAgriculture.gov" TargetMode="External"/><Relationship Id="rId4" Type="http://schemas.openxmlformats.org/officeDocument/2006/relationships/hyperlink" Target="mailto:miranda.rhodes@tisd.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E8B57C0-12F6-497B-8481-1A11545AB8D7}"/>
              </a:ext>
            </a:extLst>
          </p:cNvPr>
          <p:cNvSpPr txBox="1"/>
          <p:nvPr/>
        </p:nvSpPr>
        <p:spPr>
          <a:xfrm>
            <a:off x="6858000" y="4697994"/>
            <a:ext cx="2155261" cy="415498"/>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Updated 07/2020</a:t>
            </a:r>
          </a:p>
          <a:p>
            <a:pPr lvl="0" algn="r"/>
            <a:r>
              <a:rPr lang="en-US" sz="1000" dirty="0">
                <a:solidFill>
                  <a:schemeClr val="bg1"/>
                </a:solidFill>
                <a:latin typeface="Arial" panose="020B0604020202020204" pitchFamily="34" charset="0"/>
                <a:cs typeface="Arial" panose="020B0604020202020204" pitchFamily="34" charset="0"/>
              </a:rPr>
              <a:t>www.SquareMeals.org</a:t>
            </a:r>
          </a:p>
        </p:txBody>
      </p:sp>
      <p:sp>
        <p:nvSpPr>
          <p:cNvPr id="2" name="TextBox 1">
            <a:extLst>
              <a:ext uri="{FF2B5EF4-FFF2-40B4-BE49-F238E27FC236}">
                <a16:creationId xmlns:a16="http://schemas.microsoft.com/office/drawing/2014/main" id="{395A7093-599D-476D-B485-2BBE8ABFF700}"/>
              </a:ext>
            </a:extLst>
          </p:cNvPr>
          <p:cNvSpPr txBox="1"/>
          <p:nvPr/>
        </p:nvSpPr>
        <p:spPr>
          <a:xfrm>
            <a:off x="19195" y="731223"/>
            <a:ext cx="3511953" cy="2585323"/>
          </a:xfrm>
          <a:prstGeom prst="rect">
            <a:avLst/>
          </a:prstGeom>
          <a:noFill/>
        </p:spPr>
        <p:txBody>
          <a:bodyPr wrap="square" rtlCol="0">
            <a:spAutoFit/>
          </a:bodyPr>
          <a:lstStyle/>
          <a:p>
            <a:pPr algn="ctr"/>
            <a:r>
              <a:rPr lang="en-US" sz="4800" dirty="0">
                <a:solidFill>
                  <a:srgbClr val="2F6D8F"/>
                </a:solidFill>
              </a:rPr>
              <a:t>Processing</a:t>
            </a:r>
            <a:r>
              <a:rPr lang="en-US" sz="5400" dirty="0">
                <a:solidFill>
                  <a:srgbClr val="2F6D8F"/>
                </a:solidFill>
              </a:rPr>
              <a:t> Bulk Food to IW</a:t>
            </a:r>
          </a:p>
        </p:txBody>
      </p:sp>
      <p:pic>
        <p:nvPicPr>
          <p:cNvPr id="5" name="Picture 4" descr="A person sitting at a table&#10;&#10;Description automatically generated">
            <a:extLst>
              <a:ext uri="{FF2B5EF4-FFF2-40B4-BE49-F238E27FC236}">
                <a16:creationId xmlns:a16="http://schemas.microsoft.com/office/drawing/2014/main" id="{787424D8-F875-49AC-AE55-121BBFF6D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09550"/>
            <a:ext cx="5410200" cy="3610721"/>
          </a:xfrm>
          <a:prstGeom prst="rect">
            <a:avLst/>
          </a:prstGeom>
        </p:spPr>
      </p:pic>
      <p:pic>
        <p:nvPicPr>
          <p:cNvPr id="14" name="Picture 13">
            <a:extLst>
              <a:ext uri="{FF2B5EF4-FFF2-40B4-BE49-F238E27FC236}">
                <a16:creationId xmlns:a16="http://schemas.microsoft.com/office/drawing/2014/main" id="{FE0B5DEC-41E8-4BA4-ACA9-0BB359DB05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20048" y="3723689"/>
            <a:ext cx="590909" cy="590909"/>
          </a:xfrm>
          <a:prstGeom prst="rect">
            <a:avLst/>
          </a:prstGeom>
        </p:spPr>
      </p:pic>
    </p:spTree>
    <p:extLst>
      <p:ext uri="{BB962C8B-B14F-4D97-AF65-F5344CB8AC3E}">
        <p14:creationId xmlns:p14="http://schemas.microsoft.com/office/powerpoint/2010/main" val="227611865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p:txBody>
      </p:sp>
      <p:sp>
        <p:nvSpPr>
          <p:cNvPr id="3" name="Title 2"/>
          <p:cNvSpPr>
            <a:spLocks noGrp="1"/>
          </p:cNvSpPr>
          <p:nvPr>
            <p:ph type="title"/>
          </p:nvPr>
        </p:nvSpPr>
        <p:spPr/>
        <p:txBody>
          <a:bodyPr/>
          <a:lstStyle/>
          <a:p>
            <a:pPr algn="ctr"/>
            <a:r>
              <a:rPr lang="en-US" dirty="0"/>
              <a:t>PACKAGING Cont.</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09" y="1143000"/>
            <a:ext cx="1950244" cy="22931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97071d39-9af9-403f-907f-bf473e83ac32@namprd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86350" y="1657350"/>
            <a:ext cx="32575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fcce5c80-06bb-4235-a168-24b3d04b0e36@namprd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545" y="1144942"/>
            <a:ext cx="21002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2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94894" lvl="1" indent="0">
              <a:buNone/>
            </a:pPr>
            <a:endParaRPr lang="en-US" sz="1500" dirty="0"/>
          </a:p>
          <a:p>
            <a:pPr>
              <a:buFont typeface="Arial" panose="020B0604020202020204" pitchFamily="34" charset="0"/>
              <a:buChar char="•"/>
            </a:pPr>
            <a:r>
              <a:rPr lang="en-US" sz="2100" dirty="0"/>
              <a:t>Foil Wraps/ Foil Sheets good for entrees </a:t>
            </a:r>
          </a:p>
          <a:p>
            <a:pPr>
              <a:buFont typeface="Arial" panose="020B0604020202020204" pitchFamily="34" charset="0"/>
              <a:buChar char="•"/>
            </a:pPr>
            <a:r>
              <a:rPr lang="en-US" sz="1500" dirty="0"/>
              <a:t>Hamburger patties, Chicken patties, Steak fingers, Chicken Nuggets, Pancake on a Stick, Sausage </a:t>
            </a:r>
            <a:r>
              <a:rPr lang="en-US" sz="1500" dirty="0" err="1"/>
              <a:t>Koalche</a:t>
            </a:r>
            <a:endParaRPr lang="en-US" sz="1500" dirty="0"/>
          </a:p>
          <a:p>
            <a:pPr>
              <a:buFont typeface="Arial" panose="020B0604020202020204" pitchFamily="34" charset="0"/>
              <a:buChar char="•"/>
            </a:pPr>
            <a:r>
              <a:rPr lang="en-US" sz="1500" dirty="0"/>
              <a:t>Labatt Item #2007219, 7055575, 2007218, 6844000, 49415</a:t>
            </a:r>
          </a:p>
          <a:p>
            <a:pPr>
              <a:buFont typeface="Arial" panose="020B0604020202020204" pitchFamily="34" charset="0"/>
              <a:buChar char="•"/>
            </a:pPr>
            <a:endParaRPr lang="en-US" sz="2100" dirty="0"/>
          </a:p>
          <a:p>
            <a:pPr>
              <a:buFont typeface="Arial" panose="020B0604020202020204" pitchFamily="34" charset="0"/>
              <a:buChar char="•"/>
            </a:pPr>
            <a:r>
              <a:rPr lang="en-US" sz="2100" dirty="0"/>
              <a:t>Bags are good for sides and complete packaging. </a:t>
            </a:r>
          </a:p>
          <a:p>
            <a:pPr>
              <a:buFont typeface="Arial" panose="020B0604020202020204" pitchFamily="34" charset="0"/>
              <a:buChar char="•"/>
            </a:pPr>
            <a:r>
              <a:rPr lang="en-US" sz="1500" dirty="0"/>
              <a:t>Paper( lunch bag)</a:t>
            </a:r>
          </a:p>
          <a:p>
            <a:pPr>
              <a:buFont typeface="Arial" panose="020B0604020202020204" pitchFamily="34" charset="0"/>
              <a:buChar char="•"/>
            </a:pPr>
            <a:r>
              <a:rPr lang="en-US" sz="1500" dirty="0"/>
              <a:t>Consider if the bag will rip due to weight</a:t>
            </a:r>
          </a:p>
          <a:p>
            <a:pPr>
              <a:buFont typeface="Arial" panose="020B0604020202020204" pitchFamily="34" charset="0"/>
              <a:buChar char="•"/>
            </a:pPr>
            <a:r>
              <a:rPr lang="en-US" sz="1500" dirty="0"/>
              <a:t>Plastic ( saddle bag, cookie, sandwich) </a:t>
            </a:r>
          </a:p>
          <a:p>
            <a:pPr>
              <a:buFont typeface="Arial" panose="020B0604020202020204" pitchFamily="34" charset="0"/>
              <a:buChar char="•"/>
            </a:pPr>
            <a:r>
              <a:rPr lang="en-US" sz="1500" dirty="0"/>
              <a:t>Labatt Item#7713259, 7035033, 9689258, 7035629</a:t>
            </a:r>
          </a:p>
          <a:p>
            <a:pPr>
              <a:buFont typeface="Arial" panose="020B0604020202020204" pitchFamily="34" charset="0"/>
              <a:buChar char="•"/>
            </a:pPr>
            <a:endParaRPr lang="en-US" dirty="0"/>
          </a:p>
          <a:p>
            <a:endParaRPr lang="en-US" dirty="0"/>
          </a:p>
        </p:txBody>
      </p:sp>
      <p:sp>
        <p:nvSpPr>
          <p:cNvPr id="3" name="Title 2"/>
          <p:cNvSpPr>
            <a:spLocks noGrp="1"/>
          </p:cNvSpPr>
          <p:nvPr>
            <p:ph type="title"/>
          </p:nvPr>
        </p:nvSpPr>
        <p:spPr/>
        <p:txBody>
          <a:bodyPr/>
          <a:lstStyle/>
          <a:p>
            <a:pPr algn="ctr"/>
            <a:r>
              <a:rPr lang="en-US" dirty="0"/>
              <a:t>Packaging cont. </a:t>
            </a:r>
          </a:p>
        </p:txBody>
      </p:sp>
    </p:spTree>
    <p:extLst>
      <p:ext uri="{BB962C8B-B14F-4D97-AF65-F5344CB8AC3E}">
        <p14:creationId xmlns:p14="http://schemas.microsoft.com/office/powerpoint/2010/main" val="340945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Packaging </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55940" y="628650"/>
            <a:ext cx="1958726" cy="261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5013" y="628650"/>
            <a:ext cx="2057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371600"/>
            <a:ext cx="2057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12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212723"/>
            <a:ext cx="6172200" cy="2718054"/>
          </a:xfrm>
        </p:spPr>
        <p:txBody>
          <a:bodyPr/>
          <a:lstStyle/>
          <a:p>
            <a:r>
              <a:rPr lang="en-US" sz="2100" dirty="0"/>
              <a:t>How to distribute IW meals items?</a:t>
            </a:r>
          </a:p>
          <a:p>
            <a:pPr lvl="1"/>
            <a:r>
              <a:rPr lang="en-US" sz="1200" dirty="0"/>
              <a:t>Outside, Inside or both</a:t>
            </a:r>
          </a:p>
          <a:p>
            <a:pPr lvl="1"/>
            <a:r>
              <a:rPr lang="en-US" sz="1200" dirty="0"/>
              <a:t>Carts or portable table</a:t>
            </a:r>
          </a:p>
          <a:p>
            <a:endParaRPr lang="en-US" sz="1500" dirty="0"/>
          </a:p>
          <a:p>
            <a:r>
              <a:rPr lang="en-US" sz="2100" dirty="0"/>
              <a:t>How to store IW meal items? HACCP considerations…….</a:t>
            </a:r>
          </a:p>
          <a:p>
            <a:pPr lvl="1"/>
            <a:r>
              <a:rPr lang="en-US" sz="1200" dirty="0"/>
              <a:t>Coolers, Bus Bens, Cambro</a:t>
            </a:r>
          </a:p>
          <a:p>
            <a:pPr lvl="1"/>
            <a:r>
              <a:rPr lang="en-US" sz="1200" dirty="0"/>
              <a:t>Depending on location of service in relation to kitchen, you  might be able to batch cook or batch prep</a:t>
            </a:r>
          </a:p>
          <a:p>
            <a:endParaRPr lang="en-US" dirty="0"/>
          </a:p>
          <a:p>
            <a:endParaRPr lang="en-US" dirty="0"/>
          </a:p>
        </p:txBody>
      </p:sp>
      <p:sp>
        <p:nvSpPr>
          <p:cNvPr id="3" name="Title 2"/>
          <p:cNvSpPr>
            <a:spLocks noGrp="1"/>
          </p:cNvSpPr>
          <p:nvPr>
            <p:ph type="title"/>
          </p:nvPr>
        </p:nvSpPr>
        <p:spPr/>
        <p:txBody>
          <a:bodyPr/>
          <a:lstStyle/>
          <a:p>
            <a:pPr algn="ctr"/>
            <a:r>
              <a:rPr lang="en-US" dirty="0"/>
              <a:t>Distribution/Storing for Service</a:t>
            </a:r>
          </a:p>
        </p:txBody>
      </p:sp>
    </p:spTree>
    <p:extLst>
      <p:ext uri="{BB962C8B-B14F-4D97-AF65-F5344CB8AC3E}">
        <p14:creationId xmlns:p14="http://schemas.microsoft.com/office/powerpoint/2010/main" val="168725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Curbside Service</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152056">
            <a:off x="1714501" y="1072661"/>
            <a:ext cx="2545853"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de208598-3e41-4454-845a-99647ccc1e60@namprd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42750">
            <a:off x="4972050" y="1095283"/>
            <a:ext cx="256118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37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800101"/>
            <a:ext cx="6172200" cy="3394472"/>
          </a:xfrm>
        </p:spPr>
        <p:txBody>
          <a:bodyPr/>
          <a:lstStyle/>
          <a:p>
            <a:pPr marL="82296" indent="0">
              <a:buNone/>
            </a:pPr>
            <a:r>
              <a:rPr lang="en-US" dirty="0">
                <a:hlinkClick r:id="rId3"/>
              </a:rPr>
              <a:t>Miranda.Rhodes@tisd.org</a:t>
            </a:r>
            <a:endParaRPr lang="en-US" dirty="0"/>
          </a:p>
          <a:p>
            <a:pPr marL="82296" indent="0">
              <a:buNone/>
            </a:pPr>
            <a:r>
              <a:rPr lang="en-US" dirty="0"/>
              <a:t>       (254) 215-6533</a:t>
            </a:r>
          </a:p>
          <a:p>
            <a:endParaRPr lang="en-US" dirty="0"/>
          </a:p>
        </p:txBody>
      </p:sp>
      <p:sp>
        <p:nvSpPr>
          <p:cNvPr id="3" name="Title 2"/>
          <p:cNvSpPr>
            <a:spLocks noGrp="1"/>
          </p:cNvSpPr>
          <p:nvPr>
            <p:ph type="title"/>
          </p:nvPr>
        </p:nvSpPr>
        <p:spPr>
          <a:xfrm>
            <a:off x="1314450" y="205979"/>
            <a:ext cx="6343650" cy="857250"/>
          </a:xfrm>
        </p:spPr>
        <p:txBody>
          <a:bodyPr/>
          <a:lstStyle/>
          <a:p>
            <a:r>
              <a:rPr lang="en-US" dirty="0"/>
              <a:t>Contact Information</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177165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4ee84eec-ec91-450b-bfc1-1ad08cf15946@namprd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1523" y="256540"/>
            <a:ext cx="2171259" cy="242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54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CB6EA04-7707-6A4A-8160-962380760D81}"/>
              </a:ext>
            </a:extLst>
          </p:cNvPr>
          <p:cNvGrpSpPr/>
          <p:nvPr/>
        </p:nvGrpSpPr>
        <p:grpSpPr>
          <a:xfrm>
            <a:off x="6280317" y="3994130"/>
            <a:ext cx="564215" cy="564215"/>
            <a:chOff x="6143155" y="671548"/>
            <a:chExt cx="564215" cy="564215"/>
          </a:xfrm>
        </p:grpSpPr>
        <p:sp>
          <p:nvSpPr>
            <p:cNvPr id="34" name="Rounded Rectangle 33">
              <a:extLst>
                <a:ext uri="{FF2B5EF4-FFF2-40B4-BE49-F238E27FC236}">
                  <a16:creationId xmlns:a16="http://schemas.microsoft.com/office/drawing/2014/main" id="{C2B63166-9315-A64B-816B-CDF9DA8D603E}"/>
                </a:ext>
              </a:extLst>
            </p:cNvPr>
            <p:cNvSpPr/>
            <p:nvPr/>
          </p:nvSpPr>
          <p:spPr bwMode="auto">
            <a:xfrm rot="18837391">
              <a:off x="6143155" y="671548"/>
              <a:ext cx="564215" cy="564215"/>
            </a:xfrm>
            <a:prstGeom prst="round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35" name="Rounded Rectangle 34">
              <a:extLst>
                <a:ext uri="{FF2B5EF4-FFF2-40B4-BE49-F238E27FC236}">
                  <a16:creationId xmlns:a16="http://schemas.microsoft.com/office/drawing/2014/main" id="{4F4D1BD7-243C-2644-895B-5AA9EE1FFB10}"/>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grpSp>
      <p:grpSp>
        <p:nvGrpSpPr>
          <p:cNvPr id="30" name="Group 29">
            <a:extLst>
              <a:ext uri="{FF2B5EF4-FFF2-40B4-BE49-F238E27FC236}">
                <a16:creationId xmlns:a16="http://schemas.microsoft.com/office/drawing/2014/main" id="{33406029-5A9D-B841-A7CD-0BEA53D5D6F4}"/>
              </a:ext>
            </a:extLst>
          </p:cNvPr>
          <p:cNvGrpSpPr/>
          <p:nvPr/>
        </p:nvGrpSpPr>
        <p:grpSpPr>
          <a:xfrm>
            <a:off x="6251674" y="2443036"/>
            <a:ext cx="564215" cy="564215"/>
            <a:chOff x="6143155" y="671548"/>
            <a:chExt cx="564215" cy="564215"/>
          </a:xfrm>
        </p:grpSpPr>
        <p:sp>
          <p:nvSpPr>
            <p:cNvPr id="31" name="Rounded Rectangle 30">
              <a:extLst>
                <a:ext uri="{FF2B5EF4-FFF2-40B4-BE49-F238E27FC236}">
                  <a16:creationId xmlns:a16="http://schemas.microsoft.com/office/drawing/2014/main" id="{8B16BDE9-368E-AC4F-A270-2723B659BEDC}"/>
                </a:ext>
              </a:extLst>
            </p:cNvPr>
            <p:cNvSpPr/>
            <p:nvPr/>
          </p:nvSpPr>
          <p:spPr bwMode="auto">
            <a:xfrm rot="18837391">
              <a:off x="6143155" y="671548"/>
              <a:ext cx="564215" cy="564215"/>
            </a:xfrm>
            <a:prstGeom prst="round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32" name="Rounded Rectangle 31">
              <a:extLst>
                <a:ext uri="{FF2B5EF4-FFF2-40B4-BE49-F238E27FC236}">
                  <a16:creationId xmlns:a16="http://schemas.microsoft.com/office/drawing/2014/main" id="{467812AC-3694-A047-8479-C7DE88F673F8}"/>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grpSp>
      <p:grpSp>
        <p:nvGrpSpPr>
          <p:cNvPr id="9" name="Group 8">
            <a:extLst>
              <a:ext uri="{FF2B5EF4-FFF2-40B4-BE49-F238E27FC236}">
                <a16:creationId xmlns:a16="http://schemas.microsoft.com/office/drawing/2014/main" id="{CD43F71B-DA39-DE4E-8D21-FF7A465F6472}"/>
              </a:ext>
            </a:extLst>
          </p:cNvPr>
          <p:cNvGrpSpPr/>
          <p:nvPr/>
        </p:nvGrpSpPr>
        <p:grpSpPr>
          <a:xfrm>
            <a:off x="6220475" y="936442"/>
            <a:ext cx="564215" cy="564215"/>
            <a:chOff x="6143155" y="671548"/>
            <a:chExt cx="564215" cy="564215"/>
          </a:xfrm>
        </p:grpSpPr>
        <p:sp>
          <p:nvSpPr>
            <p:cNvPr id="443" name="Rounded Rectangle 442">
              <a:extLst>
                <a:ext uri="{FF2B5EF4-FFF2-40B4-BE49-F238E27FC236}">
                  <a16:creationId xmlns:a16="http://schemas.microsoft.com/office/drawing/2014/main" id="{BE5709D0-8DAB-4852-92D4-3E73CDAEB6BE}"/>
                </a:ext>
              </a:extLst>
            </p:cNvPr>
            <p:cNvSpPr/>
            <p:nvPr/>
          </p:nvSpPr>
          <p:spPr bwMode="auto">
            <a:xfrm rot="18837391">
              <a:off x="6143155" y="671548"/>
              <a:ext cx="564215" cy="564215"/>
            </a:xfrm>
            <a:prstGeom prst="round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444" name="Rounded Rectangle 443">
              <a:extLst>
                <a:ext uri="{FF2B5EF4-FFF2-40B4-BE49-F238E27FC236}">
                  <a16:creationId xmlns:a16="http://schemas.microsoft.com/office/drawing/2014/main" id="{0CE14C6C-130E-42B9-AD22-F3B253BADF97}"/>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grpSp>
      <p:sp>
        <p:nvSpPr>
          <p:cNvPr id="16" name="Text Placeholder 15">
            <a:extLst>
              <a:ext uri="{FF2B5EF4-FFF2-40B4-BE49-F238E27FC236}">
                <a16:creationId xmlns:a16="http://schemas.microsoft.com/office/drawing/2014/main" id="{F4749896-76F3-4E12-87B9-18EE6C031779}"/>
              </a:ext>
            </a:extLst>
          </p:cNvPr>
          <p:cNvSpPr>
            <a:spLocks noGrp="1"/>
          </p:cNvSpPr>
          <p:nvPr>
            <p:ph type="body" sz="quarter" idx="11"/>
          </p:nvPr>
        </p:nvSpPr>
        <p:spPr>
          <a:xfrm>
            <a:off x="6953796" y="533687"/>
            <a:ext cx="2125638" cy="1369726"/>
          </a:xfrm>
        </p:spPr>
        <p:txBody>
          <a:bodyPr/>
          <a:lstStyle/>
          <a:p>
            <a:r>
              <a:rPr lang="en-US" sz="1800" dirty="0"/>
              <a:t>Miranda Rhodes, RDN, LDN,  </a:t>
            </a:r>
          </a:p>
          <a:p>
            <a:r>
              <a:rPr lang="en-US" sz="1800" dirty="0"/>
              <a:t>School Nutrition Supervisor, </a:t>
            </a:r>
          </a:p>
          <a:p>
            <a:r>
              <a:rPr lang="en-US" sz="1800" dirty="0"/>
              <a:t>Temple ISD</a:t>
            </a:r>
          </a:p>
          <a:p>
            <a:endParaRPr lang="en-US" dirty="0"/>
          </a:p>
        </p:txBody>
      </p:sp>
      <p:sp>
        <p:nvSpPr>
          <p:cNvPr id="20" name="Text Placeholder 19">
            <a:extLst>
              <a:ext uri="{FF2B5EF4-FFF2-40B4-BE49-F238E27FC236}">
                <a16:creationId xmlns:a16="http://schemas.microsoft.com/office/drawing/2014/main" id="{D288AE0C-3410-498D-B7B0-D83712A91AF4}"/>
              </a:ext>
            </a:extLst>
          </p:cNvPr>
          <p:cNvSpPr>
            <a:spLocks noGrp="1"/>
          </p:cNvSpPr>
          <p:nvPr>
            <p:ph type="body" sz="quarter" idx="15"/>
          </p:nvPr>
        </p:nvSpPr>
        <p:spPr>
          <a:xfrm>
            <a:off x="6927112" y="2129728"/>
            <a:ext cx="2138786" cy="755553"/>
          </a:xfrm>
        </p:spPr>
        <p:txBody>
          <a:bodyPr/>
          <a:lstStyle/>
          <a:p>
            <a:r>
              <a:rPr lang="en-US" sz="1800" dirty="0"/>
              <a:t>Fatima Tai, MS, RD, LD</a:t>
            </a:r>
          </a:p>
          <a:p>
            <a:r>
              <a:rPr lang="en-US" sz="1800" dirty="0"/>
              <a:t>Nutrition Coordinator, Little Elm ISD </a:t>
            </a:r>
          </a:p>
        </p:txBody>
      </p:sp>
      <p:sp>
        <p:nvSpPr>
          <p:cNvPr id="22" name="Text Placeholder 21">
            <a:extLst>
              <a:ext uri="{FF2B5EF4-FFF2-40B4-BE49-F238E27FC236}">
                <a16:creationId xmlns:a16="http://schemas.microsoft.com/office/drawing/2014/main" id="{AA0F578F-7DA6-400C-A41B-0984496577E7}"/>
              </a:ext>
            </a:extLst>
          </p:cNvPr>
          <p:cNvSpPr>
            <a:spLocks noGrp="1"/>
          </p:cNvSpPr>
          <p:nvPr>
            <p:ph type="body" sz="quarter" idx="17"/>
          </p:nvPr>
        </p:nvSpPr>
        <p:spPr>
          <a:xfrm>
            <a:off x="6971828" y="3708035"/>
            <a:ext cx="1981200" cy="755553"/>
          </a:xfrm>
        </p:spPr>
        <p:txBody>
          <a:bodyPr/>
          <a:lstStyle/>
          <a:p>
            <a:r>
              <a:rPr lang="en-US" i="1" dirty="0"/>
              <a:t>Moderated by Krystle Haney, Special Programs Specialist </a:t>
            </a:r>
          </a:p>
        </p:txBody>
      </p:sp>
      <p:sp>
        <p:nvSpPr>
          <p:cNvPr id="27" name="Slide Number Placeholder 26">
            <a:extLst>
              <a:ext uri="{FF2B5EF4-FFF2-40B4-BE49-F238E27FC236}">
                <a16:creationId xmlns:a16="http://schemas.microsoft.com/office/drawing/2014/main" id="{B8332237-05A5-49D7-ADBB-BC7C29BFF2D2}"/>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192B31-B341-4013-B7E8-60D2E97D576A}" type="slidenum">
              <a:rPr kumimoji="0" lang="en-US" sz="1600" b="0" i="0" u="none" strike="noStrike" kern="1200" cap="none" spc="0" normalizeH="0" baseline="0" noProof="0" smtClean="0">
                <a:ln>
                  <a:noFill/>
                </a:ln>
                <a:solidFill>
                  <a:srgbClr val="167263"/>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167263"/>
              </a:solidFill>
              <a:effectLst/>
              <a:uLnTx/>
              <a:uFillTx/>
              <a:latin typeface="Arial Black" panose="020B0A04020102020204" pitchFamily="34" charset="0"/>
              <a:ea typeface="+mn-ea"/>
              <a:cs typeface="+mn-cs"/>
            </a:endParaRPr>
          </a:p>
        </p:txBody>
      </p:sp>
      <p:sp>
        <p:nvSpPr>
          <p:cNvPr id="28" name="Text Placeholder 47">
            <a:extLst>
              <a:ext uri="{FF2B5EF4-FFF2-40B4-BE49-F238E27FC236}">
                <a16:creationId xmlns:a16="http://schemas.microsoft.com/office/drawing/2014/main" id="{347CB8B9-17EB-4436-8A1F-C3B724068EDF}"/>
              </a:ext>
            </a:extLst>
          </p:cNvPr>
          <p:cNvSpPr txBox="1">
            <a:spLocks/>
          </p:cNvSpPr>
          <p:nvPr/>
        </p:nvSpPr>
        <p:spPr>
          <a:xfrm>
            <a:off x="6292237" y="1036248"/>
            <a:ext cx="506649" cy="435501"/>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01</a:t>
            </a:r>
          </a:p>
        </p:txBody>
      </p:sp>
      <p:sp>
        <p:nvSpPr>
          <p:cNvPr id="29" name="Text Placeholder 47">
            <a:extLst>
              <a:ext uri="{FF2B5EF4-FFF2-40B4-BE49-F238E27FC236}">
                <a16:creationId xmlns:a16="http://schemas.microsoft.com/office/drawing/2014/main" id="{729A5B44-ACBD-408A-B9D1-481A66C71C44}"/>
              </a:ext>
            </a:extLst>
          </p:cNvPr>
          <p:cNvSpPr txBox="1">
            <a:spLocks/>
          </p:cNvSpPr>
          <p:nvPr/>
        </p:nvSpPr>
        <p:spPr>
          <a:xfrm>
            <a:off x="6309101" y="2514590"/>
            <a:ext cx="506649" cy="435501"/>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a:t>
            </a:r>
          </a:p>
        </p:txBody>
      </p:sp>
      <p:sp>
        <p:nvSpPr>
          <p:cNvPr id="39" name="Text Placeholder 47">
            <a:extLst>
              <a:ext uri="{FF2B5EF4-FFF2-40B4-BE49-F238E27FC236}">
                <a16:creationId xmlns:a16="http://schemas.microsoft.com/office/drawing/2014/main" id="{59DA424C-0EF0-499D-95F2-6F91E43F77CD}"/>
              </a:ext>
            </a:extLst>
          </p:cNvPr>
          <p:cNvSpPr txBox="1">
            <a:spLocks/>
          </p:cNvSpPr>
          <p:nvPr/>
        </p:nvSpPr>
        <p:spPr>
          <a:xfrm>
            <a:off x="6353956" y="4085811"/>
            <a:ext cx="506649" cy="435501"/>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03</a:t>
            </a:r>
          </a:p>
        </p:txBody>
      </p:sp>
      <p:pic>
        <p:nvPicPr>
          <p:cNvPr id="41" name="Picture 40">
            <a:extLst>
              <a:ext uri="{FF2B5EF4-FFF2-40B4-BE49-F238E27FC236}">
                <a16:creationId xmlns:a16="http://schemas.microsoft.com/office/drawing/2014/main" id="{7753FE39-959F-4881-8DDC-53485945D9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5"/>
          <a:stretch/>
        </p:blipFill>
        <p:spPr>
          <a:xfrm>
            <a:off x="-1" y="-986"/>
            <a:ext cx="6005943" cy="4105561"/>
          </a:xfrm>
          <a:prstGeom prst="rect">
            <a:avLst/>
          </a:prstGeom>
        </p:spPr>
      </p:pic>
      <p:sp>
        <p:nvSpPr>
          <p:cNvPr id="2" name="TextBox 1">
            <a:extLst>
              <a:ext uri="{FF2B5EF4-FFF2-40B4-BE49-F238E27FC236}">
                <a16:creationId xmlns:a16="http://schemas.microsoft.com/office/drawing/2014/main" id="{6A5AA562-9386-49B6-A086-DC62AC981588}"/>
              </a:ext>
            </a:extLst>
          </p:cNvPr>
          <p:cNvSpPr txBox="1"/>
          <p:nvPr/>
        </p:nvSpPr>
        <p:spPr>
          <a:xfrm>
            <a:off x="76200" y="4324350"/>
            <a:ext cx="5867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F6D8F"/>
                </a:solidFill>
                <a:effectLst/>
                <a:uLnTx/>
                <a:uFillTx/>
                <a:latin typeface="Arial" panose="020B0604020202020204" pitchFamily="34" charset="0"/>
                <a:ea typeface="+mn-ea"/>
                <a:cs typeface="Arial" panose="020B0604020202020204" pitchFamily="34" charset="0"/>
              </a:rPr>
              <a:t>Presenters</a:t>
            </a:r>
            <a:r>
              <a:rPr kumimoji="0" lang="en-US" sz="1800" b="0" i="0" u="none" strike="noStrike" kern="1200" cap="none" spc="0" normalizeH="0" baseline="0" noProof="0" dirty="0">
                <a:ln>
                  <a:noFill/>
                </a:ln>
                <a:solidFill>
                  <a:srgbClr val="000000"/>
                </a:solidFill>
                <a:effectLst/>
                <a:uLnTx/>
                <a:uFillTx/>
                <a:latin typeface="Roboto"/>
                <a:ea typeface="+mn-ea"/>
                <a:cs typeface="+mn-cs"/>
              </a:rPr>
              <a:t> </a:t>
            </a:r>
          </a:p>
        </p:txBody>
      </p:sp>
    </p:spTree>
    <p:extLst>
      <p:ext uri="{BB962C8B-B14F-4D97-AF65-F5344CB8AC3E}">
        <p14:creationId xmlns:p14="http://schemas.microsoft.com/office/powerpoint/2010/main" val="37437768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8322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t>Bulk Item Usage</a:t>
            </a:r>
            <a:endParaRPr sz="4400"/>
          </a:p>
        </p:txBody>
      </p:sp>
      <p:sp>
        <p:nvSpPr>
          <p:cNvPr id="129" name="Google Shape;129;p13"/>
          <p:cNvSpPr txBox="1">
            <a:spLocks noGrp="1"/>
          </p:cNvSpPr>
          <p:nvPr>
            <p:ph type="subTitle" idx="1"/>
          </p:nvPr>
        </p:nvSpPr>
        <p:spPr>
          <a:xfrm>
            <a:off x="1858700" y="24225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Little Elm ISD</a:t>
            </a:r>
            <a:endParaRPr sz="2200"/>
          </a:p>
        </p:txBody>
      </p:sp>
      <p:pic>
        <p:nvPicPr>
          <p:cNvPr id="130" name="Google Shape;130;p13"/>
          <p:cNvPicPr preferRelativeResize="0"/>
          <p:nvPr/>
        </p:nvPicPr>
        <p:blipFill>
          <a:blip r:embed="rId3">
            <a:alphaModFix/>
          </a:blip>
          <a:stretch>
            <a:fillRect/>
          </a:stretch>
        </p:blipFill>
        <p:spPr>
          <a:xfrm>
            <a:off x="3130201" y="3285850"/>
            <a:ext cx="2742700" cy="1573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2803500"/>
          </a:xfrm>
          <a:prstGeom prst="rect">
            <a:avLst/>
          </a:prstGeom>
        </p:spPr>
        <p:txBody>
          <a:bodyPr spcFirstLastPara="1" wrap="square" lIns="91425" tIns="91425" rIns="91425" bIns="91425" anchor="t" anchorCtr="0">
            <a:noAutofit/>
          </a:bodyPr>
          <a:lstStyle/>
          <a:p>
            <a:pPr marL="457200" lvl="0" indent="-571500" algn="l" rtl="0">
              <a:spcBef>
                <a:spcPts val="0"/>
              </a:spcBef>
              <a:spcAft>
                <a:spcPts val="0"/>
              </a:spcAft>
              <a:buNone/>
            </a:pPr>
            <a:r>
              <a:rPr lang="en" b="1" u="sng"/>
              <a:t>Topics:</a:t>
            </a:r>
            <a:endParaRPr b="1" u="sng"/>
          </a:p>
          <a:p>
            <a:pPr marL="457200" lvl="0" indent="0" algn="l" rtl="0">
              <a:spcBef>
                <a:spcPts val="0"/>
              </a:spcBef>
              <a:spcAft>
                <a:spcPts val="0"/>
              </a:spcAft>
              <a:buNone/>
            </a:pPr>
            <a:endParaRPr/>
          </a:p>
          <a:p>
            <a:pPr marL="457200" lvl="0" indent="-419100" algn="l" rtl="0">
              <a:spcBef>
                <a:spcPts val="0"/>
              </a:spcBef>
              <a:spcAft>
                <a:spcPts val="0"/>
              </a:spcAft>
              <a:buSzPts val="3000"/>
              <a:buAutoNum type="alphaUcPeriod"/>
            </a:pPr>
            <a:r>
              <a:rPr lang="en"/>
              <a:t>Things to Consider</a:t>
            </a:r>
            <a:endParaRPr/>
          </a:p>
          <a:p>
            <a:pPr marL="457200" lvl="0" indent="-419100" algn="l" rtl="0">
              <a:spcBef>
                <a:spcPts val="0"/>
              </a:spcBef>
              <a:spcAft>
                <a:spcPts val="0"/>
              </a:spcAft>
              <a:buSzPts val="3000"/>
              <a:buAutoNum type="alphaUcPeriod"/>
            </a:pPr>
            <a:r>
              <a:rPr lang="en"/>
              <a:t>Products to choose</a:t>
            </a:r>
            <a:endParaRPr/>
          </a:p>
          <a:p>
            <a:pPr marL="457200" lvl="0" indent="-419100" algn="l" rtl="0">
              <a:spcBef>
                <a:spcPts val="0"/>
              </a:spcBef>
              <a:spcAft>
                <a:spcPts val="0"/>
              </a:spcAft>
              <a:buSzPts val="3000"/>
              <a:buAutoNum type="alphaUcPeriod"/>
            </a:pPr>
            <a:r>
              <a:rPr lang="en"/>
              <a:t>Packaging</a:t>
            </a:r>
            <a:endParaRPr/>
          </a:p>
          <a:p>
            <a:pPr marL="457200" lvl="0" indent="-419100" algn="l" rtl="0">
              <a:spcBef>
                <a:spcPts val="0"/>
              </a:spcBef>
              <a:spcAft>
                <a:spcPts val="0"/>
              </a:spcAft>
              <a:buSzPts val="3000"/>
              <a:buAutoNum type="alphaUcPeriod"/>
            </a:pPr>
            <a:r>
              <a:rPr lang="en"/>
              <a:t>Marketing</a:t>
            </a:r>
            <a:endParaRPr/>
          </a:p>
          <a:p>
            <a:pPr marL="457200" lvl="0" indent="-419100" algn="l" rtl="0">
              <a:spcBef>
                <a:spcPts val="0"/>
              </a:spcBef>
              <a:spcAft>
                <a:spcPts val="0"/>
              </a:spcAft>
              <a:buSzPts val="3000"/>
              <a:buAutoNum type="alphaUcPeriod"/>
            </a:pPr>
            <a:r>
              <a:rPr lang="en"/>
              <a:t>Fall Planning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Things to Consider</a:t>
            </a:r>
            <a:endParaRPr/>
          </a:p>
        </p:txBody>
      </p:sp>
      <p:sp>
        <p:nvSpPr>
          <p:cNvPr id="141" name="Google Shape;141;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Delivery Day</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Vendor availability</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Number of meals</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Staff (limited due to social distancing)</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Preparation Time (while social distancing)</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Transportation</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Capability of the student/families</a:t>
            </a:r>
            <a:endParaRPr sz="1600">
              <a:solidFill>
                <a:srgbClr val="222222"/>
              </a:solidFill>
              <a:highlight>
                <a:srgbClr val="FFFFFF"/>
              </a:highlight>
              <a:latin typeface="Nunito"/>
              <a:ea typeface="Nunito"/>
              <a:cs typeface="Nunito"/>
              <a:sym typeface="Nunito"/>
            </a:endParaRPr>
          </a:p>
          <a:p>
            <a:pPr marL="0" lvl="0" indent="0" algn="l" rtl="0">
              <a:spcBef>
                <a:spcPts val="0"/>
              </a:spcBef>
              <a:spcAft>
                <a:spcPts val="0"/>
              </a:spcAft>
              <a:buNone/>
            </a:pP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CB6EA04-7707-6A4A-8160-962380760D81}"/>
              </a:ext>
            </a:extLst>
          </p:cNvPr>
          <p:cNvGrpSpPr/>
          <p:nvPr/>
        </p:nvGrpSpPr>
        <p:grpSpPr>
          <a:xfrm>
            <a:off x="6280317" y="3994130"/>
            <a:ext cx="564215" cy="564215"/>
            <a:chOff x="6143155" y="671548"/>
            <a:chExt cx="564215" cy="564215"/>
          </a:xfrm>
        </p:grpSpPr>
        <p:sp>
          <p:nvSpPr>
            <p:cNvPr id="34" name="Rounded Rectangle 33">
              <a:extLst>
                <a:ext uri="{FF2B5EF4-FFF2-40B4-BE49-F238E27FC236}">
                  <a16:creationId xmlns:a16="http://schemas.microsoft.com/office/drawing/2014/main" id="{C2B63166-9315-A64B-816B-CDF9DA8D603E}"/>
                </a:ext>
              </a:extLst>
            </p:cNvPr>
            <p:cNvSpPr/>
            <p:nvPr/>
          </p:nvSpPr>
          <p:spPr bwMode="auto">
            <a:xfrm rot="18837391">
              <a:off x="6143155" y="671548"/>
              <a:ext cx="564215" cy="564215"/>
            </a:xfrm>
            <a:prstGeom prst="round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35" name="Rounded Rectangle 34">
              <a:extLst>
                <a:ext uri="{FF2B5EF4-FFF2-40B4-BE49-F238E27FC236}">
                  <a16:creationId xmlns:a16="http://schemas.microsoft.com/office/drawing/2014/main" id="{4F4D1BD7-243C-2644-895B-5AA9EE1FFB10}"/>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grpSp>
      <p:grpSp>
        <p:nvGrpSpPr>
          <p:cNvPr id="30" name="Group 29">
            <a:extLst>
              <a:ext uri="{FF2B5EF4-FFF2-40B4-BE49-F238E27FC236}">
                <a16:creationId xmlns:a16="http://schemas.microsoft.com/office/drawing/2014/main" id="{33406029-5A9D-B841-A7CD-0BEA53D5D6F4}"/>
              </a:ext>
            </a:extLst>
          </p:cNvPr>
          <p:cNvGrpSpPr/>
          <p:nvPr/>
        </p:nvGrpSpPr>
        <p:grpSpPr>
          <a:xfrm>
            <a:off x="6251674" y="2443036"/>
            <a:ext cx="564215" cy="564215"/>
            <a:chOff x="6143155" y="671548"/>
            <a:chExt cx="564215" cy="564215"/>
          </a:xfrm>
        </p:grpSpPr>
        <p:sp>
          <p:nvSpPr>
            <p:cNvPr id="31" name="Rounded Rectangle 30">
              <a:extLst>
                <a:ext uri="{FF2B5EF4-FFF2-40B4-BE49-F238E27FC236}">
                  <a16:creationId xmlns:a16="http://schemas.microsoft.com/office/drawing/2014/main" id="{8B16BDE9-368E-AC4F-A270-2723B659BEDC}"/>
                </a:ext>
              </a:extLst>
            </p:cNvPr>
            <p:cNvSpPr/>
            <p:nvPr/>
          </p:nvSpPr>
          <p:spPr bwMode="auto">
            <a:xfrm rot="18837391">
              <a:off x="6143155" y="671548"/>
              <a:ext cx="564215" cy="564215"/>
            </a:xfrm>
            <a:prstGeom prst="round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32" name="Rounded Rectangle 31">
              <a:extLst>
                <a:ext uri="{FF2B5EF4-FFF2-40B4-BE49-F238E27FC236}">
                  <a16:creationId xmlns:a16="http://schemas.microsoft.com/office/drawing/2014/main" id="{467812AC-3694-A047-8479-C7DE88F673F8}"/>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grpSp>
      <p:grpSp>
        <p:nvGrpSpPr>
          <p:cNvPr id="9" name="Group 8">
            <a:extLst>
              <a:ext uri="{FF2B5EF4-FFF2-40B4-BE49-F238E27FC236}">
                <a16:creationId xmlns:a16="http://schemas.microsoft.com/office/drawing/2014/main" id="{CD43F71B-DA39-DE4E-8D21-FF7A465F6472}"/>
              </a:ext>
            </a:extLst>
          </p:cNvPr>
          <p:cNvGrpSpPr/>
          <p:nvPr/>
        </p:nvGrpSpPr>
        <p:grpSpPr>
          <a:xfrm>
            <a:off x="6220475" y="936442"/>
            <a:ext cx="564215" cy="564215"/>
            <a:chOff x="6143155" y="671548"/>
            <a:chExt cx="564215" cy="564215"/>
          </a:xfrm>
        </p:grpSpPr>
        <p:sp>
          <p:nvSpPr>
            <p:cNvPr id="443" name="Rounded Rectangle 442">
              <a:extLst>
                <a:ext uri="{FF2B5EF4-FFF2-40B4-BE49-F238E27FC236}">
                  <a16:creationId xmlns:a16="http://schemas.microsoft.com/office/drawing/2014/main" id="{BE5709D0-8DAB-4852-92D4-3E73CDAEB6BE}"/>
                </a:ext>
              </a:extLst>
            </p:cNvPr>
            <p:cNvSpPr/>
            <p:nvPr/>
          </p:nvSpPr>
          <p:spPr bwMode="auto">
            <a:xfrm rot="18837391">
              <a:off x="6143155" y="671548"/>
              <a:ext cx="564215" cy="564215"/>
            </a:xfrm>
            <a:prstGeom prst="round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444" name="Rounded Rectangle 443">
              <a:extLst>
                <a:ext uri="{FF2B5EF4-FFF2-40B4-BE49-F238E27FC236}">
                  <a16:creationId xmlns:a16="http://schemas.microsoft.com/office/drawing/2014/main" id="{0CE14C6C-130E-42B9-AD22-F3B253BADF97}"/>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grpSp>
      <p:sp>
        <p:nvSpPr>
          <p:cNvPr id="16" name="Text Placeholder 15">
            <a:extLst>
              <a:ext uri="{FF2B5EF4-FFF2-40B4-BE49-F238E27FC236}">
                <a16:creationId xmlns:a16="http://schemas.microsoft.com/office/drawing/2014/main" id="{F4749896-76F3-4E12-87B9-18EE6C031779}"/>
              </a:ext>
            </a:extLst>
          </p:cNvPr>
          <p:cNvSpPr>
            <a:spLocks noGrp="1"/>
          </p:cNvSpPr>
          <p:nvPr>
            <p:ph type="body" sz="quarter" idx="11"/>
          </p:nvPr>
        </p:nvSpPr>
        <p:spPr>
          <a:xfrm>
            <a:off x="6953796" y="533687"/>
            <a:ext cx="2125638" cy="1369726"/>
          </a:xfrm>
        </p:spPr>
        <p:txBody>
          <a:bodyPr/>
          <a:lstStyle/>
          <a:p>
            <a:r>
              <a:rPr lang="en-US" sz="1800" dirty="0"/>
              <a:t>Miranda Rhodes RDN, LDN,  </a:t>
            </a:r>
          </a:p>
          <a:p>
            <a:r>
              <a:rPr lang="en-US" sz="1800" dirty="0"/>
              <a:t>School Nutrition Supervisor, </a:t>
            </a:r>
          </a:p>
          <a:p>
            <a:r>
              <a:rPr lang="en-US" sz="1800" dirty="0"/>
              <a:t>Temple ISD</a:t>
            </a:r>
          </a:p>
          <a:p>
            <a:endParaRPr lang="en-US" dirty="0"/>
          </a:p>
        </p:txBody>
      </p:sp>
      <p:sp>
        <p:nvSpPr>
          <p:cNvPr id="20" name="Text Placeholder 19">
            <a:extLst>
              <a:ext uri="{FF2B5EF4-FFF2-40B4-BE49-F238E27FC236}">
                <a16:creationId xmlns:a16="http://schemas.microsoft.com/office/drawing/2014/main" id="{D288AE0C-3410-498D-B7B0-D83712A91AF4}"/>
              </a:ext>
            </a:extLst>
          </p:cNvPr>
          <p:cNvSpPr>
            <a:spLocks noGrp="1"/>
          </p:cNvSpPr>
          <p:nvPr>
            <p:ph type="body" sz="quarter" idx="15"/>
          </p:nvPr>
        </p:nvSpPr>
        <p:spPr>
          <a:xfrm>
            <a:off x="6927112" y="2129728"/>
            <a:ext cx="2138786" cy="755553"/>
          </a:xfrm>
        </p:spPr>
        <p:txBody>
          <a:bodyPr/>
          <a:lstStyle/>
          <a:p>
            <a:r>
              <a:rPr lang="en-US" sz="1800" dirty="0"/>
              <a:t>Fatima Tai, MS, RD, LD</a:t>
            </a:r>
          </a:p>
          <a:p>
            <a:r>
              <a:rPr lang="en-US" sz="1800" dirty="0"/>
              <a:t>Nutrition Coordinator, Little Elm ISD </a:t>
            </a:r>
          </a:p>
        </p:txBody>
      </p:sp>
      <p:sp>
        <p:nvSpPr>
          <p:cNvPr id="22" name="Text Placeholder 21">
            <a:extLst>
              <a:ext uri="{FF2B5EF4-FFF2-40B4-BE49-F238E27FC236}">
                <a16:creationId xmlns:a16="http://schemas.microsoft.com/office/drawing/2014/main" id="{AA0F578F-7DA6-400C-A41B-0984496577E7}"/>
              </a:ext>
            </a:extLst>
          </p:cNvPr>
          <p:cNvSpPr>
            <a:spLocks noGrp="1"/>
          </p:cNvSpPr>
          <p:nvPr>
            <p:ph type="body" sz="quarter" idx="17"/>
          </p:nvPr>
        </p:nvSpPr>
        <p:spPr>
          <a:xfrm>
            <a:off x="6971828" y="3708035"/>
            <a:ext cx="1981200" cy="755553"/>
          </a:xfrm>
        </p:spPr>
        <p:txBody>
          <a:bodyPr/>
          <a:lstStyle/>
          <a:p>
            <a:r>
              <a:rPr lang="en-US" i="1" dirty="0"/>
              <a:t>Moderated by Krystle Haney, Special Programs Specialist </a:t>
            </a:r>
          </a:p>
        </p:txBody>
      </p:sp>
      <p:sp>
        <p:nvSpPr>
          <p:cNvPr id="27" name="Slide Number Placeholder 26">
            <a:extLst>
              <a:ext uri="{FF2B5EF4-FFF2-40B4-BE49-F238E27FC236}">
                <a16:creationId xmlns:a16="http://schemas.microsoft.com/office/drawing/2014/main" id="{B8332237-05A5-49D7-ADBB-BC7C29BFF2D2}"/>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2192B31-B341-4013-B7E8-60D2E97D576A}" type="slidenum">
              <a:rPr kumimoji="0" lang="en-US" sz="1600" b="0" i="0" u="none" strike="noStrike" kern="1200" cap="none" spc="0" normalizeH="0" baseline="0" noProof="0" smtClean="0">
                <a:ln>
                  <a:noFill/>
                </a:ln>
                <a:solidFill>
                  <a:srgbClr val="167263"/>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167263"/>
              </a:solidFill>
              <a:effectLst/>
              <a:uLnTx/>
              <a:uFillTx/>
              <a:latin typeface="Arial Black" panose="020B0A04020102020204" pitchFamily="34" charset="0"/>
              <a:ea typeface="+mn-ea"/>
              <a:cs typeface="+mn-cs"/>
            </a:endParaRPr>
          </a:p>
        </p:txBody>
      </p:sp>
      <p:sp>
        <p:nvSpPr>
          <p:cNvPr id="28" name="Text Placeholder 47">
            <a:extLst>
              <a:ext uri="{FF2B5EF4-FFF2-40B4-BE49-F238E27FC236}">
                <a16:creationId xmlns:a16="http://schemas.microsoft.com/office/drawing/2014/main" id="{347CB8B9-17EB-4436-8A1F-C3B724068EDF}"/>
              </a:ext>
            </a:extLst>
          </p:cNvPr>
          <p:cNvSpPr txBox="1">
            <a:spLocks/>
          </p:cNvSpPr>
          <p:nvPr/>
        </p:nvSpPr>
        <p:spPr>
          <a:xfrm>
            <a:off x="6292237" y="1036248"/>
            <a:ext cx="506649" cy="435501"/>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01</a:t>
            </a:r>
          </a:p>
        </p:txBody>
      </p:sp>
      <p:sp>
        <p:nvSpPr>
          <p:cNvPr id="29" name="Text Placeholder 47">
            <a:extLst>
              <a:ext uri="{FF2B5EF4-FFF2-40B4-BE49-F238E27FC236}">
                <a16:creationId xmlns:a16="http://schemas.microsoft.com/office/drawing/2014/main" id="{729A5B44-ACBD-408A-B9D1-481A66C71C44}"/>
              </a:ext>
            </a:extLst>
          </p:cNvPr>
          <p:cNvSpPr txBox="1">
            <a:spLocks/>
          </p:cNvSpPr>
          <p:nvPr/>
        </p:nvSpPr>
        <p:spPr>
          <a:xfrm>
            <a:off x="6309101" y="2514590"/>
            <a:ext cx="506649" cy="435501"/>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02</a:t>
            </a:r>
          </a:p>
        </p:txBody>
      </p:sp>
      <p:sp>
        <p:nvSpPr>
          <p:cNvPr id="39" name="Text Placeholder 47">
            <a:extLst>
              <a:ext uri="{FF2B5EF4-FFF2-40B4-BE49-F238E27FC236}">
                <a16:creationId xmlns:a16="http://schemas.microsoft.com/office/drawing/2014/main" id="{59DA424C-0EF0-499D-95F2-6F91E43F77CD}"/>
              </a:ext>
            </a:extLst>
          </p:cNvPr>
          <p:cNvSpPr txBox="1">
            <a:spLocks/>
          </p:cNvSpPr>
          <p:nvPr/>
        </p:nvSpPr>
        <p:spPr>
          <a:xfrm>
            <a:off x="6353956" y="4085811"/>
            <a:ext cx="506649" cy="435501"/>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03</a:t>
            </a:r>
          </a:p>
        </p:txBody>
      </p:sp>
      <p:pic>
        <p:nvPicPr>
          <p:cNvPr id="41" name="Picture 40">
            <a:extLst>
              <a:ext uri="{FF2B5EF4-FFF2-40B4-BE49-F238E27FC236}">
                <a16:creationId xmlns:a16="http://schemas.microsoft.com/office/drawing/2014/main" id="{7753FE39-959F-4881-8DDC-53485945D9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5"/>
          <a:stretch/>
        </p:blipFill>
        <p:spPr>
          <a:xfrm>
            <a:off x="-1" y="-986"/>
            <a:ext cx="6005943" cy="4105561"/>
          </a:xfrm>
          <a:prstGeom prst="rect">
            <a:avLst/>
          </a:prstGeom>
        </p:spPr>
      </p:pic>
      <p:sp>
        <p:nvSpPr>
          <p:cNvPr id="2" name="TextBox 1">
            <a:extLst>
              <a:ext uri="{FF2B5EF4-FFF2-40B4-BE49-F238E27FC236}">
                <a16:creationId xmlns:a16="http://schemas.microsoft.com/office/drawing/2014/main" id="{6A5AA562-9386-49B6-A086-DC62AC981588}"/>
              </a:ext>
            </a:extLst>
          </p:cNvPr>
          <p:cNvSpPr txBox="1"/>
          <p:nvPr/>
        </p:nvSpPr>
        <p:spPr>
          <a:xfrm>
            <a:off x="76200" y="4324350"/>
            <a:ext cx="5867400" cy="923330"/>
          </a:xfrm>
          <a:prstGeom prst="rect">
            <a:avLst/>
          </a:prstGeom>
          <a:noFill/>
        </p:spPr>
        <p:txBody>
          <a:bodyPr wrap="square" rtlCol="0">
            <a:spAutoFit/>
          </a:bodyPr>
          <a:lstStyle/>
          <a:p>
            <a:pPr algn="ctr"/>
            <a:r>
              <a:rPr lang="en-US" sz="5400" dirty="0">
                <a:solidFill>
                  <a:srgbClr val="2F6D8F"/>
                </a:solidFill>
                <a:latin typeface="Arial" panose="020B0604020202020204" pitchFamily="34" charset="0"/>
                <a:cs typeface="Arial" panose="020B0604020202020204" pitchFamily="34" charset="0"/>
              </a:rPr>
              <a:t>Presenters</a:t>
            </a:r>
            <a:r>
              <a:rPr lang="en-US" dirty="0"/>
              <a:t> </a:t>
            </a:r>
          </a:p>
        </p:txBody>
      </p:sp>
    </p:spTree>
    <p:extLst>
      <p:ext uri="{BB962C8B-B14F-4D97-AF65-F5344CB8AC3E}">
        <p14:creationId xmlns:p14="http://schemas.microsoft.com/office/powerpoint/2010/main" val="319627780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 To Choose</a:t>
            </a:r>
            <a:endParaRPr/>
          </a:p>
        </p:txBody>
      </p:sp>
      <p:sp>
        <p:nvSpPr>
          <p:cNvPr id="147" name="Google Shape;147;p16"/>
          <p:cNvSpPr txBox="1">
            <a:spLocks noGrp="1"/>
          </p:cNvSpPr>
          <p:nvPr>
            <p:ph type="body" idx="1"/>
          </p:nvPr>
        </p:nvSpPr>
        <p:spPr>
          <a:xfrm>
            <a:off x="7499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222222"/>
                </a:solidFill>
                <a:highlight>
                  <a:srgbClr val="FFFFFF"/>
                </a:highlight>
                <a:latin typeface="Nunito"/>
                <a:ea typeface="Nunito"/>
                <a:cs typeface="Nunito"/>
                <a:sym typeface="Nunito"/>
              </a:rPr>
              <a:t>How did we choose the item</a:t>
            </a:r>
            <a:endParaRPr sz="1600" b="1">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Items that are on the bid</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Items that would meet at least 2 food components</a:t>
            </a:r>
            <a:endParaRPr sz="1600">
              <a:solidFill>
                <a:srgbClr val="222222"/>
              </a:solidFill>
              <a:highlight>
                <a:srgbClr val="FFFFFF"/>
              </a:highlight>
              <a:latin typeface="Nunito"/>
              <a:ea typeface="Nunito"/>
              <a:cs typeface="Nunito"/>
              <a:sym typeface="Nunito"/>
            </a:endParaRPr>
          </a:p>
          <a:p>
            <a:pPr marL="1371600" lvl="2" indent="-330200" algn="l" rtl="0">
              <a:spcBef>
                <a:spcPts val="0"/>
              </a:spcBef>
              <a:spcAft>
                <a:spcPts val="0"/>
              </a:spcAft>
              <a:buClr>
                <a:srgbClr val="222222"/>
              </a:buClr>
              <a:buSzPts val="1600"/>
              <a:buFont typeface="Nunito"/>
              <a:buAutoNum type="romanLcPeriod"/>
            </a:pPr>
            <a:r>
              <a:rPr lang="en" sz="1600">
                <a:solidFill>
                  <a:srgbClr val="222222"/>
                </a:solidFill>
                <a:highlight>
                  <a:schemeClr val="dk1"/>
                </a:highlight>
                <a:latin typeface="Nunito"/>
                <a:ea typeface="Nunito"/>
                <a:cs typeface="Nunito"/>
                <a:sym typeface="Nunito"/>
              </a:rPr>
              <a:t>Meat/Meat Alternate &amp; Grain</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Open Site: Meet the meal pattern for highest grade level </a:t>
            </a:r>
            <a:endParaRPr sz="1600">
              <a:solidFill>
                <a:srgbClr val="222222"/>
              </a:solidFill>
              <a:highlight>
                <a:srgbClr val="FFFFFF"/>
              </a:highlight>
              <a:latin typeface="Nunito"/>
              <a:ea typeface="Nunito"/>
              <a:cs typeface="Nunito"/>
              <a:sym typeface="Nunito"/>
            </a:endParaRPr>
          </a:p>
          <a:p>
            <a:pPr marL="914400" lvl="1"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Vendor availability</a:t>
            </a:r>
            <a:endParaRPr sz="1600">
              <a:solidFill>
                <a:srgbClr val="222222"/>
              </a:solidFill>
              <a:highlight>
                <a:srgbClr val="FFFFFF"/>
              </a:highlight>
              <a:latin typeface="Nunito"/>
              <a:ea typeface="Nunito"/>
              <a:cs typeface="Nunito"/>
              <a:sym typeface="Nunito"/>
            </a:endParaRPr>
          </a:p>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Packaging</a:t>
            </a:r>
            <a:endParaRPr/>
          </a:p>
        </p:txBody>
      </p:sp>
      <p:sp>
        <p:nvSpPr>
          <p:cNvPr id="153" name="Google Shape;153;p17"/>
          <p:cNvSpPr txBox="1">
            <a:spLocks noGrp="1"/>
          </p:cNvSpPr>
          <p:nvPr>
            <p:ph type="body" idx="1"/>
          </p:nvPr>
        </p:nvSpPr>
        <p:spPr>
          <a:xfrm>
            <a:off x="7499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222222"/>
                </a:solidFill>
                <a:highlight>
                  <a:srgbClr val="FFFFFF"/>
                </a:highlight>
                <a:latin typeface="Nunito"/>
                <a:ea typeface="Nunito"/>
                <a:cs typeface="Nunito"/>
                <a:sym typeface="Nunito"/>
              </a:rPr>
              <a:t>How did we individually wrap the item</a:t>
            </a:r>
            <a:endParaRPr sz="1600" b="1">
              <a:solidFill>
                <a:srgbClr val="222222"/>
              </a:solidFill>
              <a:highlight>
                <a:srgbClr val="FFFFFF"/>
              </a:highlight>
              <a:latin typeface="Nunito"/>
              <a:ea typeface="Nunito"/>
              <a:cs typeface="Nunito"/>
              <a:sym typeface="Nunito"/>
            </a:endParaRPr>
          </a:p>
          <a:p>
            <a:pPr marL="0" lvl="0" indent="0" algn="l" rtl="0">
              <a:spcBef>
                <a:spcPts val="0"/>
              </a:spcBef>
              <a:spcAft>
                <a:spcPts val="0"/>
              </a:spcAft>
              <a:buNone/>
            </a:pPr>
            <a:endParaRPr sz="1600" b="1">
              <a:solidFill>
                <a:srgbClr val="222222"/>
              </a:solidFill>
              <a:highlight>
                <a:srgbClr val="FFFFFF"/>
              </a:highlight>
              <a:latin typeface="Nunito"/>
              <a:ea typeface="Nunito"/>
              <a:cs typeface="Nunito"/>
              <a:sym typeface="Nunito"/>
            </a:endParaRPr>
          </a:p>
          <a:p>
            <a:pPr marL="914400" lvl="0"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Aluminum foil: safe for conventional oven and not for microwave oven</a:t>
            </a:r>
            <a:endParaRPr sz="1600">
              <a:solidFill>
                <a:srgbClr val="222222"/>
              </a:solidFill>
              <a:highlight>
                <a:srgbClr val="FFFFFF"/>
              </a:highlight>
              <a:latin typeface="Nunito"/>
              <a:ea typeface="Nunito"/>
              <a:cs typeface="Nunito"/>
              <a:sym typeface="Nunito"/>
            </a:endParaRPr>
          </a:p>
          <a:p>
            <a:pPr marL="914400" lvl="0"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Ziplock bags</a:t>
            </a:r>
            <a:endParaRPr sz="1600">
              <a:solidFill>
                <a:srgbClr val="222222"/>
              </a:solidFill>
              <a:highlight>
                <a:srgbClr val="FFFFFF"/>
              </a:highlight>
              <a:latin typeface="Nunito"/>
              <a:ea typeface="Nunito"/>
              <a:cs typeface="Nunito"/>
              <a:sym typeface="Nunito"/>
            </a:endParaRPr>
          </a:p>
          <a:p>
            <a:pPr marL="914400" lvl="0"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Specific product instructions vs General food safety  instructions</a:t>
            </a:r>
            <a:endParaRPr sz="1600">
              <a:solidFill>
                <a:srgbClr val="222222"/>
              </a:solidFill>
              <a:highlight>
                <a:srgbClr val="FFFFFF"/>
              </a:highlight>
              <a:latin typeface="Nunito"/>
              <a:ea typeface="Nunito"/>
              <a:cs typeface="Nunito"/>
              <a:sym typeface="Nunito"/>
            </a:endParaRPr>
          </a:p>
          <a:p>
            <a:pPr marL="0" lvl="0" indent="0" algn="l" rtl="0">
              <a:spcBef>
                <a:spcPts val="0"/>
              </a:spcBef>
              <a:spcAft>
                <a:spcPts val="1600"/>
              </a:spcAft>
              <a:buNone/>
            </a:pPr>
            <a:endParaRPr sz="1600">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9" name="Google Shape;159;p18"/>
          <p:cNvPicPr preferRelativeResize="0"/>
          <p:nvPr/>
        </p:nvPicPr>
        <p:blipFill>
          <a:blip r:embed="rId3">
            <a:alphaModFix/>
          </a:blip>
          <a:stretch>
            <a:fillRect/>
          </a:stretch>
        </p:blipFill>
        <p:spPr>
          <a:xfrm>
            <a:off x="2666571" y="0"/>
            <a:ext cx="3672459"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Fall Planning</a:t>
            </a:r>
            <a:endParaRPr/>
          </a:p>
        </p:txBody>
      </p:sp>
      <p:sp>
        <p:nvSpPr>
          <p:cNvPr id="165" name="Google Shape;165;p19"/>
          <p:cNvSpPr txBox="1">
            <a:spLocks noGrp="1"/>
          </p:cNvSpPr>
          <p:nvPr>
            <p:ph type="body" idx="1"/>
          </p:nvPr>
        </p:nvSpPr>
        <p:spPr>
          <a:xfrm>
            <a:off x="749950" y="1990725"/>
            <a:ext cx="7505700" cy="26799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None/>
            </a:pPr>
            <a:r>
              <a:rPr lang="en" sz="1600" b="1">
                <a:solidFill>
                  <a:srgbClr val="222222"/>
                </a:solidFill>
                <a:highlight>
                  <a:srgbClr val="FFFFFF"/>
                </a:highlight>
                <a:latin typeface="Nunito"/>
                <a:ea typeface="Nunito"/>
                <a:cs typeface="Nunito"/>
                <a:sym typeface="Nunito"/>
              </a:rPr>
              <a:t>In School Learning</a:t>
            </a:r>
            <a:endParaRPr sz="1600" b="1">
              <a:solidFill>
                <a:srgbClr val="222222"/>
              </a:solidFill>
              <a:highlight>
                <a:srgbClr val="FFFFFF"/>
              </a:highlight>
              <a:latin typeface="Nunito"/>
              <a:ea typeface="Nunito"/>
              <a:cs typeface="Nunito"/>
              <a:sym typeface="Nunito"/>
            </a:endParaRPr>
          </a:p>
          <a:p>
            <a:pPr marL="914400" lvl="0"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Current Plan: Place entrees directly on to the tray without individually wrapping the item</a:t>
            </a:r>
            <a:endParaRPr sz="1600">
              <a:solidFill>
                <a:srgbClr val="222222"/>
              </a:solidFill>
              <a:highlight>
                <a:srgbClr val="FFFFFF"/>
              </a:highlight>
              <a:latin typeface="Nunito"/>
              <a:ea typeface="Nunito"/>
              <a:cs typeface="Nunito"/>
              <a:sym typeface="Nunito"/>
            </a:endParaRPr>
          </a:p>
          <a:p>
            <a:pPr marL="914400" lvl="0" indent="-330200" algn="l" rtl="0">
              <a:spcBef>
                <a:spcPts val="0"/>
              </a:spcBef>
              <a:spcAft>
                <a:spcPts val="0"/>
              </a:spcAft>
              <a:buClr>
                <a:srgbClr val="222222"/>
              </a:buClr>
              <a:buSzPts val="1600"/>
              <a:buFont typeface="Nunito"/>
              <a:buAutoNum type="alphaLcPeriod"/>
            </a:pPr>
            <a:r>
              <a:rPr lang="en" sz="1600">
                <a:solidFill>
                  <a:srgbClr val="222222"/>
                </a:solidFill>
                <a:highlight>
                  <a:srgbClr val="FFFFFF"/>
                </a:highlight>
                <a:latin typeface="Nunito"/>
                <a:ea typeface="Nunito"/>
                <a:cs typeface="Nunito"/>
                <a:sym typeface="Nunito"/>
              </a:rPr>
              <a:t>Students will use their campus-issued student ID card or student barcode on the Focus Mobile app, to make purchases without having to use the touchpads.</a:t>
            </a:r>
            <a:endParaRPr sz="1600">
              <a:solidFill>
                <a:srgbClr val="222222"/>
              </a:solidFill>
              <a:highlight>
                <a:srgbClr val="FFFFFF"/>
              </a:highlight>
              <a:latin typeface="Nunito"/>
              <a:ea typeface="Nunito"/>
              <a:cs typeface="Nunito"/>
              <a:sym typeface="Nunito"/>
            </a:endParaRPr>
          </a:p>
          <a:p>
            <a:pPr marL="457200" lvl="0" indent="0" algn="l" rtl="0">
              <a:spcBef>
                <a:spcPts val="0"/>
              </a:spcBef>
              <a:spcAft>
                <a:spcPts val="0"/>
              </a:spcAft>
              <a:buNone/>
            </a:pPr>
            <a:r>
              <a:rPr lang="en" sz="1600" b="1">
                <a:solidFill>
                  <a:srgbClr val="222222"/>
                </a:solidFill>
                <a:highlight>
                  <a:srgbClr val="FFFFFF"/>
                </a:highlight>
                <a:latin typeface="Nunito"/>
                <a:ea typeface="Nunito"/>
                <a:cs typeface="Nunito"/>
                <a:sym typeface="Nunito"/>
              </a:rPr>
              <a:t>Online Learning</a:t>
            </a:r>
            <a:endParaRPr sz="1600" b="1">
              <a:solidFill>
                <a:srgbClr val="222222"/>
              </a:solidFill>
              <a:highlight>
                <a:srgbClr val="FFFFFF"/>
              </a:highlight>
              <a:latin typeface="Nunito"/>
              <a:ea typeface="Nunito"/>
              <a:cs typeface="Nunito"/>
              <a:sym typeface="Nunito"/>
            </a:endParaRPr>
          </a:p>
          <a:p>
            <a:pPr marL="914400" lvl="0" indent="-330200" algn="l" rtl="0">
              <a:lnSpc>
                <a:spcPct val="115000"/>
              </a:lnSpc>
              <a:spcBef>
                <a:spcPts val="0"/>
              </a:spcBef>
              <a:spcAft>
                <a:spcPts val="0"/>
              </a:spcAft>
              <a:buClr>
                <a:srgbClr val="222222"/>
              </a:buClr>
              <a:buSzPts val="1600"/>
              <a:buFont typeface="Nunito"/>
              <a:buAutoNum type="alphaLcPeriod"/>
            </a:pPr>
            <a:r>
              <a:rPr lang="en" sz="1600">
                <a:solidFill>
                  <a:srgbClr val="222222"/>
                </a:solidFill>
                <a:latin typeface="Nunito"/>
                <a:ea typeface="Nunito"/>
                <a:cs typeface="Nunito"/>
                <a:sym typeface="Nunito"/>
              </a:rPr>
              <a:t>Come through the line in the cafeteria</a:t>
            </a:r>
            <a:endParaRPr sz="1600" b="1">
              <a:solidFill>
                <a:srgbClr val="222222"/>
              </a:solidFill>
              <a:highlight>
                <a:srgbClr val="FFFFFF"/>
              </a:highlight>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819150" y="2141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1"/>
              <a:t>Questions</a:t>
            </a:r>
            <a:r>
              <a:rPr lang="en" b="1"/>
              <a:t>?</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600CB-C624-4CB3-B9D5-F4BC46B8B4C5}"/>
              </a:ext>
            </a:extLst>
          </p:cNvPr>
          <p:cNvSpPr>
            <a:spLocks noGrp="1"/>
          </p:cNvSpPr>
          <p:nvPr>
            <p:ph type="sldNum" sz="quarter" idx="10"/>
          </p:nvPr>
        </p:nvSpPr>
        <p:spPr/>
        <p:txBody>
          <a:bodyPr/>
          <a:lstStyle/>
          <a:p>
            <a:fld id="{B2192B31-B341-4013-B7E8-60D2E97D576A}" type="slidenum">
              <a:rPr lang="en-US" smtClean="0"/>
              <a:pPr/>
              <a:t>25</a:t>
            </a:fld>
            <a:endParaRPr lang="en-US" dirty="0"/>
          </a:p>
        </p:txBody>
      </p:sp>
      <p:pic>
        <p:nvPicPr>
          <p:cNvPr id="3" name="Picture 2" descr="A close up of a sign&#10;&#10;Description automatically generated">
            <a:extLst>
              <a:ext uri="{FF2B5EF4-FFF2-40B4-BE49-F238E27FC236}">
                <a16:creationId xmlns:a16="http://schemas.microsoft.com/office/drawing/2014/main" id="{CE638530-07EC-47B7-AAC0-87C2BA48E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5" name="Rectangle 4">
            <a:extLst>
              <a:ext uri="{FF2B5EF4-FFF2-40B4-BE49-F238E27FC236}">
                <a16:creationId xmlns:a16="http://schemas.microsoft.com/office/drawing/2014/main" id="{DA3F7E78-4317-4052-89D7-8FB4AF030AD5}"/>
              </a:ext>
            </a:extLst>
          </p:cNvPr>
          <p:cNvSpPr/>
          <p:nvPr/>
        </p:nvSpPr>
        <p:spPr>
          <a:xfrm>
            <a:off x="352943" y="285750"/>
            <a:ext cx="8610600" cy="769441"/>
          </a:xfrm>
          <a:prstGeom prst="rect">
            <a:avLst/>
          </a:prstGeom>
        </p:spPr>
        <p:txBody>
          <a:bodyPr wrap="square">
            <a:spAutoFit/>
          </a:bodyPr>
          <a:lstStyle/>
          <a:p>
            <a:pPr algn="ctr"/>
            <a:r>
              <a:rPr lang="en-US" sz="4400" dirty="0">
                <a:solidFill>
                  <a:srgbClr val="2F6D8F"/>
                </a:solidFill>
              </a:rPr>
              <a:t>Additional Resources</a:t>
            </a:r>
            <a:endParaRPr lang="en-US" sz="2400" dirty="0">
              <a:solidFill>
                <a:srgbClr val="2F6D8F"/>
              </a:solidFill>
            </a:endParaRPr>
          </a:p>
        </p:txBody>
      </p:sp>
      <p:sp>
        <p:nvSpPr>
          <p:cNvPr id="4" name="TextBox 3">
            <a:extLst>
              <a:ext uri="{FF2B5EF4-FFF2-40B4-BE49-F238E27FC236}">
                <a16:creationId xmlns:a16="http://schemas.microsoft.com/office/drawing/2014/main" id="{11700116-B028-43B9-8A4C-ABD41BB1D34D}"/>
              </a:ext>
            </a:extLst>
          </p:cNvPr>
          <p:cNvSpPr txBox="1"/>
          <p:nvPr/>
        </p:nvSpPr>
        <p:spPr>
          <a:xfrm>
            <a:off x="189422" y="1024935"/>
            <a:ext cx="6019800" cy="430887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167263"/>
                </a:solidFill>
              </a:rPr>
              <a:t>Transitional Menu Planning Tool</a:t>
            </a:r>
          </a:p>
          <a:p>
            <a:pPr marL="742950" lvl="1" indent="-285750">
              <a:buFont typeface="Arial" panose="020B0604020202020204" pitchFamily="34" charset="0"/>
              <a:buChar char="•"/>
            </a:pPr>
            <a:r>
              <a:rPr lang="en-US" sz="1400" dirty="0">
                <a:solidFill>
                  <a:srgbClr val="000000"/>
                </a:solidFill>
                <a:latin typeface="Arial" panose="020B0604020202020204" pitchFamily="34" charset="0"/>
              </a:rPr>
              <a:t>I</a:t>
            </a:r>
            <a:r>
              <a:rPr lang="en-US" sz="1400" b="0" i="0" dirty="0">
                <a:solidFill>
                  <a:srgbClr val="000000"/>
                </a:solidFill>
                <a:effectLst/>
                <a:latin typeface="Arial" panose="020B0604020202020204" pitchFamily="34" charset="0"/>
              </a:rPr>
              <a:t>ncludes menu planning strategies, example menus, packaging options, and service styles</a:t>
            </a:r>
            <a:br>
              <a:rPr lang="en-US" sz="1600" b="0" i="0" dirty="0">
                <a:solidFill>
                  <a:srgbClr val="000000"/>
                </a:solidFill>
                <a:effectLst/>
                <a:latin typeface="Arial" panose="020B0604020202020204" pitchFamily="34" charset="0"/>
              </a:rPr>
            </a:br>
            <a:endParaRPr lang="en-US" sz="1600" b="0" i="0" dirty="0">
              <a:solidFill>
                <a:srgbClr val="000000"/>
              </a:solidFill>
              <a:effectLst/>
              <a:latin typeface="Arial" panose="020B0604020202020204" pitchFamily="34" charset="0"/>
            </a:endParaRPr>
          </a:p>
          <a:p>
            <a:pPr marL="742950" lvl="1" indent="-285750">
              <a:buFont typeface="Arial" panose="020B0604020202020204" pitchFamily="34" charset="0"/>
              <a:buChar char="•"/>
            </a:pPr>
            <a:r>
              <a:rPr lang="en-US" sz="1400" dirty="0">
                <a:solidFill>
                  <a:srgbClr val="000000"/>
                </a:solidFill>
                <a:latin typeface="Arial" panose="020B0604020202020204" pitchFamily="34" charset="0"/>
              </a:rPr>
              <a:t>Available at </a:t>
            </a:r>
            <a:r>
              <a:rPr lang="en-US" sz="1400" dirty="0">
                <a:solidFill>
                  <a:srgbClr val="000000"/>
                </a:solidFill>
                <a:latin typeface="Arial" panose="020B0604020202020204" pitchFamily="34" charset="0"/>
                <a:hlinkClick r:id="rId3" action="ppaction://hlinkfile"/>
              </a:rPr>
              <a:t>squaremeals.org/</a:t>
            </a:r>
            <a:r>
              <a:rPr lang="en-US" sz="1400" dirty="0" err="1">
                <a:solidFill>
                  <a:srgbClr val="000000"/>
                </a:solidFill>
                <a:latin typeface="Arial" panose="020B0604020202020204" pitchFamily="34" charset="0"/>
                <a:hlinkClick r:id="rId3" action="ppaction://hlinkfile"/>
              </a:rPr>
              <a:t>fallplanningresources</a:t>
            </a:r>
            <a:r>
              <a:rPr lang="en-US" sz="1400" dirty="0">
                <a:solidFill>
                  <a:srgbClr val="000000"/>
                </a:solidFill>
                <a:latin typeface="Arial" panose="020B0604020202020204" pitchFamily="34" charset="0"/>
                <a:hlinkClick r:id="rId3" action="ppaction://hlinkfile"/>
              </a:rPr>
              <a:t> </a:t>
            </a:r>
            <a:endParaRPr lang="en-US" sz="1400" b="0" i="0" dirty="0">
              <a:solidFill>
                <a:srgbClr val="000000"/>
              </a:solidFill>
              <a:effectLst/>
              <a:latin typeface="Arial" panose="020B0604020202020204" pitchFamily="34" charset="0"/>
            </a:endParaRPr>
          </a:p>
          <a:p>
            <a:pPr marL="742950" lvl="1" indent="-285750">
              <a:buFont typeface="Arial" panose="020B0604020202020204" pitchFamily="34" charset="0"/>
              <a:buChar char="•"/>
            </a:pPr>
            <a:endParaRPr lang="en-US" sz="1600" dirty="0">
              <a:solidFill>
                <a:srgbClr val="000000"/>
              </a:solidFill>
              <a:latin typeface="Arial" panose="020B0604020202020204" pitchFamily="34" charset="0"/>
            </a:endParaRPr>
          </a:p>
          <a:p>
            <a:pPr marL="285750" lvl="1" indent="-285750">
              <a:buFont typeface="Arial" panose="020B0604020202020204" pitchFamily="34" charset="0"/>
              <a:buChar char="•"/>
            </a:pPr>
            <a:r>
              <a:rPr lang="en-US" dirty="0">
                <a:solidFill>
                  <a:srgbClr val="167263"/>
                </a:solidFill>
              </a:rPr>
              <a:t>USDA Foods Flyers</a:t>
            </a:r>
          </a:p>
          <a:p>
            <a:pPr marL="742950" lvl="2" indent="-285750">
              <a:buFont typeface="Arial" panose="020B0604020202020204" pitchFamily="34" charset="0"/>
              <a:buChar char="•"/>
            </a:pPr>
            <a:r>
              <a:rPr lang="en-US" sz="1400" dirty="0"/>
              <a:t>By region</a:t>
            </a:r>
            <a:br>
              <a:rPr lang="en-US" sz="1400" dirty="0"/>
            </a:br>
            <a:endParaRPr lang="en-US" sz="1400" dirty="0"/>
          </a:p>
          <a:p>
            <a:pPr marL="742950" lvl="2" indent="-285750">
              <a:buFont typeface="Arial" panose="020B0604020202020204" pitchFamily="34" charset="0"/>
              <a:buChar char="•"/>
            </a:pPr>
            <a:r>
              <a:rPr lang="en-US" sz="1400" dirty="0"/>
              <a:t>Showcasing items in high supply at TDA contracted warehouse </a:t>
            </a:r>
            <a:br>
              <a:rPr lang="en-US" sz="1400" dirty="0"/>
            </a:br>
            <a:endParaRPr lang="en-US" sz="1400" dirty="0"/>
          </a:p>
          <a:p>
            <a:pPr marL="742950" lvl="2" indent="-285750">
              <a:buFont typeface="Arial" panose="020B0604020202020204" pitchFamily="34" charset="0"/>
              <a:buChar char="•"/>
            </a:pPr>
            <a:r>
              <a:rPr lang="en-US" sz="1400" dirty="0"/>
              <a:t>Available at -  </a:t>
            </a:r>
            <a:r>
              <a:rPr lang="en-US" sz="1400" dirty="0">
                <a:hlinkClick r:id="rId4"/>
              </a:rPr>
              <a:t>https://squaremeals.org/Programs/FoodDistributionProgramforCNPrograms/USDAFoodsOfferedforNSLP.aspx</a:t>
            </a:r>
            <a:endParaRPr lang="en-US" sz="1400" dirty="0"/>
          </a:p>
          <a:p>
            <a:pPr lvl="2"/>
            <a:endParaRPr lang="en-US" sz="1600" dirty="0">
              <a:solidFill>
                <a:srgbClr val="000000"/>
              </a:solidFill>
              <a:latin typeface="Arial" panose="020B0604020202020204" pitchFamily="34" charset="0"/>
            </a:endParaRPr>
          </a:p>
          <a:p>
            <a:pPr lvl="2"/>
            <a:endParaRPr lang="en-US" sz="1600" dirty="0">
              <a:solidFill>
                <a:srgbClr val="000000"/>
              </a:solidFill>
              <a:latin typeface="Arial" panose="020B0604020202020204" pitchFamily="34" charset="0"/>
            </a:endParaRPr>
          </a:p>
          <a:p>
            <a:pPr lvl="2"/>
            <a:endParaRPr lang="en-US" sz="1600" dirty="0"/>
          </a:p>
          <a:p>
            <a:pPr marL="285750" indent="-285750">
              <a:buFont typeface="Arial" panose="020B0604020202020204" pitchFamily="34" charset="0"/>
              <a:buChar char="•"/>
            </a:pPr>
            <a:endParaRPr lang="en-US" dirty="0"/>
          </a:p>
        </p:txBody>
      </p:sp>
      <p:pic>
        <p:nvPicPr>
          <p:cNvPr id="7" name="Picture 6" descr="A screenshot of a cell phone&#10;&#10;Description automatically generated">
            <a:extLst>
              <a:ext uri="{FF2B5EF4-FFF2-40B4-BE49-F238E27FC236}">
                <a16:creationId xmlns:a16="http://schemas.microsoft.com/office/drawing/2014/main" id="{BFE897A5-0395-4EFC-935E-FBA95C59EB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7158" y="1024935"/>
            <a:ext cx="1301323" cy="168418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AB5E13A4-DEE8-4CD8-9636-71E1310F70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7157" y="2748731"/>
            <a:ext cx="1301323" cy="1683073"/>
          </a:xfrm>
          <a:prstGeom prst="rect">
            <a:avLst/>
          </a:prstGeom>
        </p:spPr>
      </p:pic>
    </p:spTree>
    <p:extLst>
      <p:ext uri="{BB962C8B-B14F-4D97-AF65-F5344CB8AC3E}">
        <p14:creationId xmlns:p14="http://schemas.microsoft.com/office/powerpoint/2010/main" val="2793963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600CB-C624-4CB3-B9D5-F4BC46B8B4C5}"/>
              </a:ext>
            </a:extLst>
          </p:cNvPr>
          <p:cNvSpPr>
            <a:spLocks noGrp="1"/>
          </p:cNvSpPr>
          <p:nvPr>
            <p:ph type="sldNum" sz="quarter" idx="10"/>
          </p:nvPr>
        </p:nvSpPr>
        <p:spPr/>
        <p:txBody>
          <a:bodyPr/>
          <a:lstStyle/>
          <a:p>
            <a:fld id="{B2192B31-B341-4013-B7E8-60D2E97D576A}" type="slidenum">
              <a:rPr lang="en-US" smtClean="0"/>
              <a:pPr/>
              <a:t>26</a:t>
            </a:fld>
            <a:endParaRPr lang="en-US" dirty="0"/>
          </a:p>
        </p:txBody>
      </p:sp>
      <p:pic>
        <p:nvPicPr>
          <p:cNvPr id="3" name="Picture 2" descr="A close up of a sign&#10;&#10;Description automatically generated">
            <a:extLst>
              <a:ext uri="{FF2B5EF4-FFF2-40B4-BE49-F238E27FC236}">
                <a16:creationId xmlns:a16="http://schemas.microsoft.com/office/drawing/2014/main" id="{CE638530-07EC-47B7-AAC0-87C2BA48E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5" name="Rectangle 4">
            <a:extLst>
              <a:ext uri="{FF2B5EF4-FFF2-40B4-BE49-F238E27FC236}">
                <a16:creationId xmlns:a16="http://schemas.microsoft.com/office/drawing/2014/main" id="{DA3F7E78-4317-4052-89D7-8FB4AF030AD5}"/>
              </a:ext>
            </a:extLst>
          </p:cNvPr>
          <p:cNvSpPr/>
          <p:nvPr/>
        </p:nvSpPr>
        <p:spPr>
          <a:xfrm>
            <a:off x="352943" y="285750"/>
            <a:ext cx="8610600" cy="769441"/>
          </a:xfrm>
          <a:prstGeom prst="rect">
            <a:avLst/>
          </a:prstGeom>
        </p:spPr>
        <p:txBody>
          <a:bodyPr wrap="square">
            <a:spAutoFit/>
          </a:bodyPr>
          <a:lstStyle/>
          <a:p>
            <a:pPr algn="ctr"/>
            <a:r>
              <a:rPr lang="en-US" sz="4400" dirty="0">
                <a:solidFill>
                  <a:srgbClr val="2F6D8F"/>
                </a:solidFill>
              </a:rPr>
              <a:t>Additional Resources</a:t>
            </a:r>
            <a:endParaRPr lang="en-US" sz="2400" dirty="0">
              <a:solidFill>
                <a:srgbClr val="2F6D8F"/>
              </a:solidFill>
            </a:endParaRPr>
          </a:p>
        </p:txBody>
      </p:sp>
      <p:sp>
        <p:nvSpPr>
          <p:cNvPr id="4" name="TextBox 3">
            <a:extLst>
              <a:ext uri="{FF2B5EF4-FFF2-40B4-BE49-F238E27FC236}">
                <a16:creationId xmlns:a16="http://schemas.microsoft.com/office/drawing/2014/main" id="{11700116-B028-43B9-8A4C-ABD41BB1D34D}"/>
              </a:ext>
            </a:extLst>
          </p:cNvPr>
          <p:cNvSpPr txBox="1"/>
          <p:nvPr/>
        </p:nvSpPr>
        <p:spPr>
          <a:xfrm>
            <a:off x="189422" y="1024935"/>
            <a:ext cx="8649778" cy="393954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167263"/>
                </a:solidFill>
              </a:rPr>
              <a:t>2020 National School Lunch Program Equipment Assistance Grants for School Food Authorities</a:t>
            </a:r>
          </a:p>
          <a:p>
            <a:pPr marL="742950" lvl="1" indent="-285750">
              <a:buFont typeface="Arial" panose="020B0604020202020204" pitchFamily="34" charset="0"/>
              <a:buChar char="•"/>
            </a:pPr>
            <a:r>
              <a:rPr lang="en-US" sz="1400" dirty="0">
                <a:solidFill>
                  <a:srgbClr val="000000"/>
                </a:solidFill>
                <a:latin typeface="Arial" panose="020B0604020202020204" pitchFamily="34" charset="0"/>
              </a:rPr>
              <a:t>Kitchen equipment assistance grant</a:t>
            </a:r>
            <a:br>
              <a:rPr lang="en-US" sz="1400" dirty="0">
                <a:solidFill>
                  <a:srgbClr val="000000"/>
                </a:solidFill>
                <a:latin typeface="Arial" panose="020B0604020202020204" pitchFamily="34" charset="0"/>
              </a:rPr>
            </a:br>
            <a:endParaRPr lang="en-US" dirty="0">
              <a:solidFill>
                <a:srgbClr val="167263"/>
              </a:solidFill>
            </a:endParaRPr>
          </a:p>
          <a:p>
            <a:pPr marL="742950" lvl="1" indent="-285750">
              <a:buFont typeface="Arial" panose="020B0604020202020204" pitchFamily="34" charset="0"/>
              <a:buChar char="•"/>
            </a:pPr>
            <a:r>
              <a:rPr lang="en-US" sz="1400" dirty="0">
                <a:solidFill>
                  <a:srgbClr val="000000"/>
                </a:solidFill>
                <a:latin typeface="Arial" panose="020B0604020202020204" pitchFamily="34" charset="0"/>
              </a:rPr>
              <a:t>Application Period – July 8 – August 16, 2020</a:t>
            </a:r>
            <a:br>
              <a:rPr lang="en-US" sz="1400" dirty="0">
                <a:solidFill>
                  <a:srgbClr val="000000"/>
                </a:solidFill>
                <a:latin typeface="Arial" panose="020B0604020202020204" pitchFamily="34" charset="0"/>
              </a:rPr>
            </a:br>
            <a:endParaRPr lang="en-US" sz="1400" dirty="0">
              <a:solidFill>
                <a:srgbClr val="000000"/>
              </a:solidFill>
              <a:latin typeface="Arial" panose="020B0604020202020204" pitchFamily="34" charset="0"/>
            </a:endParaRPr>
          </a:p>
          <a:p>
            <a:pPr marL="742950" lvl="1" indent="-285750">
              <a:buFont typeface="Arial" panose="020B0604020202020204" pitchFamily="34" charset="0"/>
              <a:buChar char="•"/>
            </a:pPr>
            <a:r>
              <a:rPr lang="en-US" sz="1400" dirty="0">
                <a:solidFill>
                  <a:srgbClr val="000000"/>
                </a:solidFill>
                <a:latin typeface="Arial" panose="020B0604020202020204" pitchFamily="34" charset="0"/>
              </a:rPr>
              <a:t>More information at - </a:t>
            </a:r>
            <a:r>
              <a:rPr lang="en-US" sz="1400" dirty="0">
                <a:hlinkClick r:id="rId3"/>
              </a:rPr>
              <a:t>https://squaremeals.org/Programs/NationalSchoolLunchProgram/EquipmentGrant.aspx</a:t>
            </a:r>
            <a:endParaRPr lang="en-US" sz="1400" dirty="0"/>
          </a:p>
          <a:p>
            <a:pPr marL="742950" lvl="1" indent="-2857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167263"/>
                </a:solidFill>
              </a:rPr>
              <a:t>Webinar Recording, PowerPoint and other fall planning resources</a:t>
            </a:r>
          </a:p>
          <a:p>
            <a:pPr marL="742950" lvl="1" indent="-285750">
              <a:buFont typeface="Arial" panose="020B0604020202020204" pitchFamily="34" charset="0"/>
              <a:buChar char="•"/>
            </a:pPr>
            <a:r>
              <a:rPr lang="en-US" sz="1400" dirty="0">
                <a:solidFill>
                  <a:srgbClr val="000000"/>
                </a:solidFill>
                <a:latin typeface="Arial" panose="020B0604020202020204" pitchFamily="34" charset="0"/>
              </a:rPr>
              <a:t>Available at </a:t>
            </a:r>
            <a:r>
              <a:rPr lang="en-US" sz="1400" dirty="0">
                <a:solidFill>
                  <a:srgbClr val="2F6D8F"/>
                </a:solidFill>
                <a:hlinkClick r:id="rId4">
                  <a:extLst>
                    <a:ext uri="{A12FA001-AC4F-418D-AE19-62706E023703}">
                      <ahyp:hlinkClr xmlns:ahyp="http://schemas.microsoft.com/office/drawing/2018/hyperlinkcolor" val="tx"/>
                    </a:ext>
                  </a:extLst>
                </a:hlinkClick>
              </a:rPr>
              <a:t>www.squaremeals.org/fallplanningresources</a:t>
            </a:r>
            <a:r>
              <a:rPr lang="en-US" sz="1400" dirty="0">
                <a:solidFill>
                  <a:srgbClr val="2F6D8F"/>
                </a:solidFill>
              </a:rPr>
              <a:t> </a:t>
            </a:r>
            <a:br>
              <a:rPr lang="en-US" sz="1400" dirty="0">
                <a:solidFill>
                  <a:srgbClr val="000000"/>
                </a:solidFill>
                <a:latin typeface="Arial" panose="020B0604020202020204" pitchFamily="34" charset="0"/>
              </a:rPr>
            </a:br>
            <a:endParaRPr lang="en-US" sz="1400" dirty="0">
              <a:solidFill>
                <a:srgbClr val="000000"/>
              </a:solidFill>
              <a:latin typeface="Arial" panose="020B0604020202020204" pitchFamily="34" charset="0"/>
            </a:endParaRPr>
          </a:p>
          <a:p>
            <a:pPr lvl="2"/>
            <a:endParaRPr lang="en-US" sz="1600" dirty="0">
              <a:solidFill>
                <a:srgbClr val="000000"/>
              </a:solidFill>
              <a:latin typeface="Arial" panose="020B0604020202020204" pitchFamily="34" charset="0"/>
            </a:endParaRPr>
          </a:p>
          <a:p>
            <a:pPr lvl="2"/>
            <a:endParaRPr lang="en-US" sz="1600" dirty="0">
              <a:solidFill>
                <a:srgbClr val="000000"/>
              </a:solidFill>
              <a:latin typeface="Arial" panose="020B0604020202020204" pitchFamily="34" charset="0"/>
            </a:endParaRPr>
          </a:p>
          <a:p>
            <a:pPr lvl="2"/>
            <a:endParaRPr lang="en-US" sz="16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24273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E97779F-0DA1-4C60-A285-F20B1347C2C1}"/>
              </a:ext>
            </a:extLst>
          </p:cNvPr>
          <p:cNvSpPr>
            <a:spLocks noGrp="1"/>
          </p:cNvSpPr>
          <p:nvPr>
            <p:ph type="body" sz="quarter" idx="10"/>
          </p:nvPr>
        </p:nvSpPr>
        <p:spPr>
          <a:xfrm>
            <a:off x="0" y="1504950"/>
            <a:ext cx="9144000" cy="1752600"/>
          </a:xfrm>
        </p:spPr>
        <p:txBody>
          <a:bodyPr/>
          <a:lstStyle/>
          <a:p>
            <a:r>
              <a:rPr lang="en-US" dirty="0"/>
              <a:t>Questions?</a:t>
            </a:r>
          </a:p>
        </p:txBody>
      </p:sp>
      <p:sp>
        <p:nvSpPr>
          <p:cNvPr id="7" name="Slide Number Placeholder 6">
            <a:extLst>
              <a:ext uri="{FF2B5EF4-FFF2-40B4-BE49-F238E27FC236}">
                <a16:creationId xmlns:a16="http://schemas.microsoft.com/office/drawing/2014/main" id="{D8A7C15D-7290-463C-B6DE-F4B85391346D}"/>
              </a:ext>
            </a:extLst>
          </p:cNvPr>
          <p:cNvSpPr>
            <a:spLocks noGrp="1"/>
          </p:cNvSpPr>
          <p:nvPr>
            <p:ph type="sldNum" sz="quarter" idx="19"/>
          </p:nvPr>
        </p:nvSpPr>
        <p:spPr/>
        <p:txBody>
          <a:bodyPr/>
          <a:lstStyle/>
          <a:p>
            <a:fld id="{B2192B31-B341-4013-B7E8-60D2E97D576A}" type="slidenum">
              <a:rPr lang="en-US" smtClean="0"/>
              <a:pPr/>
              <a:t>27</a:t>
            </a:fld>
            <a:endParaRPr lang="en-US" dirty="0"/>
          </a:p>
        </p:txBody>
      </p:sp>
    </p:spTree>
    <p:extLst>
      <p:ext uri="{BB962C8B-B14F-4D97-AF65-F5344CB8AC3E}">
        <p14:creationId xmlns:p14="http://schemas.microsoft.com/office/powerpoint/2010/main" val="3350746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4DA58D-CF11-47B8-9241-25238CD62F8D}"/>
              </a:ext>
            </a:extLst>
          </p:cNvPr>
          <p:cNvSpPr>
            <a:spLocks noGrp="1"/>
          </p:cNvSpPr>
          <p:nvPr>
            <p:ph type="body" sz="quarter" idx="10"/>
          </p:nvPr>
        </p:nvSpPr>
        <p:spPr>
          <a:xfrm>
            <a:off x="397092" y="1047750"/>
            <a:ext cx="4281740" cy="3003068"/>
          </a:xfrm>
        </p:spPr>
        <p:txBody>
          <a:bodyPr/>
          <a:lstStyle/>
          <a:p>
            <a:pPr marL="285750" indent="-285750">
              <a:buFont typeface="Arial" panose="020B0604020202020204" pitchFamily="34" charset="0"/>
              <a:buChar char="•"/>
            </a:pPr>
            <a:r>
              <a:rPr lang="en-US" dirty="0">
                <a:cs typeface="Arial"/>
              </a:rPr>
              <a:t>Fatima Tai, MS, RD, LD </a:t>
            </a:r>
            <a:br>
              <a:rPr lang="en-US" dirty="0">
                <a:cs typeface="Arial"/>
              </a:rPr>
            </a:br>
            <a:r>
              <a:rPr lang="en-US" dirty="0">
                <a:cs typeface="Arial"/>
                <a:hlinkClick r:id="rId2"/>
              </a:rPr>
              <a:t>ftai@leisd.ws</a:t>
            </a:r>
            <a:r>
              <a:rPr lang="en-US" dirty="0">
                <a:cs typeface="Arial"/>
              </a:rPr>
              <a:t> </a:t>
            </a:r>
            <a:br>
              <a:rPr lang="en-US" dirty="0">
                <a:cs typeface="Arial"/>
              </a:rPr>
            </a:br>
            <a:br>
              <a:rPr lang="en-US" dirty="0">
                <a:cs typeface="Arial"/>
                <a:hlinkClick r:id="rId3">
                  <a:extLst>
                    <a:ext uri="{A12FA001-AC4F-418D-AE19-62706E023703}">
                      <ahyp:hlinkClr xmlns:ahyp="http://schemas.microsoft.com/office/drawing/2018/hyperlinkcolor" val="tx"/>
                    </a:ext>
                  </a:extLst>
                </a:hlinkClick>
              </a:rPr>
            </a:br>
            <a:endParaRPr lang="en-US" dirty="0">
              <a:cs typeface="Arial"/>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1600" dirty="0"/>
              <a:t>Miranda Rhodes, RDN, LDN, </a:t>
            </a:r>
            <a:r>
              <a:rPr lang="en-US" dirty="0">
                <a:hlinkClick r:id="rId4"/>
              </a:rPr>
              <a:t>miranda.rhodes@tisd.org</a:t>
            </a:r>
            <a:r>
              <a:rPr lang="en-US" dirty="0"/>
              <a:t> </a:t>
            </a:r>
            <a:br>
              <a:rPr lang="en-US" dirty="0">
                <a:cs typeface="Arial"/>
              </a:rPr>
            </a:br>
            <a:br>
              <a:rPr lang="en-US" dirty="0">
                <a:cs typeface="Arial"/>
              </a:rPr>
            </a:br>
            <a:endParaRPr lang="en-US" dirty="0">
              <a:cs typeface="Arial"/>
            </a:endParaRPr>
          </a:p>
          <a:p>
            <a:pPr marL="285750" indent="-285750">
              <a:buFont typeface="Arial" panose="020B0604020202020204" pitchFamily="34" charset="0"/>
              <a:buChar char="•"/>
            </a:pPr>
            <a:r>
              <a:rPr lang="en-US" dirty="0">
                <a:cs typeface="Arial"/>
              </a:rPr>
              <a:t>Krystle Haney, </a:t>
            </a:r>
            <a:r>
              <a:rPr lang="en-US" dirty="0">
                <a:cs typeface="Arial"/>
                <a:hlinkClick r:id="rId5"/>
              </a:rPr>
              <a:t>Krystle.Haney@TexasAgriculture.gov</a:t>
            </a:r>
            <a:r>
              <a:rPr lang="en-US" dirty="0">
                <a:cs typeface="Arial"/>
              </a:rPr>
              <a:t> </a:t>
            </a:r>
          </a:p>
          <a:p>
            <a:r>
              <a:rPr lang="en-US" dirty="0">
                <a:cs typeface="Arial"/>
              </a:rPr>
              <a:t>     </a:t>
            </a:r>
          </a:p>
          <a:p>
            <a:endParaRPr lang="en-US" dirty="0"/>
          </a:p>
        </p:txBody>
      </p:sp>
      <p:sp>
        <p:nvSpPr>
          <p:cNvPr id="7" name="Text Placeholder 6">
            <a:extLst>
              <a:ext uri="{FF2B5EF4-FFF2-40B4-BE49-F238E27FC236}">
                <a16:creationId xmlns:a16="http://schemas.microsoft.com/office/drawing/2014/main" id="{8054F333-C1B6-443D-B766-3AFDB7124765}"/>
              </a:ext>
            </a:extLst>
          </p:cNvPr>
          <p:cNvSpPr>
            <a:spLocks noGrp="1"/>
          </p:cNvSpPr>
          <p:nvPr>
            <p:ph type="body" sz="quarter" idx="11"/>
          </p:nvPr>
        </p:nvSpPr>
        <p:spPr/>
        <p:txBody>
          <a:bodyPr/>
          <a:lstStyle/>
          <a:p>
            <a:r>
              <a:rPr lang="en-US" dirty="0"/>
              <a:t>CONTACT US</a:t>
            </a:r>
          </a:p>
        </p:txBody>
      </p:sp>
      <p:sp>
        <p:nvSpPr>
          <p:cNvPr id="2" name="Slide Number Placeholder 1">
            <a:extLst>
              <a:ext uri="{FF2B5EF4-FFF2-40B4-BE49-F238E27FC236}">
                <a16:creationId xmlns:a16="http://schemas.microsoft.com/office/drawing/2014/main" id="{8AFFF5F7-5857-4C5A-BEF4-CF1B58BF78FF}"/>
              </a:ext>
            </a:extLst>
          </p:cNvPr>
          <p:cNvSpPr>
            <a:spLocks noGrp="1"/>
          </p:cNvSpPr>
          <p:nvPr>
            <p:ph type="sldNum" sz="quarter" idx="13"/>
          </p:nvPr>
        </p:nvSpPr>
        <p:spPr/>
        <p:txBody>
          <a:bodyPr/>
          <a:lstStyle/>
          <a:p>
            <a:fld id="{B2192B31-B341-4013-B7E8-60D2E97D576A}" type="slidenum">
              <a:rPr lang="en-US" smtClean="0"/>
              <a:pPr/>
              <a:t>28</a:t>
            </a:fld>
            <a:endParaRPr lang="en-US" dirty="0"/>
          </a:p>
        </p:txBody>
      </p:sp>
      <p:pic>
        <p:nvPicPr>
          <p:cNvPr id="9" name="Picture 8" descr="A person sitting at a table with a plate of food&#10;&#10;Description automatically generated">
            <a:extLst>
              <a:ext uri="{FF2B5EF4-FFF2-40B4-BE49-F238E27FC236}">
                <a16:creationId xmlns:a16="http://schemas.microsoft.com/office/drawing/2014/main" id="{56BBF67D-B5B4-41E1-9130-9E0FB0533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789" r="10208"/>
          <a:stretch/>
        </p:blipFill>
        <p:spPr>
          <a:xfrm>
            <a:off x="5081854" y="447950"/>
            <a:ext cx="3671326" cy="3761223"/>
          </a:xfrm>
          <a:prstGeom prst="round2SameRect">
            <a:avLst/>
          </a:prstGeom>
          <a:effectLst>
            <a:outerShdw blurRad="63500" sx="102000" sy="102000" algn="ctr" rotWithShape="0">
              <a:prstClr val="black">
                <a:alpha val="40000"/>
              </a:prstClr>
            </a:outerShdw>
          </a:effectLst>
        </p:spPr>
      </p:pic>
      <p:pic>
        <p:nvPicPr>
          <p:cNvPr id="10" name="Picture 9" descr="A close up of a sign&#10;&#10;Description automatically generated">
            <a:extLst>
              <a:ext uri="{FF2B5EF4-FFF2-40B4-BE49-F238E27FC236}">
                <a16:creationId xmlns:a16="http://schemas.microsoft.com/office/drawing/2014/main" id="{C4911543-BE64-4CC4-9092-6D4C98B46A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768932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82EFCF-FAA8-47A7-90E1-345DA0533A50}"/>
              </a:ext>
            </a:extLst>
          </p:cNvPr>
          <p:cNvSpPr txBox="1"/>
          <p:nvPr/>
        </p:nvSpPr>
        <p:spPr>
          <a:xfrm>
            <a:off x="6858000" y="4697994"/>
            <a:ext cx="2155261" cy="415498"/>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Updated 06/2020</a:t>
            </a:r>
          </a:p>
          <a:p>
            <a:pPr lvl="0" algn="r"/>
            <a:r>
              <a:rPr lang="en-US" sz="1000" dirty="0">
                <a:solidFill>
                  <a:schemeClr val="bg1"/>
                </a:solidFill>
                <a:latin typeface="Arial" panose="020B0604020202020204" pitchFamily="34" charset="0"/>
                <a:cs typeface="Arial" panose="020B0604020202020204" pitchFamily="34" charset="0"/>
              </a:rPr>
              <a:t>www.SquareMeals.org</a:t>
            </a:r>
          </a:p>
        </p:txBody>
      </p:sp>
      <p:sp>
        <p:nvSpPr>
          <p:cNvPr id="4" name="Slide Number Placeholder 3">
            <a:extLst>
              <a:ext uri="{FF2B5EF4-FFF2-40B4-BE49-F238E27FC236}">
                <a16:creationId xmlns:a16="http://schemas.microsoft.com/office/drawing/2014/main" id="{0EE51ADE-F8DC-47FE-B326-A141E76258D6}"/>
              </a:ext>
            </a:extLst>
          </p:cNvPr>
          <p:cNvSpPr>
            <a:spLocks noGrp="1"/>
          </p:cNvSpPr>
          <p:nvPr>
            <p:ph type="sldNum" sz="quarter" idx="10"/>
          </p:nvPr>
        </p:nvSpPr>
        <p:spPr/>
        <p:txBody>
          <a:bodyPr/>
          <a:lstStyle/>
          <a:p>
            <a:fld id="{B2192B31-B341-4013-B7E8-60D2E97D576A}" type="slidenum">
              <a:rPr lang="en-US" smtClean="0"/>
              <a:pPr/>
              <a:t>29</a:t>
            </a:fld>
            <a:endParaRPr lang="en-US" dirty="0"/>
          </a:p>
        </p:txBody>
      </p:sp>
    </p:spTree>
    <p:extLst>
      <p:ext uri="{BB962C8B-B14F-4D97-AF65-F5344CB8AC3E}">
        <p14:creationId xmlns:p14="http://schemas.microsoft.com/office/powerpoint/2010/main" val="1042183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514" y="2438347"/>
            <a:ext cx="3092972" cy="131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657350" y="571500"/>
            <a:ext cx="5829300" cy="1372321"/>
          </a:xfrm>
        </p:spPr>
        <p:txBody>
          <a:bodyPr/>
          <a:lstStyle/>
          <a:p>
            <a:pPr algn="ctr"/>
            <a:r>
              <a:rPr lang="en-US" dirty="0"/>
              <a:t>Making IW Food from Bulk</a:t>
            </a:r>
          </a:p>
        </p:txBody>
      </p:sp>
      <p:sp>
        <p:nvSpPr>
          <p:cNvPr id="3" name="Subtitle 2"/>
          <p:cNvSpPr>
            <a:spLocks noGrp="1"/>
          </p:cNvSpPr>
          <p:nvPr>
            <p:ph type="subTitle" idx="1"/>
          </p:nvPr>
        </p:nvSpPr>
        <p:spPr>
          <a:xfrm>
            <a:off x="1657350" y="2286000"/>
            <a:ext cx="5829300" cy="1120345"/>
          </a:xfrm>
        </p:spPr>
        <p:txBody>
          <a:bodyPr/>
          <a:lstStyle/>
          <a:p>
            <a:pPr algn="ctr"/>
            <a:r>
              <a:rPr lang="en-US" sz="1500" dirty="0"/>
              <a:t>Miranda Rhodes RDN,LDN</a:t>
            </a:r>
          </a:p>
          <a:p>
            <a:pPr algn="ctr"/>
            <a:endParaRPr lang="en-US" dirty="0"/>
          </a:p>
        </p:txBody>
      </p:sp>
    </p:spTree>
    <p:extLst>
      <p:ext uri="{BB962C8B-B14F-4D97-AF65-F5344CB8AC3E}">
        <p14:creationId xmlns:p14="http://schemas.microsoft.com/office/powerpoint/2010/main" val="269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Development/ Making a Plan!</a:t>
            </a:r>
          </a:p>
        </p:txBody>
      </p:sp>
      <p:pic>
        <p:nvPicPr>
          <p:cNvPr id="1026" name="Picture 2" descr="C:\Users\miranda.rhodes\AppData\Local\Microsoft\Windows\INetCache\IE\78UZH2WV\light-bulb-ide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8694" y="1110853"/>
            <a:ext cx="3226613" cy="339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2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750" y="800100"/>
            <a:ext cx="6172200" cy="3886200"/>
          </a:xfrm>
        </p:spPr>
        <p:txBody>
          <a:bodyPr>
            <a:normAutofit/>
          </a:bodyPr>
          <a:lstStyle/>
          <a:p>
            <a:r>
              <a:rPr lang="en-US" sz="1500" b="1" dirty="0"/>
              <a:t>What do you already have planned?</a:t>
            </a:r>
          </a:p>
          <a:p>
            <a:pPr lvl="1"/>
            <a:r>
              <a:rPr lang="en-US" sz="1500" b="1" dirty="0">
                <a:solidFill>
                  <a:schemeClr val="bg2">
                    <a:lumMod val="50000"/>
                  </a:schemeClr>
                </a:solidFill>
              </a:rPr>
              <a:t>How many Cycles? </a:t>
            </a:r>
            <a:r>
              <a:rPr lang="en-US" sz="1500" dirty="0"/>
              <a:t>Consider one or two weeks. </a:t>
            </a:r>
          </a:p>
          <a:p>
            <a:pPr lvl="1"/>
            <a:r>
              <a:rPr lang="en-US" sz="1500" b="1" dirty="0">
                <a:solidFill>
                  <a:schemeClr val="bg2">
                    <a:lumMod val="50000"/>
                  </a:schemeClr>
                </a:solidFill>
              </a:rPr>
              <a:t>How many Menus? </a:t>
            </a:r>
            <a:r>
              <a:rPr lang="en-US" sz="1500" dirty="0"/>
              <a:t>Consider to adopt one or two for all grade levels make sure they meet at the higher creditable amount.</a:t>
            </a:r>
          </a:p>
          <a:p>
            <a:pPr lvl="1">
              <a:buFont typeface="Arial" panose="020B0604020202020204" pitchFamily="34" charset="0"/>
              <a:buChar char="•"/>
            </a:pPr>
            <a:r>
              <a:rPr lang="en-US" sz="1200" b="1" i="1" dirty="0"/>
              <a:t>Temple: Breakfast is a one week cycle, one menu. Lunch is a two week cycle, one menu to meet all grade levels. </a:t>
            </a:r>
          </a:p>
          <a:p>
            <a:r>
              <a:rPr lang="en-US" sz="1500" b="1" dirty="0"/>
              <a:t>What food items are on hand already? </a:t>
            </a:r>
            <a:r>
              <a:rPr lang="en-US" sz="1500" dirty="0"/>
              <a:t>Ex:#10 cans, cases frozen food, bags of dry goods? </a:t>
            </a:r>
          </a:p>
          <a:p>
            <a:r>
              <a:rPr lang="en-US" sz="1500" b="1" dirty="0"/>
              <a:t>Do you have all backdoor, central warehouse ,or both?</a:t>
            </a:r>
            <a:endParaRPr lang="en-US" sz="1050" b="1" dirty="0"/>
          </a:p>
          <a:p>
            <a:pPr lvl="1"/>
            <a:r>
              <a:rPr lang="en-US" sz="1200" b="1" i="1" dirty="0"/>
              <a:t>Temple: Central Warehouse = pallets of bulk food </a:t>
            </a:r>
            <a:endParaRPr lang="en-US" sz="1500" dirty="0"/>
          </a:p>
          <a:p>
            <a:r>
              <a:rPr lang="en-US" sz="1500" b="1" dirty="0"/>
              <a:t>Training staff; this might be a new method?</a:t>
            </a:r>
          </a:p>
          <a:p>
            <a:pPr lvl="1"/>
            <a:r>
              <a:rPr lang="en-US" sz="1200" b="1" i="1" dirty="0"/>
              <a:t>Temple: Training for managers follow up site visit!</a:t>
            </a:r>
          </a:p>
          <a:p>
            <a:pPr lvl="1"/>
            <a:endParaRPr lang="en-US" sz="1200" b="1" i="1" dirty="0"/>
          </a:p>
          <a:p>
            <a:pPr algn="ctr"/>
            <a:r>
              <a:rPr lang="en-US" sz="1500" b="1" dirty="0"/>
              <a:t>Consider: Staffing</a:t>
            </a:r>
          </a:p>
        </p:txBody>
      </p:sp>
      <p:sp>
        <p:nvSpPr>
          <p:cNvPr id="3" name="Title 2"/>
          <p:cNvSpPr>
            <a:spLocks noGrp="1"/>
          </p:cNvSpPr>
          <p:nvPr>
            <p:ph type="title"/>
          </p:nvPr>
        </p:nvSpPr>
        <p:spPr>
          <a:xfrm>
            <a:off x="2514600" y="114300"/>
            <a:ext cx="4000500" cy="628650"/>
          </a:xfrm>
        </p:spPr>
        <p:txBody>
          <a:bodyPr/>
          <a:lstStyle/>
          <a:p>
            <a:pPr algn="ctr"/>
            <a:r>
              <a:rPr lang="en-US" dirty="0"/>
              <a:t>Menu</a:t>
            </a:r>
          </a:p>
        </p:txBody>
      </p:sp>
    </p:spTree>
    <p:extLst>
      <p:ext uri="{BB962C8B-B14F-4D97-AF65-F5344CB8AC3E}">
        <p14:creationId xmlns:p14="http://schemas.microsoft.com/office/powerpoint/2010/main" val="159176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428750"/>
            <a:ext cx="6172200" cy="3143250"/>
          </a:xfrm>
        </p:spPr>
        <p:txBody>
          <a:bodyPr>
            <a:normAutofit/>
          </a:bodyPr>
          <a:lstStyle/>
          <a:p>
            <a:r>
              <a:rPr lang="en-US" sz="1500" b="1" dirty="0"/>
              <a:t>How does your existing recipe Yield?</a:t>
            </a:r>
          </a:p>
          <a:p>
            <a:pPr>
              <a:buFont typeface="Arial" panose="020B0604020202020204" pitchFamily="34" charset="0"/>
              <a:buChar char="•"/>
            </a:pPr>
            <a:r>
              <a:rPr lang="en-US" sz="1500" dirty="0"/>
              <a:t>Fruit: juice vs no juice</a:t>
            </a:r>
          </a:p>
          <a:p>
            <a:pPr lvl="1">
              <a:buFont typeface="Arial" panose="020B0604020202020204" pitchFamily="34" charset="0"/>
              <a:buChar char="•"/>
            </a:pPr>
            <a:r>
              <a:rPr lang="en-US" sz="1200" b="1" i="1" dirty="0"/>
              <a:t>Temple:  Pineapple Tidbits with no juice  equals three #10 cans and yields 50 1/2 cup servings  vs. with Juice equals two #10 cans and yields 50 1/2 cup servings. </a:t>
            </a:r>
          </a:p>
          <a:p>
            <a:pPr marL="82296" indent="0">
              <a:buNone/>
            </a:pPr>
            <a:endParaRPr lang="en-US" sz="1500" dirty="0"/>
          </a:p>
          <a:p>
            <a:r>
              <a:rPr lang="en-US" sz="1500" b="1" dirty="0"/>
              <a:t>How does your existing recipe instructions read?</a:t>
            </a:r>
          </a:p>
          <a:p>
            <a:pPr>
              <a:buFont typeface="Arial" panose="020B0604020202020204" pitchFamily="34" charset="0"/>
              <a:buChar char="•"/>
            </a:pPr>
            <a:r>
              <a:rPr lang="en-US" sz="1500" dirty="0"/>
              <a:t>Packaging: Open vs Closed ( </a:t>
            </a:r>
            <a:r>
              <a:rPr lang="en-US" sz="1500" dirty="0" err="1"/>
              <a:t>Ivex</a:t>
            </a:r>
            <a:r>
              <a:rPr lang="en-US" sz="1500" dirty="0"/>
              <a:t> vs squat cups)</a:t>
            </a:r>
          </a:p>
          <a:p>
            <a:pPr>
              <a:buFont typeface="Arial" panose="020B0604020202020204" pitchFamily="34" charset="0"/>
              <a:buChar char="•"/>
            </a:pPr>
            <a:r>
              <a:rPr lang="en-US" sz="1500" dirty="0"/>
              <a:t>Congregated meals vs non congregated</a:t>
            </a:r>
          </a:p>
          <a:p>
            <a:pPr lvl="1">
              <a:buFont typeface="Arial" panose="020B0604020202020204" pitchFamily="34" charset="0"/>
              <a:buChar char="•"/>
            </a:pPr>
            <a:r>
              <a:rPr lang="en-US" sz="1200" b="1" i="1" dirty="0"/>
              <a:t>Temple: Update recipe/instructions to read “ place in 6 </a:t>
            </a:r>
            <a:r>
              <a:rPr lang="en-US" sz="1200" b="1" i="1" dirty="0" err="1"/>
              <a:t>oz</a:t>
            </a:r>
            <a:r>
              <a:rPr lang="en-US" sz="1200" b="1" i="1" dirty="0"/>
              <a:t> squat cup”, replacing “place in </a:t>
            </a:r>
            <a:r>
              <a:rPr lang="en-US" sz="1200" b="1" i="1" dirty="0" err="1"/>
              <a:t>ivex</a:t>
            </a:r>
            <a:r>
              <a:rPr lang="en-US" sz="1200" b="1" i="1" dirty="0"/>
              <a:t>” </a:t>
            </a:r>
          </a:p>
          <a:p>
            <a:pPr lvl="1">
              <a:buFont typeface="Arial" panose="020B0604020202020204" pitchFamily="34" charset="0"/>
              <a:buChar char="•"/>
            </a:pPr>
            <a:r>
              <a:rPr lang="en-US" sz="1200" b="1" dirty="0"/>
              <a:t>Help eliminate confusion to staff!</a:t>
            </a:r>
          </a:p>
          <a:p>
            <a:pPr marL="82296" indent="0">
              <a:buNone/>
            </a:pPr>
            <a:endParaRPr lang="en-US" sz="1500" dirty="0"/>
          </a:p>
        </p:txBody>
      </p:sp>
      <p:sp>
        <p:nvSpPr>
          <p:cNvPr id="3" name="Title 2"/>
          <p:cNvSpPr>
            <a:spLocks noGrp="1"/>
          </p:cNvSpPr>
          <p:nvPr>
            <p:ph type="title"/>
          </p:nvPr>
        </p:nvSpPr>
        <p:spPr/>
        <p:txBody>
          <a:bodyPr/>
          <a:lstStyle/>
          <a:p>
            <a:pPr algn="ctr"/>
            <a:r>
              <a:rPr lang="en-US" dirty="0"/>
              <a:t>Recipes</a:t>
            </a:r>
          </a:p>
        </p:txBody>
      </p:sp>
    </p:spTree>
    <p:extLst>
      <p:ext uri="{BB962C8B-B14F-4D97-AF65-F5344CB8AC3E}">
        <p14:creationId xmlns:p14="http://schemas.microsoft.com/office/powerpoint/2010/main" val="306523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Central Warehouse </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1" y="1143000"/>
            <a:ext cx="2698526"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381f36de-b831-491f-ae7d-1abb43fbbcb0@namprd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1143000"/>
            <a:ext cx="3390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05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Packaging/ Making our own IW !</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971550"/>
            <a:ext cx="3499224" cy="339447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643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ctr">
              <a:buFont typeface="Arial" panose="020B0604020202020204" pitchFamily="34" charset="0"/>
              <a:buChar char="•"/>
            </a:pPr>
            <a:r>
              <a:rPr lang="en-US" sz="2100" dirty="0"/>
              <a:t>Cups are good for sides</a:t>
            </a:r>
          </a:p>
          <a:p>
            <a:pPr>
              <a:buFont typeface="Arial" panose="020B0604020202020204" pitchFamily="34" charset="0"/>
              <a:buChar char="•"/>
            </a:pPr>
            <a:r>
              <a:rPr lang="en-US" sz="1500" dirty="0"/>
              <a:t>6oz squat cup can fruits</a:t>
            </a:r>
          </a:p>
          <a:p>
            <a:pPr>
              <a:buFont typeface="Arial" panose="020B0604020202020204" pitchFamily="34" charset="0"/>
              <a:buChar char="•"/>
            </a:pPr>
            <a:r>
              <a:rPr lang="en-US" sz="1500" dirty="0"/>
              <a:t>8oz squat cup mash potatoes w/ gravy, corn, green beans, </a:t>
            </a:r>
          </a:p>
          <a:p>
            <a:pPr>
              <a:buFont typeface="Arial" panose="020B0604020202020204" pitchFamily="34" charset="0"/>
              <a:buChar char="•"/>
            </a:pPr>
            <a:r>
              <a:rPr lang="en-US" sz="1500" dirty="0"/>
              <a:t>Labatt Item#7326051, 7325798</a:t>
            </a:r>
          </a:p>
          <a:p>
            <a:pPr marL="82296" indent="0">
              <a:buNone/>
            </a:pPr>
            <a:endParaRPr lang="en-US" sz="1500" dirty="0"/>
          </a:p>
          <a:p>
            <a:pPr algn="ctr">
              <a:buFont typeface="Arial" panose="020B0604020202020204" pitchFamily="34" charset="0"/>
              <a:buChar char="•"/>
            </a:pPr>
            <a:r>
              <a:rPr lang="en-US" sz="2100" dirty="0"/>
              <a:t>Lids</a:t>
            </a:r>
            <a:r>
              <a:rPr lang="en-US" sz="1500" dirty="0"/>
              <a:t> </a:t>
            </a:r>
          </a:p>
          <a:p>
            <a:pPr>
              <a:buFont typeface="Arial" panose="020B0604020202020204" pitchFamily="34" charset="0"/>
              <a:buChar char="•"/>
            </a:pPr>
            <a:r>
              <a:rPr lang="en-US" sz="1500" dirty="0"/>
              <a:t>Non-Vented or Vented </a:t>
            </a:r>
          </a:p>
          <a:p>
            <a:pPr>
              <a:buFont typeface="Arial" panose="020B0604020202020204" pitchFamily="34" charset="0"/>
              <a:buChar char="•"/>
            </a:pPr>
            <a:r>
              <a:rPr lang="en-US" sz="1500" dirty="0"/>
              <a:t>Tip: Non-vented good for anything that might sweat or have liquid</a:t>
            </a:r>
          </a:p>
          <a:p>
            <a:pPr>
              <a:buFont typeface="Arial" panose="020B0604020202020204" pitchFamily="34" charset="0"/>
              <a:buChar char="•"/>
            </a:pPr>
            <a:r>
              <a:rPr lang="en-US" sz="1500" dirty="0"/>
              <a:t>Labatt Item#7305059, 7302003</a:t>
            </a:r>
          </a:p>
          <a:p>
            <a:pPr>
              <a:buFont typeface="Arial" panose="020B0604020202020204" pitchFamily="34" charset="0"/>
              <a:buChar char="•"/>
            </a:pPr>
            <a:endParaRPr lang="en-US" sz="1500" dirty="0"/>
          </a:p>
          <a:p>
            <a:pPr algn="ctr">
              <a:buFont typeface="Arial" panose="020B0604020202020204" pitchFamily="34" charset="0"/>
              <a:buChar char="•"/>
            </a:pPr>
            <a:r>
              <a:rPr lang="en-US" sz="2100" dirty="0"/>
              <a:t>Bowls are good for liquids or home dish entrees</a:t>
            </a:r>
          </a:p>
          <a:p>
            <a:pPr>
              <a:buFont typeface="Arial" panose="020B0604020202020204" pitchFamily="34" charset="0"/>
              <a:buChar char="•"/>
            </a:pPr>
            <a:r>
              <a:rPr lang="en-US" sz="1500" dirty="0"/>
              <a:t>8oz black bowl: spaghetti, bake beef mac, soup, chicken spaghetti</a:t>
            </a:r>
          </a:p>
          <a:p>
            <a:pPr>
              <a:buFont typeface="Arial" panose="020B0604020202020204" pitchFamily="34" charset="0"/>
              <a:buChar char="•"/>
            </a:pPr>
            <a:r>
              <a:rPr lang="en-US" sz="1500" dirty="0"/>
              <a:t>Labatt Item#9400522, 6814060</a:t>
            </a:r>
          </a:p>
          <a:p>
            <a:pPr marL="82296" indent="0">
              <a:buNone/>
            </a:pPr>
            <a:endParaRPr lang="en-US" sz="1500" dirty="0"/>
          </a:p>
          <a:p>
            <a:endParaRPr lang="en-US" dirty="0"/>
          </a:p>
        </p:txBody>
      </p:sp>
      <p:sp>
        <p:nvSpPr>
          <p:cNvPr id="3" name="Title 2"/>
          <p:cNvSpPr>
            <a:spLocks noGrp="1"/>
          </p:cNvSpPr>
          <p:nvPr>
            <p:ph type="title"/>
          </p:nvPr>
        </p:nvSpPr>
        <p:spPr/>
        <p:txBody>
          <a:bodyPr/>
          <a:lstStyle/>
          <a:p>
            <a:r>
              <a:rPr lang="en-US" dirty="0"/>
              <a:t>Packaging Cont. </a:t>
            </a:r>
          </a:p>
        </p:txBody>
      </p:sp>
    </p:spTree>
    <p:extLst>
      <p:ext uri="{BB962C8B-B14F-4D97-AF65-F5344CB8AC3E}">
        <p14:creationId xmlns:p14="http://schemas.microsoft.com/office/powerpoint/2010/main" val="186486626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Theme">
  <a:themeElements>
    <a:clrScheme name="MENU">
      <a:dk1>
        <a:srgbClr val="000000"/>
      </a:dk1>
      <a:lt1>
        <a:srgbClr val="FFFFFF"/>
      </a:lt1>
      <a:dk2>
        <a:srgbClr val="44546A"/>
      </a:dk2>
      <a:lt2>
        <a:srgbClr val="E7E6E6"/>
      </a:lt2>
      <a:accent1>
        <a:srgbClr val="711F5D"/>
      </a:accent1>
      <a:accent2>
        <a:srgbClr val="480D48"/>
      </a:accent2>
      <a:accent3>
        <a:srgbClr val="3AC1C9"/>
      </a:accent3>
      <a:accent4>
        <a:srgbClr val="C84230"/>
      </a:accent4>
      <a:accent5>
        <a:srgbClr val="00AF50"/>
      </a:accent5>
      <a:accent6>
        <a:srgbClr val="91CF50"/>
      </a:accent6>
      <a:hlink>
        <a:srgbClr val="0563C1"/>
      </a:hlink>
      <a:folHlink>
        <a:srgbClr val="954F72"/>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1_Default Theme">
  <a:themeElements>
    <a:clrScheme name="MENU">
      <a:dk1>
        <a:srgbClr val="000000"/>
      </a:dk1>
      <a:lt1>
        <a:srgbClr val="FFFFFF"/>
      </a:lt1>
      <a:dk2>
        <a:srgbClr val="44546A"/>
      </a:dk2>
      <a:lt2>
        <a:srgbClr val="E7E6E6"/>
      </a:lt2>
      <a:accent1>
        <a:srgbClr val="711F5D"/>
      </a:accent1>
      <a:accent2>
        <a:srgbClr val="480D48"/>
      </a:accent2>
      <a:accent3>
        <a:srgbClr val="3AC1C9"/>
      </a:accent3>
      <a:accent4>
        <a:srgbClr val="C84230"/>
      </a:accent4>
      <a:accent5>
        <a:srgbClr val="00AF50"/>
      </a:accent5>
      <a:accent6>
        <a:srgbClr val="91CF50"/>
      </a:accent6>
      <a:hlink>
        <a:srgbClr val="0563C1"/>
      </a:hlink>
      <a:folHlink>
        <a:srgbClr val="954F72"/>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NU">
    <a:dk1>
      <a:srgbClr val="000000"/>
    </a:dk1>
    <a:lt1>
      <a:srgbClr val="FFFFFF"/>
    </a:lt1>
    <a:dk2>
      <a:srgbClr val="44546A"/>
    </a:dk2>
    <a:lt2>
      <a:srgbClr val="E7E6E6"/>
    </a:lt2>
    <a:accent1>
      <a:srgbClr val="711F5D"/>
    </a:accent1>
    <a:accent2>
      <a:srgbClr val="480D48"/>
    </a:accent2>
    <a:accent3>
      <a:srgbClr val="3AC1C9"/>
    </a:accent3>
    <a:accent4>
      <a:srgbClr val="C84230"/>
    </a:accent4>
    <a:accent5>
      <a:srgbClr val="00AF50"/>
    </a:accent5>
    <a:accent6>
      <a:srgbClr val="91CF5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40992</TotalTime>
  <Words>1833</Words>
  <Application>Microsoft Office PowerPoint</Application>
  <PresentationFormat>On-screen Show (16:9)</PresentationFormat>
  <Paragraphs>206</Paragraphs>
  <Slides>29</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Arial</vt:lpstr>
      <vt:lpstr>Arial Black</vt:lpstr>
      <vt:lpstr>Calibri</vt:lpstr>
      <vt:lpstr>Lucida Sans Unicode</vt:lpstr>
      <vt:lpstr>Nunito</vt:lpstr>
      <vt:lpstr>Roboto</vt:lpstr>
      <vt:lpstr>Verdana</vt:lpstr>
      <vt:lpstr>Wingdings 2</vt:lpstr>
      <vt:lpstr>Wingdings 3</vt:lpstr>
      <vt:lpstr>Default Theme</vt:lpstr>
      <vt:lpstr>1_Default Theme</vt:lpstr>
      <vt:lpstr>Concourse</vt:lpstr>
      <vt:lpstr>Shift</vt:lpstr>
      <vt:lpstr>PowerPoint Presentation</vt:lpstr>
      <vt:lpstr>PowerPoint Presentation</vt:lpstr>
      <vt:lpstr>Making IW Food from Bulk</vt:lpstr>
      <vt:lpstr>Development/ Making a Plan!</vt:lpstr>
      <vt:lpstr>Menu</vt:lpstr>
      <vt:lpstr>Recipes</vt:lpstr>
      <vt:lpstr>Central Warehouse </vt:lpstr>
      <vt:lpstr>Packaging/ Making our own IW !</vt:lpstr>
      <vt:lpstr>Packaging Cont. </vt:lpstr>
      <vt:lpstr>PACKAGING Cont.</vt:lpstr>
      <vt:lpstr>Packaging cont. </vt:lpstr>
      <vt:lpstr>Packaging </vt:lpstr>
      <vt:lpstr>Distribution/Storing for Service</vt:lpstr>
      <vt:lpstr>Curbside Service</vt:lpstr>
      <vt:lpstr>Contact Information</vt:lpstr>
      <vt:lpstr>PowerPoint Presentation</vt:lpstr>
      <vt:lpstr>Bulk Item Usage</vt:lpstr>
      <vt:lpstr>Topics:  Things to Consider Products to choose Packaging Marketing Fall Planning </vt:lpstr>
      <vt:lpstr>Things to Consider</vt:lpstr>
      <vt:lpstr>Product To Choose</vt:lpstr>
      <vt:lpstr>Packaging</vt:lpstr>
      <vt:lpstr>PowerPoint Presentation</vt:lpstr>
      <vt:lpstr>Fall Planning</vt:lpstr>
      <vt:lpstr>Questions?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Krystle Haney</cp:lastModifiedBy>
  <cp:revision>2279</cp:revision>
  <dcterms:created xsi:type="dcterms:W3CDTF">2015-09-08T18:46:55Z</dcterms:created>
  <dcterms:modified xsi:type="dcterms:W3CDTF">2020-07-16T15:37:43Z</dcterms:modified>
</cp:coreProperties>
</file>