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65" r:id="rId2"/>
    <p:sldId id="538" r:id="rId3"/>
    <p:sldId id="345" r:id="rId4"/>
    <p:sldId id="364" r:id="rId5"/>
    <p:sldId id="355" r:id="rId6"/>
    <p:sldId id="519" r:id="rId7"/>
    <p:sldId id="293" r:id="rId8"/>
    <p:sldId id="508" r:id="rId9"/>
    <p:sldId id="361" r:id="rId10"/>
    <p:sldId id="359" r:id="rId11"/>
    <p:sldId id="513" r:id="rId12"/>
    <p:sldId id="514" r:id="rId13"/>
    <p:sldId id="281" r:id="rId14"/>
    <p:sldId id="517" r:id="rId15"/>
    <p:sldId id="539" r:id="rId16"/>
    <p:sldId id="540" r:id="rId17"/>
    <p:sldId id="541" r:id="rId18"/>
    <p:sldId id="542"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56" r:id="rId33"/>
    <p:sldId id="557" r:id="rId34"/>
    <p:sldId id="558" r:id="rId35"/>
    <p:sldId id="559" r:id="rId36"/>
    <p:sldId id="560" r:id="rId37"/>
    <p:sldId id="561" r:id="rId38"/>
    <p:sldId id="562" r:id="rId39"/>
    <p:sldId id="563" r:id="rId40"/>
    <p:sldId id="564" r:id="rId41"/>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Brown" initials="RB" lastIdx="26" clrIdx="0"/>
  <p:cmAuthor id="2" name="Audrey Gilbreath" initials="AG" lastIdx="1" clrIdx="1">
    <p:extLst>
      <p:ext uri="{19B8F6BF-5375-455C-9EA6-DF929625EA0E}">
        <p15:presenceInfo xmlns:p15="http://schemas.microsoft.com/office/powerpoint/2012/main" userId="5cb2ea23d0a36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D8F"/>
    <a:srgbClr val="0D432B"/>
    <a:srgbClr val="F09421"/>
    <a:srgbClr val="92C1C3"/>
    <a:srgbClr val="721F5D"/>
    <a:srgbClr val="167263"/>
    <a:srgbClr val="E1F4FD"/>
    <a:srgbClr val="BCE5EC"/>
    <a:srgbClr val="90C64B"/>
    <a:srgbClr val="FFCC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83819" autoAdjust="0"/>
  </p:normalViewPr>
  <p:slideViewPr>
    <p:cSldViewPr>
      <p:cViewPr varScale="1">
        <p:scale>
          <a:sx n="95" d="100"/>
          <a:sy n="95" d="100"/>
        </p:scale>
        <p:origin x="1166"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0D0CDCF-B072-4CC6-B2A3-B1C4F4AE3FFA}" type="datetimeFigureOut">
              <a:rPr lang="en-US" smtClean="0"/>
              <a:pPr/>
              <a:t>11/9/2020</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663E9E0-D922-418E-8BFA-E41C87CB1E68}" type="datetimeFigureOut">
              <a:rPr lang="en-US" smtClean="0"/>
              <a:pPr/>
              <a:t>11/9/2020</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295148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BRIEF:</a:t>
            </a:r>
          </a:p>
          <a:p>
            <a:endParaRPr lang="en-US" dirty="0"/>
          </a:p>
          <a:p>
            <a:r>
              <a:rPr lang="en-US" dirty="0"/>
              <a:t>***possible</a:t>
            </a:r>
            <a:r>
              <a:rPr lang="en-US" baseline="0" dirty="0"/>
              <a:t> examples</a:t>
            </a:r>
            <a:endParaRPr lang="en-US" dirty="0"/>
          </a:p>
          <a:p>
            <a:endParaRPr lang="en-US" dirty="0"/>
          </a:p>
          <a:p>
            <a:r>
              <a:rPr lang="en-US" dirty="0"/>
              <a:t>The first step in forecasting should be creating a cycle menu.  Based on the items on the cycle menu you can create ways to document the amounts of the food items used when serving that cycle menu. </a:t>
            </a:r>
          </a:p>
          <a:p>
            <a:endParaRPr lang="en-US" dirty="0"/>
          </a:p>
          <a:p>
            <a:r>
              <a:rPr lang="en-US" dirty="0"/>
              <a:t>Food production records provide documentation of exactly what was used at each meal and should be used as a management tool to adjust preparation amounts and track actual usage of food at each site.  </a:t>
            </a:r>
          </a:p>
          <a:p>
            <a:endParaRPr lang="en-US" dirty="0"/>
          </a:p>
          <a:p>
            <a:r>
              <a:rPr lang="en-US" dirty="0"/>
              <a:t>Usage reports are vital in tracking amounts used over a specific period.  </a:t>
            </a:r>
          </a:p>
          <a:p>
            <a:endParaRPr lang="en-US" dirty="0"/>
          </a:p>
          <a:p>
            <a:r>
              <a:rPr lang="en-US" dirty="0"/>
              <a:t>Maintaining inventory reports is another important step in tracking usage of items in your operation.  Inventory should be counted on a regular basis and should be used to inform your ordering decisions.  Maintaining inventory is also a vital tool in estimating plate cost.  </a:t>
            </a:r>
          </a:p>
          <a:p>
            <a:endParaRPr lang="en-US" dirty="0"/>
          </a:p>
          <a:p>
            <a:r>
              <a:rPr lang="en-US" dirty="0"/>
              <a:t>Being aware of what food items are available to you through the USDA foods (commodity) program is vital to getting the most value for your commodity dollar.  Remember that your USDA foods entitlement dollars are a very important part of your food budget.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97445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***How many of you are using a cycle menu?</a:t>
            </a:r>
            <a:r>
              <a:rPr lang="en-US" baseline="0" dirty="0"/>
              <a:t>  RAISE YOUR HAND….</a:t>
            </a:r>
            <a:endParaRPr lang="en-US" dirty="0"/>
          </a:p>
          <a:p>
            <a:pPr marL="235572" indent="-235572">
              <a:buAutoNum type="arabicPeriod"/>
            </a:pPr>
            <a:endParaRPr lang="en-US" dirty="0"/>
          </a:p>
          <a:p>
            <a:pPr marL="235572" indent="-235572">
              <a:buAutoNum type="arabicPeriod"/>
            </a:pPr>
            <a:endParaRPr lang="en-US" dirty="0"/>
          </a:p>
          <a:p>
            <a:pPr marL="235572" indent="-235572">
              <a:buAutoNum type="arabicPeriod"/>
            </a:pPr>
            <a:r>
              <a:rPr lang="en-US" dirty="0"/>
              <a:t>Controls costs because a specific menu rotation means you will always know which products you need and how much you will need</a:t>
            </a:r>
          </a:p>
          <a:p>
            <a:pPr marL="235572" indent="-235572">
              <a:buAutoNum type="arabicPeriod"/>
            </a:pPr>
            <a:r>
              <a:rPr lang="en-US" dirty="0"/>
              <a:t>Boosts participation by:</a:t>
            </a:r>
          </a:p>
          <a:p>
            <a:pPr marL="706717" lvl="1" indent="-235572">
              <a:buAutoNum type="arabicPeriod"/>
            </a:pPr>
            <a:r>
              <a:rPr lang="en-US" dirty="0"/>
              <a:t> incorporating variety and creativity,</a:t>
            </a:r>
          </a:p>
          <a:p>
            <a:pPr marL="706717" lvl="1" indent="-235572">
              <a:buAutoNum type="arabicPeriod"/>
            </a:pPr>
            <a:r>
              <a:rPr lang="en-US" dirty="0"/>
              <a:t> keeps popular student items in rotation, </a:t>
            </a:r>
          </a:p>
          <a:p>
            <a:pPr marL="706717" lvl="1" indent="-235572">
              <a:buAutoNum type="arabicPeriod"/>
            </a:pPr>
            <a:r>
              <a:rPr lang="en-US" dirty="0"/>
              <a:t>allows students to know what will be served ahead of time which makes them more likely to participate in your program.  </a:t>
            </a:r>
          </a:p>
          <a:p>
            <a:pPr marL="235572" indent="-235572">
              <a:buAutoNum type="arabicPeriod"/>
            </a:pPr>
            <a:r>
              <a:rPr lang="en-US" dirty="0"/>
              <a:t>Improves efficiency- When staff prepares the same menu items multiple times, they become more efficient, recognize opportunities to trouble shoot issues </a:t>
            </a:r>
          </a:p>
          <a:p>
            <a:pPr marL="235572" indent="-235572">
              <a:buAutoNum type="arabicPeriod"/>
            </a:pPr>
            <a:r>
              <a:rPr lang="en-US" dirty="0"/>
              <a:t>Provides the menu planner with feedback on combinations that do or do not work within your operation.  </a:t>
            </a:r>
          </a:p>
          <a:p>
            <a:pPr marL="235572" indent="-235572">
              <a:buAutoNum type="arabicPeriod"/>
            </a:pPr>
            <a:r>
              <a:rPr lang="en-US" dirty="0"/>
              <a:t>Reduces Waste- cycle menus build regular customers and aids in calculating how much food needs to be in stock and prepare for each time the menu day/item is prepared.  </a:t>
            </a:r>
          </a:p>
          <a:p>
            <a:pPr marL="235572" indent="-235572">
              <a:buAutoNum type="arabicPeriod"/>
            </a:pPr>
            <a:r>
              <a:rPr lang="en-US" dirty="0"/>
              <a:t>Meet Regulations- A cycle menu improves regulatory compliance by assuring all requirements are met daily and weekly and aids in determining an appropriate substitution if needed.  </a:t>
            </a:r>
          </a:p>
          <a:p>
            <a:pPr marL="235572" indent="-235572">
              <a:buAutoNum type="arabicPeriod"/>
            </a:pPr>
            <a:endParaRPr lang="en-US" dirty="0"/>
          </a:p>
          <a:p>
            <a:pPr marL="235572" indent="-235572">
              <a:buAutoNum type="arabicPeriod"/>
            </a:pPr>
            <a:endParaRPr lang="en-US" dirty="0"/>
          </a:p>
          <a:p>
            <a:pPr marL="235572" indent="-235572">
              <a:buAutoNum type="arabicPeriod"/>
            </a:pPr>
            <a:endParaRPr lang="en-US" dirty="0"/>
          </a:p>
          <a:p>
            <a:r>
              <a:rPr lang="en-US" b="1" dirty="0"/>
              <a:t>ASK AUDIENCE FOR EXAMPLES-OR PROVIDE THE ONES BELOW.  </a:t>
            </a:r>
          </a:p>
          <a:p>
            <a:r>
              <a:rPr lang="en-US" b="1" dirty="0"/>
              <a:t>Examples:  </a:t>
            </a:r>
          </a:p>
          <a:p>
            <a:r>
              <a:rPr lang="en-US" b="1" dirty="0"/>
              <a:t>We need to substitute for an entrée that meets 2 grains, 2 meat meat/alternate, we know this because our pre-planned cycle menu was developed to meet the daily and weekly requirements</a:t>
            </a:r>
          </a:p>
          <a:p>
            <a:r>
              <a:rPr lang="en-US" b="1" dirty="0"/>
              <a:t>Substitute a vegetable from the same vegetable subgroup.  </a:t>
            </a:r>
          </a:p>
          <a:p>
            <a:endParaRPr lang="en-US" b="1" dirty="0"/>
          </a:p>
          <a:p>
            <a:r>
              <a:rPr lang="en-US" b="1" dirty="0"/>
              <a:t>The middle School has sweet potato fries on the menu on Tuesday to meet the red/orange vegetable requirement for the week.  The sweet potato fries were not delivered Monday.  Name a vegetable that could be substituted for this on Tuesday.  What else can you do to assure the item is met if you currently have no red/orange vegetable to substitute?  </a:t>
            </a:r>
            <a:r>
              <a:rPr lang="en-US" b="1" i="1" dirty="0"/>
              <a:t>Serve another vegetable and develop a plan to have your red/orange vegetable later in the week.  </a:t>
            </a:r>
            <a:endParaRPr lang="en-US" b="1" dirty="0"/>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11</a:t>
            </a:fld>
            <a:endParaRPr lang="en-US" dirty="0"/>
          </a:p>
        </p:txBody>
      </p:sp>
    </p:spTree>
    <p:extLst>
      <p:ext uri="{BB962C8B-B14F-4D97-AF65-F5344CB8AC3E}">
        <p14:creationId xmlns:p14="http://schemas.microsoft.com/office/powerpoint/2010/main" val="131557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menu is built, before any food is purchased, you should collect as much data as possible on what the students in your district want to see on the menu.  </a:t>
            </a:r>
          </a:p>
          <a:p>
            <a:endParaRPr lang="en-US" dirty="0"/>
          </a:p>
          <a:p>
            <a:r>
              <a:rPr lang="en-US" dirty="0"/>
              <a:t>Keep in mind this may differ greatly from elementary to high school age students and you should take that into account.  </a:t>
            </a:r>
          </a:p>
          <a:p>
            <a:endParaRPr lang="en-US" dirty="0"/>
          </a:p>
          <a:p>
            <a:r>
              <a:rPr lang="en-US" dirty="0"/>
              <a:t>Students will voice their opinions if given the opportunity and even if they are not !  It is better to be proactive because they will certainly tell others their opinions of the food.</a:t>
            </a:r>
          </a:p>
          <a:p>
            <a:endParaRPr lang="en-US" dirty="0"/>
          </a:p>
          <a:p>
            <a:r>
              <a:rPr lang="en-US" dirty="0"/>
              <a:t>Tastings….Give the students an opportunity to taste and give input before.</a:t>
            </a:r>
          </a:p>
          <a:p>
            <a:endParaRPr lang="en-US" dirty="0"/>
          </a:p>
          <a:p>
            <a:r>
              <a:rPr lang="en-US" dirty="0"/>
              <a:t>Observe plate waste at meals.  Then analyze and compare-was the food prepared correctly?  Did your supplier substitute a product that is now unacceptable?  Is staff holding food at correct temperatures?  All these are factors in acceptance of your menu items.  </a:t>
            </a:r>
          </a:p>
          <a:p>
            <a:endParaRPr lang="en-US" dirty="0"/>
          </a:p>
          <a:p>
            <a:r>
              <a:rPr lang="en-US" dirty="0"/>
              <a:t>Food in the trash is money out of your budget, unhappy hungry students and possibly upset parents.  </a:t>
            </a:r>
          </a:p>
          <a:p>
            <a:endParaRPr lang="en-US" dirty="0"/>
          </a:p>
          <a:p>
            <a:r>
              <a:rPr lang="en-US" b="1" dirty="0"/>
              <a:t>Know the hottest food trends for students-spicy, ethnic dishes, GRAB AND GO.  Look at what you see in the public and modify to work with your operation.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12</a:t>
            </a:fld>
            <a:endParaRPr lang="en-US" dirty="0"/>
          </a:p>
        </p:txBody>
      </p:sp>
    </p:spTree>
    <p:extLst>
      <p:ext uri="{BB962C8B-B14F-4D97-AF65-F5344CB8AC3E}">
        <p14:creationId xmlns:p14="http://schemas.microsoft.com/office/powerpoint/2010/main" val="304036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Storage:  the amount and types of storage capabilities a site has will determine how often they will need deliveries.  </a:t>
            </a:r>
          </a:p>
          <a:p>
            <a:r>
              <a:rPr lang="en-US" b="1" dirty="0"/>
              <a:t>Example:  </a:t>
            </a:r>
            <a:r>
              <a:rPr lang="en-US" dirty="0"/>
              <a:t>If the site has very little cold storage for milk, then deliveries will need to be scheduled more frequently.  This will affect the bid specifications, and possibly the end cost to the district.   </a:t>
            </a:r>
          </a:p>
          <a:p>
            <a:endParaRPr lang="en-US" dirty="0"/>
          </a:p>
          <a:p>
            <a:r>
              <a:rPr lang="en-US" dirty="0"/>
              <a:t>Staff capabilities- staff employed at the site must have the skill sets needed to prepare menu items.  Additionally, total number of staff at the site will affect what items can be produced.  Training can be provided to develop skill sets needed, but equipment available will also play into this equation.  </a:t>
            </a:r>
          </a:p>
          <a:p>
            <a:endParaRPr lang="en-US" dirty="0"/>
          </a:p>
          <a:p>
            <a:r>
              <a:rPr lang="en-US" dirty="0"/>
              <a:t>Students to be served/Campus schedule/Principals' preferences- total numbers to be served with in the allotted time can be a leading factor in what foods are prepared.  Large campus numbers that need to be served in a short period of time will be a large factor in your planning of menu items so that the needs and time constraints can be met.  The type of student will also drive the menu choices.  </a:t>
            </a:r>
          </a:p>
          <a:p>
            <a:r>
              <a:rPr lang="en-US" b="1" dirty="0"/>
              <a:t>Example:  </a:t>
            </a:r>
            <a:r>
              <a:rPr lang="en-US" b="0" dirty="0"/>
              <a:t>items </a:t>
            </a:r>
            <a:r>
              <a:rPr lang="en-US" b="0" dirty="0" err="1"/>
              <a:t>menued</a:t>
            </a:r>
            <a:r>
              <a:rPr lang="en-US" b="0" dirty="0"/>
              <a:t> may differ greatly at your Pre-K campus vs. your high school campus.  </a:t>
            </a:r>
            <a:r>
              <a:rPr lang="en-US" b="1" dirty="0"/>
              <a:t>Pickle Example.  </a:t>
            </a:r>
          </a:p>
          <a:p>
            <a:endParaRPr lang="en-US" b="1" dirty="0"/>
          </a:p>
          <a:p>
            <a:r>
              <a:rPr lang="en-US" b="1" dirty="0"/>
              <a:t>Equipment available for production drives menu choices.  If you do not have a hot hold cabinet, then everything needs to be cooked for on time service.  Batch cooking, holding capabilities…</a:t>
            </a:r>
          </a:p>
          <a:p>
            <a:endParaRPr lang="en-US" b="1" dirty="0"/>
          </a:p>
          <a:p>
            <a:r>
              <a:rPr lang="en-US" b="1" dirty="0"/>
              <a:t>Ask for Examples from audience.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13</a:t>
            </a:fld>
            <a:endParaRPr lang="en-US" dirty="0"/>
          </a:p>
        </p:txBody>
      </p:sp>
    </p:spTree>
    <p:extLst>
      <p:ext uri="{BB962C8B-B14F-4D97-AF65-F5344CB8AC3E}">
        <p14:creationId xmlns:p14="http://schemas.microsoft.com/office/powerpoint/2010/main" val="169855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The total reimbursement from the previous school year will be the main source of revenue for most school districts.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The reimbursement received from TDA (via USDA) drives the SNP operations.  Because these monies are federal dollars, they come with constraints on what the money can be spent on.  Food is considered an allowable expense for these federal funds.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A la Carte sales are another source of funding for schools.  Tracking food usage for a la carte sales is important so that calculations can be made to assure that all a la carte expenses are covered by revenues from those sales and not from the pool of federal reimbursement.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Keep in mind that strategically planning the use of your USDA foods entitlement is a big boost to the amount of funds that you have available to you to cover the cost of your food purchases.  </a:t>
            </a:r>
          </a:p>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14</a:t>
            </a:fld>
            <a:endParaRPr lang="en-US" dirty="0"/>
          </a:p>
        </p:txBody>
      </p:sp>
    </p:spTree>
    <p:extLst>
      <p:ext uri="{BB962C8B-B14F-4D97-AF65-F5344CB8AC3E}">
        <p14:creationId xmlns:p14="http://schemas.microsoft.com/office/powerpoint/2010/main" val="996441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shift our focus specifically to USDA Foods and how we can help to maximize their value in our operations. As we are now in the fall and quickly moving towards January and February when the USDA Annual Surveys will open, now is the time to review Cycle Menus. Alexa spoke in depth about the importance of Cycle Menus and the impact they have on your operation. Just as ordering commercially, your Cycle Menu should drive your USDA Foods requests. It is important to have a cycle menu in place and a strategy to maximize your Entitlement when surveys open. </a:t>
            </a:r>
          </a:p>
          <a:p>
            <a:r>
              <a:rPr lang="en-US" dirty="0"/>
              <a:t>We will discuss this more in depth in later slides, but conducting a cost comparison of USDA Foods (brown box, processed, </a:t>
            </a:r>
            <a:r>
              <a:rPr lang="en-US" dirty="0" err="1"/>
              <a:t>dod</a:t>
            </a:r>
            <a:r>
              <a:rPr lang="en-US" dirty="0"/>
              <a:t> fresh, and f2s) with commercial equivalents can help drive decisions regarding how to best utilize your Entitlement. It is not a one-size-fits-all approach, each CE is different and will have their own plan and strategy.</a:t>
            </a:r>
          </a:p>
        </p:txBody>
      </p:sp>
      <p:sp>
        <p:nvSpPr>
          <p:cNvPr id="4" name="Slide Number Placeholder 3"/>
          <p:cNvSpPr>
            <a:spLocks noGrp="1"/>
          </p:cNvSpPr>
          <p:nvPr>
            <p:ph type="sldNum" sz="quarter" idx="5"/>
          </p:nvPr>
        </p:nvSpPr>
        <p:spPr/>
        <p:txBody>
          <a:bodyPr/>
          <a:lstStyle/>
          <a:p>
            <a:fld id="{2E7D2F9E-D167-4ED3-83EC-AE46EA34BEC3}" type="slidenum">
              <a:rPr lang="en-US" smtClean="0"/>
              <a:pPr/>
              <a:t>15</a:t>
            </a:fld>
            <a:endParaRPr lang="en-US" dirty="0"/>
          </a:p>
        </p:txBody>
      </p:sp>
    </p:spTree>
    <p:extLst>
      <p:ext uri="{BB962C8B-B14F-4D97-AF65-F5344CB8AC3E}">
        <p14:creationId xmlns:p14="http://schemas.microsoft.com/office/powerpoint/2010/main" val="235698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calculate Entitlement. </a:t>
            </a:r>
          </a:p>
          <a:p>
            <a:r>
              <a:rPr lang="en-US" dirty="0"/>
              <a:t>For next school year, SY 21-22 (surveys that will be opened in January), Entitlement will be calculated based on SY 18-19 TLS.</a:t>
            </a:r>
          </a:p>
          <a:p>
            <a:r>
              <a:rPr lang="en-US" dirty="0"/>
              <a:t>We don’t have guidance from USDA on how Entitlement will be calculated for SY 22-23.</a:t>
            </a:r>
          </a:p>
          <a:p>
            <a:r>
              <a:rPr lang="en-US" dirty="0"/>
              <a:t>Entitlement does not roll over at the local level. If you are unable to utilize food, communicate with TDA and co-op coordinators. The goal is to have inventory utilized, instead of sitting in storage.  Also just to quickly review, Entitlement can be utilized for Regular USDA Foods “Brown Box”, Bulk items diverted for processing, DoD Fresh produce and Farm to School items.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16</a:t>
            </a:fld>
            <a:endParaRPr lang="en-US" dirty="0"/>
          </a:p>
        </p:txBody>
      </p:sp>
    </p:spTree>
    <p:extLst>
      <p:ext uri="{BB962C8B-B14F-4D97-AF65-F5344CB8AC3E}">
        <p14:creationId xmlns:p14="http://schemas.microsoft.com/office/powerpoint/2010/main" val="930220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Be prudent in your selections of USDA foods to assure you are getting items you will utilize.  Be aware of the constraints that may be set on USDA foods such as delivery schedules, paying for the storage of food items that cannot be shipped to you from the warehouse in the allotted timelines.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Some districts may benefit from ready-to-use end products from diversion/processing. In some cases, diversion/processing can be a cost savings to the sponsor for high quality products. Just like Direct Delivery, do your homework for diversion/processing and see what is the better deal. Sometimes diversion/processing can be more expensive than purchasing commercially if you factor in the processing charge, service fees, and any delivery charges.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DoD Fresh Fruit and Vegetable program is another great option to supplement your produce ordering. Just remember that USDA foods have to be 100% domestically produced or grown, so produce through this program is seasonal. For example, don’t expect grapes to be available during the winter. During the summer and fall they are available from California but during the winter they are more than likely coming from Central or South America and wouldn’t be offered. This would fit into your forecasting planning.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USDA foods deliveries and availability must be monitored throughout the school year.  Issues can arise that make an allocated food product unavailable.  Plan to bid items as well as request allocations from USDA foods so that you have alternatives and can serve your menu as planned.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Watch for “bonus foods” to supplement your menu needs.  This is like getting free groceries!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Bottom line, check USDA foods availability frequently and be aware of your balances.  This must be managed just like inventory.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17</a:t>
            </a:fld>
            <a:endParaRPr lang="en-US" dirty="0"/>
          </a:p>
        </p:txBody>
      </p:sp>
    </p:spTree>
    <p:extLst>
      <p:ext uri="{BB962C8B-B14F-4D97-AF65-F5344CB8AC3E}">
        <p14:creationId xmlns:p14="http://schemas.microsoft.com/office/powerpoint/2010/main" val="60013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Food production records are vital in SNP’s to support compliance to meal pattern requirements but are also a very important tool for tracking amounts served/used in each meal service.  The information collected from the food production records should be consolidated and recorded to build usage reports for each day of your cycle menu. </a:t>
            </a:r>
          </a:p>
          <a:p>
            <a:pPr marL="228600" indent="-228600">
              <a:buAutoNum type="arabicPeriod"/>
            </a:pPr>
            <a:r>
              <a:rPr lang="en-US" dirty="0"/>
              <a:t>Review of food production records can assure that staff is preparing adequate food without “over-preparing” and creating waste.  Food production record information collected and consolidated month to month will provide an estimate of total usage for each specific menu/recipe items.  And that information can also be used to build a history that can drive delivery schedules and food orders.  </a:t>
            </a:r>
          </a:p>
          <a:p>
            <a:pPr marL="228600" indent="-228600">
              <a:buAutoNum type="arabicPeriod"/>
            </a:pPr>
            <a:r>
              <a:rPr lang="en-US" dirty="0"/>
              <a:t>Point of sale counts- can provide the staff with total number of reimbursable meals and a la carte sales for each day.  Total reimbursable meals and a la carte items sold should be identified on the production record and serve as a guide for how many servings should be prepared the next time the same menu from the cycle is served.  </a:t>
            </a:r>
          </a:p>
          <a:p>
            <a:pPr marL="228600" indent="-228600">
              <a:buAutoNum type="arabicPeriod"/>
            </a:pPr>
            <a:r>
              <a:rPr lang="en-US" dirty="0"/>
              <a:t>Inventory reports/counts- it is vital to maintain inventory counts for specific periods in time.  Most beneficial inventory counts will follow your order schedule so that you are aware of what you have on your pantry shelves and prevent over ordering and having excess product on the shelves.   </a:t>
            </a:r>
          </a:p>
          <a:p>
            <a:pPr marL="0" indent="0">
              <a:buNone/>
            </a:pPr>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18</a:t>
            </a:fld>
            <a:endParaRPr lang="en-US" dirty="0"/>
          </a:p>
        </p:txBody>
      </p:sp>
    </p:spTree>
    <p:extLst>
      <p:ext uri="{BB962C8B-B14F-4D97-AF65-F5344CB8AC3E}">
        <p14:creationId xmlns:p14="http://schemas.microsoft.com/office/powerpoint/2010/main" val="121071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USDA Foods Storage and Delivery fees can impact your budget. It’s important to be aware of your CEs own case ordering minimums and per case delivery fees and plan deliveries to maximize the delivery. Keep in mind that the delivery minimums are per drop site, not per CE. So this means that if your CE is within a 100 mile radius of the Ideal City, the case minimum will be 20 cases per drop site. If your CE is farther than 100 miles of the Ideal City, the case minimum per drop will be 40. In looking at delivery fees, note that if the CE does not meet the minimum, the price per case delivery fee would apply.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19</a:t>
            </a:fld>
            <a:endParaRPr lang="en-US" dirty="0"/>
          </a:p>
        </p:txBody>
      </p:sp>
    </p:spTree>
    <p:extLst>
      <p:ext uri="{BB962C8B-B14F-4D97-AF65-F5344CB8AC3E}">
        <p14:creationId xmlns:p14="http://schemas.microsoft.com/office/powerpoint/2010/main" val="260648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Alexa</a:t>
            </a:r>
            <a:r>
              <a:rPr lang="en-US" b="1" baseline="0" dirty="0">
                <a:solidFill>
                  <a:srgbClr val="FF0000"/>
                </a:solidFill>
              </a:rPr>
              <a:t> Carrier M.S., R.D., Child Nutrition Program Specialist with ESC 4 in Houston.</a:t>
            </a:r>
          </a:p>
          <a:p>
            <a:endParaRPr lang="en-US" baseline="0" dirty="0">
              <a:solidFill>
                <a:srgbClr val="FF0000"/>
              </a:solidFill>
            </a:endParaRPr>
          </a:p>
          <a:p>
            <a:pPr marL="171450" indent="-171450">
              <a:buFont typeface="Arial" panose="020B0604020202020204" pitchFamily="34" charset="0"/>
              <a:buChar char="•"/>
            </a:pPr>
            <a:r>
              <a:rPr lang="en-US" baseline="0" dirty="0">
                <a:solidFill>
                  <a:srgbClr val="FF0000"/>
                </a:solidFill>
              </a:rPr>
              <a:t>Registered Dietician for 19 years.</a:t>
            </a:r>
          </a:p>
          <a:p>
            <a:pPr marL="171450" indent="-171450">
              <a:buFont typeface="Arial" panose="020B0604020202020204" pitchFamily="34" charset="0"/>
              <a:buChar char="•"/>
            </a:pPr>
            <a:r>
              <a:rPr lang="en-US" baseline="0" dirty="0">
                <a:solidFill>
                  <a:srgbClr val="FF0000"/>
                </a:solidFill>
              </a:rPr>
              <a:t>10 years in Child Nutrition</a:t>
            </a:r>
          </a:p>
          <a:p>
            <a:pPr marL="171450" indent="-171450">
              <a:buFont typeface="Arial" panose="020B0604020202020204" pitchFamily="34" charset="0"/>
              <a:buChar char="•"/>
            </a:pPr>
            <a:r>
              <a:rPr lang="en-US" baseline="0" dirty="0">
                <a:solidFill>
                  <a:srgbClr val="FF0000"/>
                </a:solidFill>
              </a:rPr>
              <a:t>5 years in Higher Education</a:t>
            </a:r>
          </a:p>
          <a:p>
            <a:pPr marL="171450" indent="-171450">
              <a:buFont typeface="Arial" panose="020B0604020202020204" pitchFamily="34" charset="0"/>
              <a:buChar char="•"/>
            </a:pPr>
            <a:endParaRPr lang="en-US" baseline="0" dirty="0">
              <a:solidFill>
                <a:srgbClr val="FF0000"/>
              </a:solidFill>
            </a:endParaRPr>
          </a:p>
          <a:p>
            <a:endParaRPr lang="en-US" baseline="0" dirty="0">
              <a:solidFill>
                <a:srgbClr val="FF0000"/>
              </a:solidFill>
            </a:endParaRPr>
          </a:p>
          <a:p>
            <a:endParaRPr lang="en-US" baseline="0" dirty="0">
              <a:solidFill>
                <a:srgbClr val="FF0000"/>
              </a:solidFill>
            </a:endParaRPr>
          </a:p>
          <a:p>
            <a:r>
              <a:rPr lang="en-US" sz="1200" b="1" kern="1200" dirty="0">
                <a:solidFill>
                  <a:schemeClr val="tx1"/>
                </a:solidFill>
                <a:effectLst/>
                <a:latin typeface="+mn-lt"/>
                <a:ea typeface="+mn-ea"/>
                <a:cs typeface="+mn-cs"/>
              </a:rPr>
              <a:t>Kelly Waldron, Chef and Program Specialist with ESC 13 in Austin.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10 years in Child Nutrition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15 years in Culinary Field</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221090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may need a refresher on how to find delivery and storage fees, we’ll navigate over to </a:t>
            </a:r>
            <a:r>
              <a:rPr lang="en-US" dirty="0" err="1"/>
              <a:t>squaremeals</a:t>
            </a:r>
            <a:r>
              <a:rPr lang="en-US" dirty="0"/>
              <a:t> to review how to find this information. Keep in mind that these fees are negotiated per warehouse and will vary based on which contracted warehouse the CE is using. </a:t>
            </a:r>
          </a:p>
        </p:txBody>
      </p:sp>
      <p:sp>
        <p:nvSpPr>
          <p:cNvPr id="4" name="Slide Number Placeholder 3"/>
          <p:cNvSpPr>
            <a:spLocks noGrp="1"/>
          </p:cNvSpPr>
          <p:nvPr>
            <p:ph type="sldNum" sz="quarter" idx="5"/>
          </p:nvPr>
        </p:nvSpPr>
        <p:spPr/>
        <p:txBody>
          <a:bodyPr/>
          <a:lstStyle/>
          <a:p>
            <a:fld id="{2E7D2F9E-D167-4ED3-83EC-AE46EA34BEC3}" type="slidenum">
              <a:rPr lang="en-US" smtClean="0"/>
              <a:pPr/>
              <a:t>20</a:t>
            </a:fld>
            <a:endParaRPr lang="en-US" dirty="0"/>
          </a:p>
        </p:txBody>
      </p:sp>
    </p:spTree>
    <p:extLst>
      <p:ext uri="{BB962C8B-B14F-4D97-AF65-F5344CB8AC3E}">
        <p14:creationId xmlns:p14="http://schemas.microsoft.com/office/powerpoint/2010/main" val="3274246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 addition to being conscious of delivery fees, it is essential to keep track of what USDA Foods have been allocated to your CE by reviewing the Weekly Commodity Bulletin. This can be accessed through TX-UNPS in the FDP module under Reports. Just a reminder that when a CE completes the Annual Surveys in January/February for the following year, this is helping to inform TDA about intended demand for particular foods across the state. When you see that a particular item has been “allocated” to your CE in the warehouse, it means that It has been assigned in the warehouse to you. From the date of allocation, the CE has 45 days of free storage. From the 46</a:t>
            </a:r>
            <a:r>
              <a:rPr lang="en-US" baseline="30000" dirty="0"/>
              <a:t>th</a:t>
            </a:r>
            <a:r>
              <a:rPr lang="en-US" baseline="0" dirty="0"/>
              <a:t> day, CEs begin to pay a per-case storage fee when items move into Short Term Storage. Rates vary depending on the type of storage. CEs should strive to receive inventory from the contracted warehouse before items move into Short Term storage to avoid paying storage fees.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Weekly commodity bulletin is also where CEs keep track of remaining Entitlement.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21</a:t>
            </a:fld>
            <a:endParaRPr lang="en-US" dirty="0"/>
          </a:p>
        </p:txBody>
      </p:sp>
    </p:spTree>
    <p:extLst>
      <p:ext uri="{BB962C8B-B14F-4D97-AF65-F5344CB8AC3E}">
        <p14:creationId xmlns:p14="http://schemas.microsoft.com/office/powerpoint/2010/main" val="159353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 stands for Periodic Automatic Replenishment</a:t>
            </a:r>
          </a:p>
          <a:p>
            <a:r>
              <a:rPr lang="en-US" dirty="0"/>
              <a:t>This is the amount of product needed to fulfill menu requirements for one ordering period plus a small amount of safety stock.</a:t>
            </a:r>
          </a:p>
          <a:p>
            <a:r>
              <a:rPr lang="en-US" dirty="0"/>
              <a:t>Par levels will vary and are based on individual circumstances. Consider par levels to be the normal maximum amount of an item to keep on hand. </a:t>
            </a:r>
          </a:p>
          <a:p>
            <a:endParaRPr lang="en-US" dirty="0"/>
          </a:p>
          <a:p>
            <a:r>
              <a:rPr lang="en-US" dirty="0"/>
              <a:t>Par levels can be set after a few rotations (months) of cycle menu usage and review of inventory(s)</a:t>
            </a:r>
          </a:p>
          <a:p>
            <a:endParaRPr lang="en-US" dirty="0"/>
          </a:p>
          <a:p>
            <a:r>
              <a:rPr lang="en-US" dirty="0"/>
              <a:t>By analyzing the amount of items used month to month, you can establish a set amount that you know each site (and thus your entire operation) will need in order to have enough supplies on hand to serve the day’s menu.  </a:t>
            </a:r>
          </a:p>
          <a:p>
            <a:endParaRPr lang="en-US" dirty="0"/>
          </a:p>
          <a:p>
            <a:r>
              <a:rPr lang="en-US" dirty="0"/>
              <a:t>Communicating these par levels to the managers (and following up on inventory and ordering) can aid in establishing amounts that need to be ordered so there is no “guessing game”.  </a:t>
            </a:r>
          </a:p>
          <a:p>
            <a:endParaRPr lang="en-US" dirty="0"/>
          </a:p>
          <a:p>
            <a:r>
              <a:rPr lang="en-US" dirty="0"/>
              <a:t>Following par levels when ordering helps to avoid excess inventory on hand which can lead to possible food waste.  </a:t>
            </a:r>
          </a:p>
          <a:p>
            <a:endParaRPr lang="en-US" dirty="0"/>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22</a:t>
            </a:fld>
            <a:endParaRPr lang="en-US" dirty="0"/>
          </a:p>
        </p:txBody>
      </p:sp>
    </p:spTree>
    <p:extLst>
      <p:ext uri="{BB962C8B-B14F-4D97-AF65-F5344CB8AC3E}">
        <p14:creationId xmlns:p14="http://schemas.microsoft.com/office/powerpoint/2010/main" val="269964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For this activity, we will refer to the USDA Fact Sheet “Chicken Strips, Unseasoned” and the Par Level Activity worksheet.</a:t>
            </a:r>
          </a:p>
          <a:p>
            <a:r>
              <a:rPr lang="en-US" b="1" dirty="0"/>
              <a:t>I’ll show you the example of the Fact Sheet on the next slide and then the worksheet. Based on the information provided, please take about 5 minutes to calculate the appropriate Par Level for the Chicken Strips for this district. You can work on your own and after the 5 minutes, we’ll come back together to review the correct responses. </a:t>
            </a:r>
          </a:p>
          <a:p>
            <a:endParaRPr lang="en-US" b="1" dirty="0"/>
          </a:p>
          <a:p>
            <a:r>
              <a:rPr lang="en-US" b="1" dirty="0"/>
              <a:t>Walk through steps of questions with the audience, writing answers down on the Post it note activity page</a:t>
            </a:r>
          </a:p>
          <a:p>
            <a:r>
              <a:rPr lang="en-US" dirty="0"/>
              <a:t>Answer sheet for activity</a:t>
            </a:r>
          </a:p>
          <a:p>
            <a:endParaRPr lang="en-US" dirty="0"/>
          </a:p>
          <a:p>
            <a:endParaRPr lang="en-US" dirty="0"/>
          </a:p>
          <a:p>
            <a:pPr lvl="1"/>
            <a:r>
              <a:rPr lang="en-US" sz="1200" kern="1200" dirty="0">
                <a:solidFill>
                  <a:schemeClr val="tx1"/>
                </a:solidFill>
                <a:effectLst/>
                <a:latin typeface="+mn-lt"/>
                <a:ea typeface="+mn-ea"/>
                <a:cs typeface="+mn-cs"/>
              </a:rPr>
              <a:t>fajita each</a:t>
            </a:r>
          </a:p>
          <a:p>
            <a:pPr lvl="0"/>
            <a:r>
              <a:rPr lang="en-US" sz="1200" kern="1200" dirty="0">
                <a:solidFill>
                  <a:schemeClr val="tx1"/>
                </a:solidFill>
                <a:effectLst/>
                <a:latin typeface="+mn-lt"/>
                <a:ea typeface="+mn-ea"/>
                <a:cs typeface="+mn-cs"/>
              </a:rPr>
              <a:t>Calculate the following:</a:t>
            </a:r>
          </a:p>
          <a:p>
            <a:pPr lvl="1"/>
            <a:r>
              <a:rPr lang="en-US" sz="1200" kern="1200" dirty="0">
                <a:solidFill>
                  <a:schemeClr val="tx1"/>
                </a:solidFill>
                <a:effectLst/>
                <a:latin typeface="+mn-lt"/>
                <a:ea typeface="+mn-ea"/>
                <a:cs typeface="+mn-cs"/>
              </a:rPr>
              <a:t>How many servings do one case of the chicken strip product provide? </a:t>
            </a:r>
            <a:r>
              <a:rPr lang="en-US" sz="1200" u="sng" kern="1200" dirty="0">
                <a:solidFill>
                  <a:schemeClr val="tx1"/>
                </a:solidFill>
                <a:effectLst/>
                <a:latin typeface="+mn-lt"/>
                <a:ea typeface="+mn-ea"/>
                <a:cs typeface="+mn-cs"/>
              </a:rPr>
              <a:t>320 servings</a:t>
            </a:r>
          </a:p>
          <a:p>
            <a:pPr lvl="1"/>
            <a:r>
              <a:rPr lang="en-US" sz="1200" kern="1200" dirty="0">
                <a:solidFill>
                  <a:schemeClr val="tx1"/>
                </a:solidFill>
                <a:effectLst/>
                <a:latin typeface="+mn-lt"/>
                <a:ea typeface="+mn-ea"/>
                <a:cs typeface="+mn-cs"/>
              </a:rPr>
              <a:t>How many cases will ABC school need to create their 500 servings?  </a:t>
            </a:r>
            <a:r>
              <a:rPr lang="en-US" sz="1200" u="sng" kern="1200" dirty="0">
                <a:solidFill>
                  <a:schemeClr val="tx1"/>
                </a:solidFill>
                <a:effectLst/>
                <a:latin typeface="+mn-lt"/>
                <a:ea typeface="+mn-ea"/>
                <a:cs typeface="+mn-cs"/>
              </a:rPr>
              <a:t>_________1.6_cases or 46.9 pounds_______</a:t>
            </a:r>
          </a:p>
          <a:p>
            <a:pPr lvl="1"/>
            <a:r>
              <a:rPr lang="en-US" sz="1200" kern="1200" dirty="0">
                <a:solidFill>
                  <a:schemeClr val="tx1"/>
                </a:solidFill>
                <a:effectLst/>
                <a:latin typeface="+mn-lt"/>
                <a:ea typeface="+mn-ea"/>
                <a:cs typeface="+mn-cs"/>
              </a:rPr>
              <a:t>Will there be additional unused servings from this case?  </a:t>
            </a:r>
            <a:r>
              <a:rPr lang="en-US" sz="1200" u="sng" kern="1200" dirty="0">
                <a:solidFill>
                  <a:schemeClr val="tx1"/>
                </a:solidFill>
                <a:effectLst/>
                <a:latin typeface="+mn-lt"/>
                <a:ea typeface="+mn-ea"/>
                <a:cs typeface="+mn-cs"/>
              </a:rPr>
              <a:t>___Yes 180 1.5 oz servings or 13.125 pounds</a:t>
            </a:r>
            <a:r>
              <a:rPr lang="en-US" sz="1200" kern="1200" dirty="0">
                <a:solidFill>
                  <a:schemeClr val="tx1"/>
                </a:solidFill>
                <a:effectLst/>
                <a:latin typeface="+mn-lt"/>
                <a:ea typeface="+mn-ea"/>
                <a:cs typeface="+mn-cs"/>
              </a:rPr>
              <a:t>_______________________</a:t>
            </a:r>
          </a:p>
          <a:p>
            <a:pPr lvl="0"/>
            <a:r>
              <a:rPr lang="en-US" sz="1200" kern="1200" dirty="0">
                <a:solidFill>
                  <a:schemeClr val="tx1"/>
                </a:solidFill>
                <a:effectLst/>
                <a:latin typeface="+mn-lt"/>
                <a:ea typeface="+mn-ea"/>
                <a:cs typeface="+mn-cs"/>
              </a:rPr>
              <a:t>If ABC School serves 500 servings chicken fajitas twice each 4-week cycle, how many cases of the USDA foods chicken strips will be used during the 4-week cycle?       </a:t>
            </a:r>
            <a:r>
              <a:rPr lang="en-US" sz="1200" u="sng" kern="1200" dirty="0">
                <a:solidFill>
                  <a:schemeClr val="tx1"/>
                </a:solidFill>
                <a:effectLst/>
                <a:latin typeface="+mn-lt"/>
                <a:ea typeface="+mn-ea"/>
                <a:cs typeface="+mn-cs"/>
              </a:rPr>
              <a:t>3.2 or 96 pounds______________________</a:t>
            </a:r>
          </a:p>
          <a:p>
            <a:pPr lvl="0"/>
            <a:r>
              <a:rPr lang="en-US" sz="1200" kern="1200" dirty="0">
                <a:solidFill>
                  <a:schemeClr val="tx1"/>
                </a:solidFill>
                <a:effectLst/>
                <a:latin typeface="+mn-lt"/>
                <a:ea typeface="+mn-ea"/>
                <a:cs typeface="+mn-cs"/>
              </a:rPr>
              <a:t>If ABC school serves this 4-week cycle 9 times in the school year, how many cases of the USDA foods chicken strips would the district expect to need for the entire school year? </a:t>
            </a:r>
            <a:r>
              <a:rPr lang="en-US" sz="1200" u="sng" kern="1200" dirty="0">
                <a:solidFill>
                  <a:schemeClr val="tx1"/>
                </a:solidFill>
                <a:effectLst/>
                <a:latin typeface="+mn-lt"/>
                <a:ea typeface="+mn-ea"/>
                <a:cs typeface="+mn-cs"/>
              </a:rPr>
              <a:t>_28.8 or 29 cases  ( 870 pounds)___________________</a:t>
            </a:r>
          </a:p>
          <a:p>
            <a:pPr lvl="0"/>
            <a:r>
              <a:rPr lang="en-US" sz="1200" kern="1200" dirty="0">
                <a:solidFill>
                  <a:schemeClr val="tx1"/>
                </a:solidFill>
                <a:effectLst/>
                <a:latin typeface="+mn-lt"/>
                <a:ea typeface="+mn-ea"/>
                <a:cs typeface="+mn-cs"/>
              </a:rPr>
              <a:t>What PAR level should be set for this item if ABC school orders only one time per month?   </a:t>
            </a:r>
            <a:r>
              <a:rPr lang="en-US" sz="1200" u="sng" kern="1200" dirty="0">
                <a:solidFill>
                  <a:schemeClr val="tx1"/>
                </a:solidFill>
                <a:effectLst/>
                <a:latin typeface="+mn-lt"/>
                <a:ea typeface="+mn-ea"/>
                <a:cs typeface="+mn-cs"/>
              </a:rPr>
              <a:t>__________4 cases______</a:t>
            </a:r>
          </a:p>
          <a:p>
            <a:pPr lvl="0"/>
            <a:r>
              <a:rPr lang="en-US" sz="1200" b="1" kern="1200" dirty="0">
                <a:solidFill>
                  <a:schemeClr val="tx1"/>
                </a:solidFill>
                <a:effectLst/>
                <a:latin typeface="+mn-lt"/>
                <a:ea typeface="+mn-ea"/>
                <a:cs typeface="+mn-cs"/>
              </a:rPr>
              <a:t>Bonus:</a:t>
            </a:r>
            <a:r>
              <a:rPr lang="en-US" sz="1200" kern="1200" dirty="0">
                <a:solidFill>
                  <a:schemeClr val="tx1"/>
                </a:solidFill>
                <a:effectLst/>
                <a:latin typeface="+mn-lt"/>
                <a:ea typeface="+mn-ea"/>
                <a:cs typeface="+mn-cs"/>
              </a:rPr>
              <a:t>  What factor(s) could change the amount ordered during a month?  _______________________________________________________________________</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23</a:t>
            </a:fld>
            <a:endParaRPr lang="en-US" dirty="0"/>
          </a:p>
        </p:txBody>
      </p:sp>
    </p:spTree>
    <p:extLst>
      <p:ext uri="{BB962C8B-B14F-4D97-AF65-F5344CB8AC3E}">
        <p14:creationId xmlns:p14="http://schemas.microsoft.com/office/powerpoint/2010/main" val="1084560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is the USDA Foods Fact sheet that was posted in the course materials (see link in chat)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24</a:t>
            </a:fld>
            <a:endParaRPr lang="en-US" dirty="0"/>
          </a:p>
        </p:txBody>
      </p:sp>
    </p:spTree>
    <p:extLst>
      <p:ext uri="{BB962C8B-B14F-4D97-AF65-F5344CB8AC3E}">
        <p14:creationId xmlns:p14="http://schemas.microsoft.com/office/powerpoint/2010/main" val="3392210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this is an example of the questions on the worksheet. You can begin, and I will give the group a halfway mark.</a:t>
            </a:r>
          </a:p>
        </p:txBody>
      </p:sp>
      <p:sp>
        <p:nvSpPr>
          <p:cNvPr id="4" name="Slide Number Placeholder 3"/>
          <p:cNvSpPr>
            <a:spLocks noGrp="1"/>
          </p:cNvSpPr>
          <p:nvPr>
            <p:ph type="sldNum" sz="quarter" idx="5"/>
          </p:nvPr>
        </p:nvSpPr>
        <p:spPr/>
        <p:txBody>
          <a:bodyPr/>
          <a:lstStyle/>
          <a:p>
            <a:fld id="{2E7D2F9E-D167-4ED3-83EC-AE46EA34BEC3}" type="slidenum">
              <a:rPr lang="en-US" smtClean="0"/>
              <a:pPr/>
              <a:t>25</a:t>
            </a:fld>
            <a:endParaRPr lang="en-US" dirty="0"/>
          </a:p>
        </p:txBody>
      </p:sp>
    </p:spTree>
    <p:extLst>
      <p:ext uri="{BB962C8B-B14F-4D97-AF65-F5344CB8AC3E}">
        <p14:creationId xmlns:p14="http://schemas.microsoft.com/office/powerpoint/2010/main" val="3853348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26</a:t>
            </a:fld>
            <a:endParaRPr lang="en-US" dirty="0"/>
          </a:p>
        </p:txBody>
      </p:sp>
    </p:spTree>
    <p:extLst>
      <p:ext uri="{BB962C8B-B14F-4D97-AF65-F5344CB8AC3E}">
        <p14:creationId xmlns:p14="http://schemas.microsoft.com/office/powerpoint/2010/main" val="3676532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Storage Space</a:t>
            </a:r>
          </a:p>
          <a:p>
            <a:r>
              <a:rPr lang="en-US" dirty="0"/>
              <a:t>Delivery Frequency</a:t>
            </a:r>
          </a:p>
          <a:p>
            <a:r>
              <a:rPr lang="en-US" dirty="0"/>
              <a:t>Vendor Minimum Thresholds</a:t>
            </a:r>
          </a:p>
          <a:p>
            <a:r>
              <a:rPr lang="en-US" dirty="0"/>
              <a:t>Value of the Product</a:t>
            </a:r>
          </a:p>
          <a:p>
            <a:r>
              <a:rPr lang="en-US" dirty="0"/>
              <a:t>Extended school closure or vacation</a:t>
            </a:r>
          </a:p>
        </p:txBody>
      </p:sp>
      <p:sp>
        <p:nvSpPr>
          <p:cNvPr id="4" name="Slide Number Placeholder 3"/>
          <p:cNvSpPr>
            <a:spLocks noGrp="1"/>
          </p:cNvSpPr>
          <p:nvPr>
            <p:ph type="sldNum" sz="quarter" idx="5"/>
          </p:nvPr>
        </p:nvSpPr>
        <p:spPr/>
        <p:txBody>
          <a:bodyPr/>
          <a:lstStyle/>
          <a:p>
            <a:fld id="{2E7D2F9E-D167-4ED3-83EC-AE46EA34BEC3}" type="slidenum">
              <a:rPr lang="en-US" smtClean="0"/>
              <a:pPr/>
              <a:t>27</a:t>
            </a:fld>
            <a:endParaRPr lang="en-US" dirty="0"/>
          </a:p>
        </p:txBody>
      </p:sp>
    </p:spTree>
    <p:extLst>
      <p:ext uri="{BB962C8B-B14F-4D97-AF65-F5344CB8AC3E}">
        <p14:creationId xmlns:p14="http://schemas.microsoft.com/office/powerpoint/2010/main" val="2580015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discussed important factors to consider with regard to maximizing your Entitlement bucks. TDA has developed a new tool to assist CEs with decision making regarding whether it makes fiscal sense for them to utilize Entitlement and requesting particular items through USDA Foods, or whether a commercial item would be the better choice. In looking at the results as a whole, CEs can get a better picture of where the best use of their Entitlement will be and where it makes sense to purchase the items on the commercial market.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28</a:t>
            </a:fld>
            <a:endParaRPr lang="en-US" dirty="0"/>
          </a:p>
        </p:txBody>
      </p:sp>
    </p:spTree>
    <p:extLst>
      <p:ext uri="{BB962C8B-B14F-4D97-AF65-F5344CB8AC3E}">
        <p14:creationId xmlns:p14="http://schemas.microsoft.com/office/powerpoint/2010/main" val="3652160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navigate to </a:t>
            </a:r>
            <a:r>
              <a:rPr lang="en-US" dirty="0" err="1"/>
              <a:t>squaremeals</a:t>
            </a:r>
            <a:r>
              <a:rPr lang="en-US" dirty="0"/>
              <a:t> where the tool lives, I wanted to bring your attention to the Checklist resources that are available to help you in preparing all of the necessary data before you begin the worksheet. Each of the four types of USDA Foods has a checklist to help you in sourcing the necessary information. The checklists can be downloaded along with the Excel Analysis tool on </a:t>
            </a:r>
            <a:r>
              <a:rPr lang="en-US" dirty="0" err="1"/>
              <a:t>squaremeals</a:t>
            </a:r>
            <a:r>
              <a:rPr lang="en-US" dirty="0"/>
              <a:t>. Let’s navigate over to </a:t>
            </a:r>
            <a:r>
              <a:rPr lang="en-US" dirty="0" err="1"/>
              <a:t>squaremeals</a:t>
            </a:r>
            <a:r>
              <a:rPr lang="en-US" dirty="0"/>
              <a:t>.</a:t>
            </a:r>
          </a:p>
        </p:txBody>
      </p:sp>
      <p:sp>
        <p:nvSpPr>
          <p:cNvPr id="4" name="Slide Number Placeholder 3"/>
          <p:cNvSpPr>
            <a:spLocks noGrp="1"/>
          </p:cNvSpPr>
          <p:nvPr>
            <p:ph type="sldNum" sz="quarter" idx="5"/>
          </p:nvPr>
        </p:nvSpPr>
        <p:spPr/>
        <p:txBody>
          <a:bodyPr/>
          <a:lstStyle/>
          <a:p>
            <a:fld id="{2E7D2F9E-D167-4ED3-83EC-AE46EA34BEC3}" type="slidenum">
              <a:rPr lang="en-US" smtClean="0"/>
              <a:pPr/>
              <a:t>29</a:t>
            </a:fld>
            <a:endParaRPr lang="en-US" dirty="0"/>
          </a:p>
        </p:txBody>
      </p:sp>
    </p:spTree>
    <p:extLst>
      <p:ext uri="{BB962C8B-B14F-4D97-AF65-F5344CB8AC3E}">
        <p14:creationId xmlns:p14="http://schemas.microsoft.com/office/powerpoint/2010/main" val="251013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 typeface="Arial" panose="020B0604020202020204" pitchFamily="34" charset="0"/>
              <a:buChar char="•"/>
              <a:defRPr/>
            </a:pPr>
            <a:r>
              <a:rPr lang="en-US" dirty="0"/>
              <a:t>The information that we will review today represents a portion of the Food and Nutrition programs, but not the full scope of the program.  </a:t>
            </a:r>
          </a:p>
          <a:p>
            <a:pPr marL="176679" indent="-176679" defTabSz="942289">
              <a:buFont typeface="Arial" panose="020B0604020202020204" pitchFamily="34" charset="0"/>
              <a:buChar char="•"/>
              <a:defRPr/>
            </a:pPr>
            <a:r>
              <a:rPr lang="en-US" dirty="0"/>
              <a:t>As a reminder, TDA and USDA share information regarding the program through posted Handbooks, Manuals, Alerts, Notices, and Additional Guidance.  </a:t>
            </a:r>
          </a:p>
          <a:p>
            <a:pPr marL="176679" indent="-176679" defTabSz="942289">
              <a:buFont typeface="Arial" panose="020B0604020202020204" pitchFamily="34" charset="0"/>
              <a:buChar char="•"/>
              <a:defRPr/>
            </a:pPr>
            <a:r>
              <a:rPr lang="en-US" dirty="0"/>
              <a:t>As always, if you seek further clarification or instruction on any area of the program, please seek assistance from you local ESC.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3360190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objective of this activity is to demonstrate an example of organizing the necessary data and how to complete the tool. </a:t>
            </a:r>
          </a:p>
        </p:txBody>
      </p:sp>
      <p:sp>
        <p:nvSpPr>
          <p:cNvPr id="4" name="Slide Number Placeholder 3"/>
          <p:cNvSpPr>
            <a:spLocks noGrp="1"/>
          </p:cNvSpPr>
          <p:nvPr>
            <p:ph type="sldNum" sz="quarter" idx="5"/>
          </p:nvPr>
        </p:nvSpPr>
        <p:spPr/>
        <p:txBody>
          <a:bodyPr/>
          <a:lstStyle/>
          <a:p>
            <a:fld id="{2E7D2F9E-D167-4ED3-83EC-AE46EA34BEC3}" type="slidenum">
              <a:rPr lang="en-US" smtClean="0"/>
              <a:pPr/>
              <a:t>30</a:t>
            </a:fld>
            <a:endParaRPr lang="en-US" dirty="0"/>
          </a:p>
        </p:txBody>
      </p:sp>
    </p:spTree>
    <p:extLst>
      <p:ext uri="{BB962C8B-B14F-4D97-AF65-F5344CB8AC3E}">
        <p14:creationId xmlns:p14="http://schemas.microsoft.com/office/powerpoint/2010/main" val="2739711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discussed how to calculate Entitlement, the different ways it can be utilized, how to be vigilant about storage and delivery, preparing for best use of entitlement $, and the tool to help in comparing data to make appropriate spending decisions. Now we will spend a bit of time discussing the actual FOOD. This is certainly not an exhaustive list of USDA Foods recipe resources, but here are several that may provide inspiration for new menu ideas and new ways to utilize USDA Foods. In the chat, please feel free to share any resources you use for recipes.</a:t>
            </a:r>
          </a:p>
        </p:txBody>
      </p:sp>
      <p:sp>
        <p:nvSpPr>
          <p:cNvPr id="4" name="Slide Number Placeholder 3"/>
          <p:cNvSpPr>
            <a:spLocks noGrp="1"/>
          </p:cNvSpPr>
          <p:nvPr>
            <p:ph type="sldNum" sz="quarter" idx="5"/>
          </p:nvPr>
        </p:nvSpPr>
        <p:spPr/>
        <p:txBody>
          <a:bodyPr/>
          <a:lstStyle/>
          <a:p>
            <a:fld id="{2E7D2F9E-D167-4ED3-83EC-AE46EA34BEC3}" type="slidenum">
              <a:rPr lang="en-US" smtClean="0"/>
              <a:pPr/>
              <a:t>31</a:t>
            </a:fld>
            <a:endParaRPr lang="en-US" dirty="0"/>
          </a:p>
        </p:txBody>
      </p:sp>
    </p:spTree>
    <p:extLst>
      <p:ext uri="{BB962C8B-B14F-4D97-AF65-F5344CB8AC3E}">
        <p14:creationId xmlns:p14="http://schemas.microsoft.com/office/powerpoint/2010/main" val="2719798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32</a:t>
            </a:fld>
            <a:endParaRPr lang="en-US" dirty="0"/>
          </a:p>
        </p:txBody>
      </p:sp>
    </p:spTree>
    <p:extLst>
      <p:ext uri="{BB962C8B-B14F-4D97-AF65-F5344CB8AC3E}">
        <p14:creationId xmlns:p14="http://schemas.microsoft.com/office/powerpoint/2010/main" val="637964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33</a:t>
            </a:fld>
            <a:endParaRPr lang="en-US" dirty="0"/>
          </a:p>
        </p:txBody>
      </p:sp>
    </p:spTree>
    <p:extLst>
      <p:ext uri="{BB962C8B-B14F-4D97-AF65-F5344CB8AC3E}">
        <p14:creationId xmlns:p14="http://schemas.microsoft.com/office/powerpoint/2010/main" val="4249366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reminder, it is a best practice to make a small test batch of a new recipe before embarking on a large batch. </a:t>
            </a:r>
          </a:p>
        </p:txBody>
      </p:sp>
      <p:sp>
        <p:nvSpPr>
          <p:cNvPr id="4" name="Slide Number Placeholder 3"/>
          <p:cNvSpPr>
            <a:spLocks noGrp="1"/>
          </p:cNvSpPr>
          <p:nvPr>
            <p:ph type="sldNum" sz="quarter" idx="5"/>
          </p:nvPr>
        </p:nvSpPr>
        <p:spPr/>
        <p:txBody>
          <a:bodyPr/>
          <a:lstStyle/>
          <a:p>
            <a:fld id="{2E7D2F9E-D167-4ED3-83EC-AE46EA34BEC3}" type="slidenum">
              <a:rPr lang="en-US" smtClean="0"/>
              <a:pPr/>
              <a:t>34</a:t>
            </a:fld>
            <a:endParaRPr lang="en-US" dirty="0"/>
          </a:p>
        </p:txBody>
      </p:sp>
    </p:spTree>
    <p:extLst>
      <p:ext uri="{BB962C8B-B14F-4D97-AF65-F5344CB8AC3E}">
        <p14:creationId xmlns:p14="http://schemas.microsoft.com/office/powerpoint/2010/main" val="190069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list of resources we touched upon, feel free to take a screen shot or the presentation will be available on </a:t>
            </a:r>
            <a:r>
              <a:rPr lang="en-US" dirty="0" err="1"/>
              <a:t>squaremeals</a:t>
            </a:r>
            <a:r>
              <a:rPr lang="en-US" dirty="0"/>
              <a:t> sometime after this session. Also, sharing recipes, ideas, and resources with fellow colleagues is also a great way to incorporate new ideas into your menu. </a:t>
            </a:r>
          </a:p>
        </p:txBody>
      </p:sp>
      <p:sp>
        <p:nvSpPr>
          <p:cNvPr id="4" name="Slide Number Placeholder 3"/>
          <p:cNvSpPr>
            <a:spLocks noGrp="1"/>
          </p:cNvSpPr>
          <p:nvPr>
            <p:ph type="sldNum" sz="quarter" idx="5"/>
          </p:nvPr>
        </p:nvSpPr>
        <p:spPr/>
        <p:txBody>
          <a:bodyPr/>
          <a:lstStyle/>
          <a:p>
            <a:fld id="{2E7D2F9E-D167-4ED3-83EC-AE46EA34BEC3}" type="slidenum">
              <a:rPr lang="en-US" smtClean="0"/>
              <a:pPr/>
              <a:t>35</a:t>
            </a:fld>
            <a:endParaRPr lang="en-US" dirty="0"/>
          </a:p>
        </p:txBody>
      </p:sp>
    </p:spTree>
    <p:extLst>
      <p:ext uri="{BB962C8B-B14F-4D97-AF65-F5344CB8AC3E}">
        <p14:creationId xmlns:p14="http://schemas.microsoft.com/office/powerpoint/2010/main" val="1912025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wrap up this portion of the session, let’s review a few of the tips that have been shared.</a:t>
            </a:r>
          </a:p>
        </p:txBody>
      </p:sp>
      <p:sp>
        <p:nvSpPr>
          <p:cNvPr id="4" name="Slide Number Placeholder 3"/>
          <p:cNvSpPr>
            <a:spLocks noGrp="1"/>
          </p:cNvSpPr>
          <p:nvPr>
            <p:ph type="sldNum" sz="quarter" idx="5"/>
          </p:nvPr>
        </p:nvSpPr>
        <p:spPr/>
        <p:txBody>
          <a:bodyPr/>
          <a:lstStyle/>
          <a:p>
            <a:fld id="{2E7D2F9E-D167-4ED3-83EC-AE46EA34BEC3}" type="slidenum">
              <a:rPr lang="en-US" smtClean="0"/>
              <a:pPr/>
              <a:t>36</a:t>
            </a:fld>
            <a:endParaRPr lang="en-US" dirty="0"/>
          </a:p>
        </p:txBody>
      </p:sp>
    </p:spTree>
    <p:extLst>
      <p:ext uri="{BB962C8B-B14F-4D97-AF65-F5344CB8AC3E}">
        <p14:creationId xmlns:p14="http://schemas.microsoft.com/office/powerpoint/2010/main" val="206153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342900" indent="-342900">
              <a:buAutoNum type="arabicParenR"/>
            </a:pPr>
            <a:r>
              <a:rPr lang="en-US" sz="1200" dirty="0"/>
              <a:t>Operational changes</a:t>
            </a:r>
          </a:p>
          <a:p>
            <a:pPr marL="800100" lvl="1" indent="-342900">
              <a:buAutoNum type="arabicParenR"/>
            </a:pPr>
            <a:r>
              <a:rPr lang="en-US" sz="1200" dirty="0"/>
              <a:t>Document on production records any occurrence which may shift the amounts of food served on a given day</a:t>
            </a:r>
          </a:p>
          <a:p>
            <a:pPr marL="457200" lvl="1" indent="0">
              <a:buNone/>
            </a:pPr>
            <a:r>
              <a:rPr lang="en-US" sz="1200" dirty="0"/>
              <a:t>Examples: </a:t>
            </a:r>
            <a:br>
              <a:rPr lang="en-US" sz="1200" dirty="0"/>
            </a:br>
            <a:r>
              <a:rPr lang="en-US" sz="1200" dirty="0"/>
              <a:t>A field trip the kitchen was unaware was occurring could effect total number of students coming for a meal, disruption in regular delivery may cause a need to substitute a menu item, Dropping a 50 serving pan of spaghetti may lead to the need to produce additional product for meal service, popular food item may need to have number of servings adjusted up for next cycle of production on a menu.  </a:t>
            </a:r>
          </a:p>
          <a:p>
            <a:pPr marL="457200" lvl="1" indent="0">
              <a:buNone/>
            </a:pPr>
            <a:endParaRPr lang="en-US" sz="1200" dirty="0"/>
          </a:p>
          <a:p>
            <a:pPr marL="457200" lvl="1" indent="0">
              <a:buNone/>
            </a:pPr>
            <a:r>
              <a:rPr lang="en-US" sz="1200" dirty="0"/>
              <a:t>2) Maintaining accurate consolidated usage reports will prove valuable when you need to know the amount of each food item used for the course of a week, month or year.  These accurate usage reports can help drive the amount of product you need to order for each delivery and will serve as an estimate of the amount of food you will use over the course of the year.  When soliciting bids you will need to know what your annual usage is to estimate what needs to be ordered and to determine if your food cost is in line with your budget.  </a:t>
            </a:r>
          </a:p>
          <a:p>
            <a:pPr marL="457200" lvl="1" indent="0">
              <a:buNone/>
            </a:pPr>
            <a:endParaRPr lang="en-US" sz="1200" dirty="0"/>
          </a:p>
          <a:p>
            <a:pPr marL="457200" lvl="1" indent="0">
              <a:buNone/>
            </a:pPr>
            <a:r>
              <a:rPr lang="en-US" sz="1200" dirty="0"/>
              <a:t>3) Maintain accurate inventory.  Inventory counts should align with the frequency of orders/deliveries in your operation.  If you receive your orders weekly, then it will be best to do inventory on a weekly basis so you can determine if stock on hand is adequate to meet menu needs.  This also allows you to avoid over ordering.  Remember to reference your PAR levels.  </a:t>
            </a:r>
          </a:p>
          <a:p>
            <a:pPr marL="457200" lvl="1" indent="0">
              <a:buNone/>
            </a:pPr>
            <a:endParaRPr lang="en-US" sz="1200" dirty="0"/>
          </a:p>
          <a:p>
            <a:pPr marL="457200" lvl="1" indent="0">
              <a:buNone/>
            </a:pPr>
            <a:r>
              <a:rPr lang="en-US" sz="1200" dirty="0"/>
              <a:t>4) Referencing production records to assure any unusual changes to service did not occur or if it di, you have noted this and adjusted the plan accordingly.  </a:t>
            </a:r>
          </a:p>
          <a:p>
            <a:pPr marL="1257300" lvl="2" indent="-342900">
              <a:buAutoNum type="arabicParenR"/>
            </a:pPr>
            <a:endParaRPr lang="en-US" sz="1200" dirty="0"/>
          </a:p>
          <a:p>
            <a:pPr marL="1257300" lvl="2" indent="-342900">
              <a:buAutoNum type="arabicParenR"/>
            </a:pPr>
            <a:endParaRPr lang="en-US" sz="1200" dirty="0"/>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37</a:t>
            </a:fld>
            <a:endParaRPr lang="en-US" dirty="0"/>
          </a:p>
        </p:txBody>
      </p:sp>
    </p:spTree>
    <p:extLst>
      <p:ext uri="{BB962C8B-B14F-4D97-AF65-F5344CB8AC3E}">
        <p14:creationId xmlns:p14="http://schemas.microsoft.com/office/powerpoint/2010/main" val="4005627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38</a:t>
            </a:fld>
            <a:endParaRPr lang="en-US" dirty="0"/>
          </a:p>
        </p:txBody>
      </p:sp>
    </p:spTree>
    <p:extLst>
      <p:ext uri="{BB962C8B-B14F-4D97-AF65-F5344CB8AC3E}">
        <p14:creationId xmlns:p14="http://schemas.microsoft.com/office/powerpoint/2010/main" val="280352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4620-CD0B-4675-A4A1-6DD05FDD20BE}" type="slidenum">
              <a:rPr lang="en-US" smtClean="0"/>
              <a:t>40</a:t>
            </a:fld>
            <a:endParaRPr lang="en-US"/>
          </a:p>
        </p:txBody>
      </p:sp>
    </p:spTree>
    <p:extLst>
      <p:ext uri="{BB962C8B-B14F-4D97-AF65-F5344CB8AC3E}">
        <p14:creationId xmlns:p14="http://schemas.microsoft.com/office/powerpoint/2010/main" val="212394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D432B"/>
                </a:solidFill>
              </a:rPr>
              <a:t>NOTE:</a:t>
            </a:r>
          </a:p>
          <a:p>
            <a:pPr marL="176679" indent="-176679">
              <a:buFont typeface="Arial" panose="020B0604020202020204" pitchFamily="34" charset="0"/>
              <a:buChar char="•"/>
            </a:pPr>
            <a:r>
              <a:rPr lang="en-US" dirty="0">
                <a:solidFill>
                  <a:srgbClr val="0D432B"/>
                </a:solidFill>
              </a:rPr>
              <a:t>participants</a:t>
            </a:r>
            <a:r>
              <a:rPr lang="en-US" baseline="0" dirty="0">
                <a:solidFill>
                  <a:srgbClr val="0D432B"/>
                </a:solidFill>
              </a:rPr>
              <a:t> should be actively participating in the training.  </a:t>
            </a:r>
          </a:p>
          <a:p>
            <a:pPr marL="176679" indent="-176679">
              <a:buFont typeface="Arial" panose="020B0604020202020204" pitchFamily="34" charset="0"/>
              <a:buChar char="•"/>
            </a:pPr>
            <a:r>
              <a:rPr lang="en-US" baseline="0" dirty="0">
                <a:solidFill>
                  <a:srgbClr val="0D432B"/>
                </a:solidFill>
              </a:rPr>
              <a:t>please notice the yellow boxes throughout the training to indicated questions/answers for the chat</a:t>
            </a:r>
          </a:p>
          <a:p>
            <a:pPr marL="176679" indent="-176679">
              <a:buFont typeface="Arial" panose="020B0604020202020204" pitchFamily="34" charset="0"/>
              <a:buChar char="•"/>
            </a:pPr>
            <a:r>
              <a:rPr lang="en-US" baseline="0" dirty="0">
                <a:solidFill>
                  <a:srgbClr val="0D432B"/>
                </a:solidFill>
              </a:rPr>
              <a:t>As a reminder, when chatting, select ALL ATTENDEES, not just PANELIST</a:t>
            </a:r>
            <a:endParaRPr lang="en-US" dirty="0">
              <a:solidFill>
                <a:srgbClr val="0D432B"/>
              </a:solidFill>
            </a:endParaRPr>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94425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35572" indent="-235572">
              <a:buAutoNum type="arabicPeriod"/>
            </a:pPr>
            <a:r>
              <a:rPr lang="en-US" dirty="0"/>
              <a:t>Ask the group</a:t>
            </a:r>
            <a:r>
              <a:rPr lang="en-US" baseline="0" dirty="0"/>
              <a:t> to </a:t>
            </a:r>
            <a:r>
              <a:rPr lang="en-US" dirty="0"/>
              <a:t>list as many steps as they can think of that are in the forecasting process</a:t>
            </a:r>
            <a:r>
              <a:rPr lang="en-US" baseline="0" dirty="0"/>
              <a:t> for a few minutes.</a:t>
            </a:r>
          </a:p>
          <a:p>
            <a:endParaRPr lang="en-US" dirty="0"/>
          </a:p>
          <a:p>
            <a:pPr marL="235572" indent="-235572">
              <a:buAutoNum type="arabicPeriod" startAt="2"/>
            </a:pPr>
            <a:r>
              <a:rPr lang="en-US" dirty="0"/>
              <a:t>Ask the group to write in the chat their ideas?</a:t>
            </a:r>
          </a:p>
          <a:p>
            <a:pPr marL="235572" indent="-235572">
              <a:buAutoNum type="arabicPeriod" startAt="2"/>
            </a:pPr>
            <a:endParaRPr lang="en-US" dirty="0"/>
          </a:p>
          <a:p>
            <a:pPr marL="235572" indent="-235572">
              <a:buAutoNum type="arabicPeriod" startAt="2"/>
            </a:pPr>
            <a:r>
              <a:rPr lang="en-US" dirty="0"/>
              <a:t>Ask</a:t>
            </a:r>
            <a:r>
              <a:rPr lang="en-US" baseline="0" dirty="0"/>
              <a:t> – Are any of you following a forecasting process? (possibly a POLL)</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299576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0" dirty="0"/>
              <a:t>So what exactly is forecasting?</a:t>
            </a:r>
          </a:p>
          <a:p>
            <a:pPr marL="176679" indent="-176679" defTabSz="942289">
              <a:buFont typeface="Arial" panose="020B0604020202020204" pitchFamily="34" charset="0"/>
              <a:buChar char="•"/>
              <a:defRPr/>
            </a:pPr>
            <a:r>
              <a:rPr lang="en-US" b="0" dirty="0"/>
              <a:t>Forecasting</a:t>
            </a:r>
            <a:r>
              <a:rPr lang="en-US" b="1" dirty="0"/>
              <a:t> </a:t>
            </a:r>
            <a:r>
              <a:rPr lang="en-US" dirty="0"/>
              <a:t>is the process of analyzing current and historical data to determine future trends. </a:t>
            </a:r>
          </a:p>
          <a:p>
            <a:pPr marL="176679" indent="-176679">
              <a:buFont typeface="Arial" panose="020B0604020202020204" pitchFamily="34" charset="0"/>
              <a:buChar char="•"/>
            </a:pPr>
            <a:r>
              <a:rPr lang="en-US" dirty="0"/>
              <a:t>Forecasting involves predicting and estimating the goods, products, and/or services needed in specified areas for the coming year.</a:t>
            </a:r>
          </a:p>
          <a:p>
            <a:pPr marL="176679" indent="-176679">
              <a:buFont typeface="Arial" panose="020B0604020202020204" pitchFamily="34" charset="0"/>
              <a:buChar char="•"/>
            </a:pPr>
            <a:r>
              <a:rPr lang="en-US" dirty="0"/>
              <a:t>Assessing needs by reviewing current procurement activities.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solidFill>
                  <a:srgbClr val="FF0000"/>
                </a:solidFill>
              </a:rPr>
              <a:t>As we saw with the previous session on Food Cost:</a:t>
            </a:r>
          </a:p>
          <a:p>
            <a:pPr marL="647824" lvl="1" indent="-176679">
              <a:buFont typeface="Arial" panose="020B0604020202020204" pitchFamily="34" charset="0"/>
              <a:buChar char="•"/>
            </a:pPr>
            <a:r>
              <a:rPr lang="en-US" dirty="0">
                <a:solidFill>
                  <a:srgbClr val="FF0000"/>
                </a:solidFill>
              </a:rPr>
              <a:t>The pre-cost is directly driven by your ability to forecast correctly.</a:t>
            </a:r>
          </a:p>
          <a:p>
            <a:pPr marL="647824" lvl="1" indent="-176679">
              <a:buFont typeface="Arial" panose="020B0604020202020204" pitchFamily="34" charset="0"/>
              <a:buChar char="•"/>
            </a:pPr>
            <a:r>
              <a:rPr lang="en-US" dirty="0">
                <a:solidFill>
                  <a:srgbClr val="FF0000"/>
                </a:solidFill>
              </a:rPr>
              <a:t>Understanding your food cost will help you when determining changes in your cycle menu for the next year and how you may decide to use USDA foods or change bid specifications.</a:t>
            </a:r>
          </a:p>
          <a:p>
            <a:endParaRPr lang="en-US" dirty="0">
              <a:solidFill>
                <a:srgbClr val="FF0000"/>
              </a:solidFill>
            </a:endParaRPr>
          </a:p>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39981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Forecasting is vital to the SNP so that amounts and types of foods that will need to be purchased can be determined.  </a:t>
            </a:r>
          </a:p>
          <a:p>
            <a:r>
              <a:rPr lang="en-US" dirty="0"/>
              <a:t>Forecasting of items and amounts needed will drive your procurement processes including:</a:t>
            </a:r>
          </a:p>
          <a:p>
            <a:pPr marL="176679" indent="-176679">
              <a:buFont typeface="Arial" panose="020B0604020202020204" pitchFamily="34" charset="0"/>
              <a:buChar char="•"/>
            </a:pPr>
            <a:r>
              <a:rPr lang="en-US" dirty="0"/>
              <a:t>Creating requests for shipment of USDA foods</a:t>
            </a:r>
          </a:p>
          <a:p>
            <a:pPr marL="176679" indent="-176679">
              <a:buFont typeface="Arial" panose="020B0604020202020204" pitchFamily="34" charset="0"/>
              <a:buChar char="•"/>
            </a:pPr>
            <a:r>
              <a:rPr lang="en-US" dirty="0"/>
              <a:t>Writing bid specifications</a:t>
            </a:r>
          </a:p>
          <a:p>
            <a:pPr marL="176679" indent="-176679">
              <a:buFont typeface="Arial" panose="020B0604020202020204" pitchFamily="34" charset="0"/>
              <a:buChar char="•"/>
            </a:pPr>
            <a:r>
              <a:rPr lang="en-US" dirty="0"/>
              <a:t>Determining order delivery schedules</a:t>
            </a:r>
          </a:p>
          <a:p>
            <a:pPr marL="176679" indent="-176679">
              <a:buFont typeface="Arial" panose="020B0604020202020204" pitchFamily="34" charset="0"/>
              <a:buChar char="•"/>
            </a:pPr>
            <a:r>
              <a:rPr lang="en-US" dirty="0"/>
              <a:t>Determining most appropriate procurement guidelines to follow for specific items</a:t>
            </a:r>
          </a:p>
          <a:p>
            <a:pPr marL="176679" indent="-176679">
              <a:buFont typeface="Arial" panose="020B0604020202020204" pitchFamily="34" charset="0"/>
              <a:buChar char="•"/>
            </a:pPr>
            <a:r>
              <a:rPr lang="en-US" dirty="0"/>
              <a:t>Managing and maintaining appropriate inventory levels </a:t>
            </a:r>
          </a:p>
          <a:p>
            <a:pPr marL="176679" indent="-176679">
              <a:buFont typeface="Arial" panose="020B0604020202020204" pitchFamily="34" charset="0"/>
              <a:buChar char="•"/>
            </a:pPr>
            <a:r>
              <a:rPr lang="en-US" dirty="0"/>
              <a:t>Maintaining appropriate food cost </a:t>
            </a:r>
          </a:p>
          <a:p>
            <a:pPr marL="176679" indent="-176679">
              <a:buFont typeface="Arial" panose="020B0604020202020204" pitchFamily="34" charset="0"/>
              <a:buChar char="•"/>
            </a:pPr>
            <a:endParaRPr lang="en-US" dirty="0"/>
          </a:p>
          <a:p>
            <a:endParaRPr lang="en-US" dirty="0"/>
          </a:p>
          <a:p>
            <a:r>
              <a:rPr lang="en-US" dirty="0"/>
              <a:t>Forecasting allows for procurement plans to evolve each fiscal year. </a:t>
            </a:r>
          </a:p>
          <a:p>
            <a:endParaRPr lang="en-US" dirty="0"/>
          </a:p>
        </p:txBody>
      </p:sp>
      <p:sp>
        <p:nvSpPr>
          <p:cNvPr id="4" name="Slide Number Placeholder 3"/>
          <p:cNvSpPr>
            <a:spLocks noGrp="1"/>
          </p:cNvSpPr>
          <p:nvPr>
            <p:ph type="sldNum" sz="quarter" idx="5"/>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406930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forecasting impact Procurement?</a:t>
            </a:r>
          </a:p>
          <a:p>
            <a:endParaRPr lang="en-US" dirty="0"/>
          </a:p>
          <a:p>
            <a:r>
              <a:rPr lang="en-US" dirty="0"/>
              <a:t>With</a:t>
            </a:r>
            <a:r>
              <a:rPr lang="en-US" baseline="0" dirty="0"/>
              <a:t> out forecasting, you may end up developing a menu that is not well accepted.</a:t>
            </a:r>
          </a:p>
          <a:p>
            <a:pPr marL="647824" lvl="1" indent="-176679">
              <a:buFont typeface="Arial" panose="020B0604020202020204" pitchFamily="34" charset="0"/>
              <a:buChar char="•"/>
            </a:pPr>
            <a:r>
              <a:rPr lang="en-US" baseline="0" dirty="0"/>
              <a:t>Unfortunately you would allocate USDA foods and write bid specifications on items that end up with a low return.</a:t>
            </a:r>
          </a:p>
          <a:p>
            <a:pPr marL="647824" lvl="1" indent="-176679">
              <a:buFont typeface="Arial" panose="020B0604020202020204" pitchFamily="34" charset="0"/>
              <a:buChar char="•"/>
            </a:pPr>
            <a:r>
              <a:rPr lang="en-US" baseline="0" dirty="0"/>
              <a:t>If you have a low return/participation, then the budget allowances you are counting on to drive your overall budget will not be used.</a:t>
            </a:r>
          </a:p>
          <a:p>
            <a:pPr marL="647824" lvl="1" indent="-176679">
              <a:buFont typeface="Arial" panose="020B0604020202020204" pitchFamily="34" charset="0"/>
              <a:buChar char="•"/>
            </a:pPr>
            <a:r>
              <a:rPr lang="en-US" baseline="0" dirty="0"/>
              <a:t>In the end, you will not receive the full potential of your cycle menu and its connection to the budget.</a:t>
            </a:r>
          </a:p>
          <a:p>
            <a:pPr marL="647824" lvl="1"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8</a:t>
            </a:fld>
            <a:endParaRPr lang="en-US" dirty="0"/>
          </a:p>
        </p:txBody>
      </p:sp>
    </p:spTree>
    <p:extLst>
      <p:ext uri="{BB962C8B-B14F-4D97-AF65-F5344CB8AC3E}">
        <p14:creationId xmlns:p14="http://schemas.microsoft.com/office/powerpoint/2010/main" val="100043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a:t>All food purchases made by a school district are driven by the menu items that are served.  Student preference should always drive these decisions because no matter how good or economical a product is if the student does not eat it, it becomes waste which is now lost revenue to the school district.</a:t>
            </a:r>
          </a:p>
          <a:p>
            <a:r>
              <a:rPr lang="en-US" dirty="0"/>
              <a:t>  </a:t>
            </a:r>
          </a:p>
          <a:p>
            <a:r>
              <a:rPr lang="en-US" dirty="0"/>
              <a:t>2. Site operators and site capabilities must be considered when determining the menu and thus the food items purchased.  Examples:  do we have the skill and equipment to scratch cook items?  Do we have adequate storage space in the freezers, refrigerators and dry storage?  Your storage space will drive delivery dates and food options to be purchased.  </a:t>
            </a:r>
          </a:p>
          <a:p>
            <a:r>
              <a:rPr lang="en-US" dirty="0"/>
              <a:t>	a. these factors also need to be considered when the menu is created so that the days offerings can be executed efficiently</a:t>
            </a:r>
          </a:p>
          <a:p>
            <a:r>
              <a:rPr lang="en-US" dirty="0"/>
              <a:t>	b.</a:t>
            </a:r>
            <a:r>
              <a:rPr lang="en-US" baseline="0" dirty="0"/>
              <a:t> </a:t>
            </a:r>
            <a:r>
              <a:rPr lang="en-US" dirty="0"/>
              <a:t>What is your scheduled lunch time?  </a:t>
            </a:r>
          </a:p>
          <a:p>
            <a:r>
              <a:rPr lang="en-US" dirty="0"/>
              <a:t>	c. Do Principals control these or other aspects of the food service operations on your campuses?  </a:t>
            </a:r>
          </a:p>
          <a:p>
            <a:endParaRPr lang="en-US" dirty="0"/>
          </a:p>
          <a:p>
            <a:r>
              <a:rPr lang="en-US" dirty="0"/>
              <a:t>3. The allowed budget for the operation will drive decisions for purchases.  No district has an unlimited budget for food and waste of items can be detrimental to the SNP budget</a:t>
            </a:r>
          </a:p>
          <a:p>
            <a:endParaRPr lang="en-US" dirty="0"/>
          </a:p>
          <a:p>
            <a:r>
              <a:rPr lang="en-US" dirty="0"/>
              <a:t>4. Suppliers that are available to deliver to your operation will affect pricing, delivery schedules and selections available for purchase.  </a:t>
            </a:r>
          </a:p>
          <a:p>
            <a:endParaRPr lang="en-US" dirty="0"/>
          </a:p>
        </p:txBody>
      </p:sp>
      <p:sp>
        <p:nvSpPr>
          <p:cNvPr id="4" name="Slide Number Placeholder 3"/>
          <p:cNvSpPr>
            <a:spLocks noGrp="1"/>
          </p:cNvSpPr>
          <p:nvPr>
            <p:ph type="sldNum" sz="quarter" idx="10"/>
          </p:nvPr>
        </p:nvSpPr>
        <p:spPr/>
        <p:txBody>
          <a:bodyPr/>
          <a:lstStyle/>
          <a:p>
            <a:fld id="{7CA3AE7D-D00C-4FD1-BFA5-ACC68E164876}" type="slidenum">
              <a:rPr lang="id-ID" smtClean="0"/>
              <a:t>9</a:t>
            </a:fld>
            <a:endParaRPr lang="id-ID"/>
          </a:p>
        </p:txBody>
      </p:sp>
    </p:spTree>
    <p:extLst>
      <p:ext uri="{BB962C8B-B14F-4D97-AF65-F5344CB8AC3E}">
        <p14:creationId xmlns:p14="http://schemas.microsoft.com/office/powerpoint/2010/main" val="3905322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tel:800-877-8339" TargetMode="External"/><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mailto:program.intake@usda.gov" TargetMode="External"/><Relationship Id="rId5" Type="http://schemas.openxmlformats.org/officeDocument/2006/relationships/image" Target="../media/image4.png"/><Relationship Id="rId10" Type="http://schemas.openxmlformats.org/officeDocument/2006/relationships/hyperlink" Target="https://www.usda.gov/oascr/how-to-file-a-program-discrimination-complaint" TargetMode="External"/><Relationship Id="rId4" Type="http://schemas.openxmlformats.org/officeDocument/2006/relationships/image" Target="../media/image3.png"/><Relationship Id="rId9" Type="http://schemas.openxmlformats.org/officeDocument/2006/relationships/hyperlink" Target="https://www.usda.gov/sites/default/files/documents/USDA-OASCR%20P-Complaint-Form-0508-0002-508-11-28-17Fax2Mail.pdf"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ubtitle">
    <p:bg>
      <p:bgPr>
        <a:solidFill>
          <a:schemeClr val="bg1"/>
        </a:solid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A3371664-43BC-4CF7-85B9-493E15A05948}"/>
              </a:ext>
            </a:extLst>
          </p:cNvPr>
          <p:cNvSpPr>
            <a:spLocks noGrp="1"/>
          </p:cNvSpPr>
          <p:nvPr>
            <p:ph type="body" sz="quarter" idx="14" hasCustomPrompt="1"/>
          </p:nvPr>
        </p:nvSpPr>
        <p:spPr>
          <a:xfrm>
            <a:off x="4066929" y="2818943"/>
            <a:ext cx="4756305" cy="480142"/>
          </a:xfrm>
          <a:prstGeom prst="rect">
            <a:avLst/>
          </a:prstGeom>
          <a:effectLst>
            <a:outerShdw blurRad="50800" dist="38100" dir="10800000" algn="r" rotWithShape="0">
              <a:prstClr val="black">
                <a:alpha val="40000"/>
              </a:prstClr>
            </a:outerShdw>
          </a:effectLst>
        </p:spPr>
        <p:txBody>
          <a:bodyPr/>
          <a:lstStyle>
            <a:lvl1pPr marL="0" indent="0">
              <a:buNone/>
              <a:defRPr sz="3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p:ph type="body" sz="quarter" idx="15" hasCustomPrompt="1"/>
          </p:nvPr>
        </p:nvSpPr>
        <p:spPr>
          <a:xfrm>
            <a:off x="4066929" y="3289062"/>
            <a:ext cx="4756305" cy="430172"/>
          </a:xfrm>
          <a:prstGeom prst="rect">
            <a:avLst/>
          </a:prstGeom>
          <a:effectLst>
            <a:outerShdw blurRad="50800" dist="38100" dir="8100000" algn="tr" rotWithShape="0">
              <a:prstClr val="black">
                <a:alpha val="40000"/>
              </a:prstClr>
            </a:outerShdw>
          </a:effectLst>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p:ph type="body" sz="quarter" idx="16" hasCustomPrompt="1"/>
          </p:nvPr>
        </p:nvSpPr>
        <p:spPr>
          <a:xfrm>
            <a:off x="635353" y="3226865"/>
            <a:ext cx="2209800" cy="609600"/>
          </a:xfrm>
          <a:prstGeom prst="rect">
            <a:avLst/>
          </a:prstGeom>
          <a:effectLst/>
        </p:spPr>
        <p:txBody>
          <a:bodyPr/>
          <a:lstStyle>
            <a:lvl1pPr marL="0" indent="0" algn="ctr">
              <a:buNone/>
              <a:defRPr sz="1600" i="1">
                <a:solidFill>
                  <a:srgbClr val="2F6D8F"/>
                </a:solidFill>
                <a:effectLst/>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13" name="Rectangle 12">
            <a:extLst>
              <a:ext uri="{FF2B5EF4-FFF2-40B4-BE49-F238E27FC236}">
                <a16:creationId xmlns:a16="http://schemas.microsoft.com/office/drawing/2014/main" id="{4E91A9CB-C5E6-46D7-8965-323407A58B43}"/>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9101ADBF-E3C5-47A8-A210-3E912493B084}"/>
              </a:ext>
            </a:extLst>
          </p:cNvPr>
          <p:cNvSpPr>
            <a:spLocks noGrp="1"/>
          </p:cNvSpPr>
          <p:nvPr>
            <p:ph type="sldNum" sz="quarter" idx="17"/>
          </p:nvPr>
        </p:nvSpPr>
        <p:spPr/>
        <p:txBody>
          <a:bodyPr/>
          <a:lstStyle>
            <a:lvl1pPr algn="ctr">
              <a:defRPr/>
            </a:lvl1pPr>
          </a:lstStyle>
          <a:p>
            <a:fld id="{B2192B31-B341-4013-B7E8-60D2E97D576A}" type="slidenum">
              <a:rPr lang="en-US" smtClean="0"/>
              <a:pPr/>
              <a:t>‹#›</a:t>
            </a:fld>
            <a:endParaRPr lang="en-US" dirty="0"/>
          </a:p>
        </p:txBody>
      </p:sp>
      <p:pic>
        <p:nvPicPr>
          <p:cNvPr id="31" name="Picture 30">
            <a:extLst>
              <a:ext uri="{FF2B5EF4-FFF2-40B4-BE49-F238E27FC236}">
                <a16:creationId xmlns:a16="http://schemas.microsoft.com/office/drawing/2014/main" id="{90E942C6-FB78-4A93-8265-715934DB80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19818" y="3815666"/>
            <a:ext cx="590909" cy="590909"/>
          </a:xfrm>
          <a:prstGeom prst="rect">
            <a:avLst/>
          </a:prstGeom>
        </p:spPr>
      </p:pic>
      <p:sp>
        <p:nvSpPr>
          <p:cNvPr id="32" name="TextBox 31">
            <a:extLst>
              <a:ext uri="{FF2B5EF4-FFF2-40B4-BE49-F238E27FC236}">
                <a16:creationId xmlns:a16="http://schemas.microsoft.com/office/drawing/2014/main" id="{F5DA14FB-5D75-419F-9960-85FF55E34B1A}"/>
              </a:ext>
            </a:extLst>
          </p:cNvPr>
          <p:cNvSpPr txBox="1"/>
          <p:nvPr userDrawn="1"/>
        </p:nvSpPr>
        <p:spPr>
          <a:xfrm>
            <a:off x="2226144" y="4410207"/>
            <a:ext cx="4378258" cy="400110"/>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TEXAS DEPARTMENT OF AGRICULTURE</a:t>
            </a:r>
          </a:p>
          <a:p>
            <a:pPr algn="ctr"/>
            <a:r>
              <a:rPr lang="en-US" sz="1000" b="1" dirty="0">
                <a:solidFill>
                  <a:schemeClr val="bg1"/>
                </a:solidFill>
                <a:latin typeface="Arial" panose="020B0604020202020204" pitchFamily="34" charset="0"/>
                <a:cs typeface="Arial" panose="020B0604020202020204" pitchFamily="34" charset="0"/>
              </a:rPr>
              <a:t>COMMISSIONER SID MILLER</a:t>
            </a:r>
          </a:p>
        </p:txBody>
      </p:sp>
      <p:pic>
        <p:nvPicPr>
          <p:cNvPr id="33" name="Picture 32" descr="TDA-FN-SquareMeals-4c.ai">
            <a:extLst>
              <a:ext uri="{FF2B5EF4-FFF2-40B4-BE49-F238E27FC236}">
                <a16:creationId xmlns:a16="http://schemas.microsoft.com/office/drawing/2014/main" id="{FBE69BD1-4A1D-4527-AE14-41EAF36D84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34" name="TextBox 33">
            <a:extLst>
              <a:ext uri="{FF2B5EF4-FFF2-40B4-BE49-F238E27FC236}">
                <a16:creationId xmlns:a16="http://schemas.microsoft.com/office/drawing/2014/main" id="{2E7A076C-3C5A-4F81-82B5-AB6D78662E03}"/>
              </a:ext>
            </a:extLst>
          </p:cNvPr>
          <p:cNvSpPr txBox="1"/>
          <p:nvPr userDrawn="1"/>
        </p:nvSpPr>
        <p:spPr>
          <a:xfrm>
            <a:off x="1462971" y="4726231"/>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43" name="TextBox 42">
            <a:extLst>
              <a:ext uri="{FF2B5EF4-FFF2-40B4-BE49-F238E27FC236}">
                <a16:creationId xmlns:a16="http://schemas.microsoft.com/office/drawing/2014/main" id="{C8D4426D-1591-4AFF-8831-3FC765D92AF0}"/>
              </a:ext>
            </a:extLst>
          </p:cNvPr>
          <p:cNvSpPr txBox="1"/>
          <p:nvPr userDrawn="1"/>
        </p:nvSpPr>
        <p:spPr>
          <a:xfrm>
            <a:off x="167116" y="4724077"/>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
        <p:nvSpPr>
          <p:cNvPr id="21" name="TextBox 20">
            <a:extLst>
              <a:ext uri="{FF2B5EF4-FFF2-40B4-BE49-F238E27FC236}">
                <a16:creationId xmlns:a16="http://schemas.microsoft.com/office/drawing/2014/main" id="{99238346-F1A1-46E0-BA68-A49F56AC0A13}"/>
              </a:ext>
            </a:extLst>
          </p:cNvPr>
          <p:cNvSpPr txBox="1"/>
          <p:nvPr userDrawn="1"/>
        </p:nvSpPr>
        <p:spPr>
          <a:xfrm>
            <a:off x="6821623" y="4879258"/>
            <a:ext cx="2155261" cy="246221"/>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www.SquareMeals.org</a:t>
            </a:r>
          </a:p>
        </p:txBody>
      </p:sp>
      <p:grpSp>
        <p:nvGrpSpPr>
          <p:cNvPr id="24" name="Group 23">
            <a:extLst>
              <a:ext uri="{FF2B5EF4-FFF2-40B4-BE49-F238E27FC236}">
                <a16:creationId xmlns:a16="http://schemas.microsoft.com/office/drawing/2014/main" id="{6D7E745F-96CC-45A2-9FD5-38A470B58947}"/>
              </a:ext>
            </a:extLst>
          </p:cNvPr>
          <p:cNvGrpSpPr/>
          <p:nvPr userDrawn="1"/>
        </p:nvGrpSpPr>
        <p:grpSpPr>
          <a:xfrm>
            <a:off x="8382000" y="4195956"/>
            <a:ext cx="504177" cy="509987"/>
            <a:chOff x="6963160" y="9098787"/>
            <a:chExt cx="601881" cy="608817"/>
          </a:xfrm>
        </p:grpSpPr>
        <p:pic>
          <p:nvPicPr>
            <p:cNvPr id="25" name="Picture 24" descr="A picture containing device, computer&#10;&#10;Description automatically generated">
              <a:extLst>
                <a:ext uri="{FF2B5EF4-FFF2-40B4-BE49-F238E27FC236}">
                  <a16:creationId xmlns:a16="http://schemas.microsoft.com/office/drawing/2014/main" id="{8531D5E0-DBD1-4D7C-945A-560552CC9F2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64278" y="9418985"/>
              <a:ext cx="285149" cy="285149"/>
            </a:xfrm>
            <a:prstGeom prst="rect">
              <a:avLst/>
            </a:prstGeom>
          </p:spPr>
        </p:pic>
        <p:pic>
          <p:nvPicPr>
            <p:cNvPr id="26" name="Picture 25" descr="A picture containing drawing, clock&#10;&#10;Description automatically generated">
              <a:extLst>
                <a:ext uri="{FF2B5EF4-FFF2-40B4-BE49-F238E27FC236}">
                  <a16:creationId xmlns:a16="http://schemas.microsoft.com/office/drawing/2014/main" id="{769F28C5-F65A-4934-9079-02738F1677E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9891" y="9422454"/>
              <a:ext cx="285150" cy="285150"/>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84A3B0BA-5AF9-4709-86AB-F5E2AD2F14D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63160" y="9098787"/>
              <a:ext cx="288383" cy="288383"/>
            </a:xfrm>
            <a:prstGeom prst="rect">
              <a:avLst/>
            </a:prstGeom>
          </p:spPr>
        </p:pic>
        <p:pic>
          <p:nvPicPr>
            <p:cNvPr id="28" name="Picture 27" descr="A picture containing drawing, light&#10;&#10;Description automatically generated">
              <a:extLst>
                <a:ext uri="{FF2B5EF4-FFF2-40B4-BE49-F238E27FC236}">
                  <a16:creationId xmlns:a16="http://schemas.microsoft.com/office/drawing/2014/main" id="{AE947003-6D39-479C-B532-5E1AD33D007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277064" y="9100697"/>
              <a:ext cx="286473" cy="286473"/>
            </a:xfrm>
            <a:prstGeom prst="rect">
              <a:avLst/>
            </a:prstGeom>
          </p:spPr>
        </p:pic>
      </p:grpSp>
    </p:spTree>
    <p:extLst>
      <p:ext uri="{BB962C8B-B14F-4D97-AF65-F5344CB8AC3E}">
        <p14:creationId xmlns:p14="http://schemas.microsoft.com/office/powerpoint/2010/main" val="12067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E9B12E-582F-4B41-A5D8-1AF29DB146E1}"/>
              </a:ext>
            </a:extLst>
          </p:cNvPr>
          <p:cNvSpPr>
            <a:spLocks noGrp="1"/>
          </p:cNvSpPr>
          <p:nvPr>
            <p:ph type="body" sz="quarter" idx="10" hasCustomPrompt="1"/>
          </p:nvPr>
        </p:nvSpPr>
        <p:spPr>
          <a:xfrm>
            <a:off x="189630" y="1680150"/>
            <a:ext cx="5029201" cy="728146"/>
          </a:xfrm>
          <a:prstGeom prst="rect">
            <a:avLst/>
          </a:prstGeom>
        </p:spPr>
        <p:txBody>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 Goes Here</a:t>
            </a:r>
          </a:p>
        </p:txBody>
      </p:sp>
      <p:sp>
        <p:nvSpPr>
          <p:cNvPr id="12" name="Text Placeholder 6">
            <a:extLst>
              <a:ext uri="{FF2B5EF4-FFF2-40B4-BE49-F238E27FC236}">
                <a16:creationId xmlns:a16="http://schemas.microsoft.com/office/drawing/2014/main" id="{4AB5227D-6DC6-4AAE-94DA-08E362EADF39}"/>
              </a:ext>
            </a:extLst>
          </p:cNvPr>
          <p:cNvSpPr>
            <a:spLocks noGrp="1"/>
          </p:cNvSpPr>
          <p:nvPr>
            <p:ph type="body" sz="quarter" idx="12" hasCustomPrompt="1"/>
          </p:nvPr>
        </p:nvSpPr>
        <p:spPr>
          <a:xfrm>
            <a:off x="189631" y="3509238"/>
            <a:ext cx="4229970" cy="1424712"/>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13" name="Text Placeholder 10">
            <a:extLst>
              <a:ext uri="{FF2B5EF4-FFF2-40B4-BE49-F238E27FC236}">
                <a16:creationId xmlns:a16="http://schemas.microsoft.com/office/drawing/2014/main" id="{02A8D6DB-F299-452A-A8E6-56190D18A633}"/>
              </a:ext>
            </a:extLst>
          </p:cNvPr>
          <p:cNvSpPr>
            <a:spLocks noGrp="1"/>
          </p:cNvSpPr>
          <p:nvPr>
            <p:ph type="body" sz="quarter" idx="11" hasCustomPrompt="1"/>
          </p:nvPr>
        </p:nvSpPr>
        <p:spPr>
          <a:xfrm>
            <a:off x="189629" y="2429835"/>
            <a:ext cx="5029201" cy="542371"/>
          </a:xfrm>
          <a:prstGeom prst="rect">
            <a:avLst/>
          </a:prstGeom>
        </p:spPr>
        <p:txBody>
          <a:bodyPr/>
          <a:lstStyle>
            <a:lvl1pPr marL="0" indent="0" algn="ctr">
              <a:buNone/>
              <a:defRPr sz="3600" b="0">
                <a:solidFill>
                  <a:schemeClr val="bg1"/>
                </a:solidFill>
                <a:latin typeface="Arial" panose="020B0604020202020204" pitchFamily="34" charset="0"/>
                <a:cs typeface="Arial" panose="020B0604020202020204" pitchFamily="34" charset="0"/>
              </a:defRPr>
            </a:lvl1pPr>
          </a:lstStyle>
          <a:p>
            <a:pPr lvl="0"/>
            <a:r>
              <a:rPr lang="en-US" dirty="0"/>
              <a:t>Subtitle goes here</a:t>
            </a:r>
          </a:p>
        </p:txBody>
      </p:sp>
      <p:sp>
        <p:nvSpPr>
          <p:cNvPr id="15" name="Text Placeholder 6">
            <a:extLst>
              <a:ext uri="{FF2B5EF4-FFF2-40B4-BE49-F238E27FC236}">
                <a16:creationId xmlns:a16="http://schemas.microsoft.com/office/drawing/2014/main" id="{8A90F6B3-79CC-4181-924E-0CBDD69AB561}"/>
              </a:ext>
            </a:extLst>
          </p:cNvPr>
          <p:cNvSpPr>
            <a:spLocks noGrp="1"/>
          </p:cNvSpPr>
          <p:nvPr>
            <p:ph type="body" sz="quarter" idx="13" hasCustomPrompt="1"/>
          </p:nvPr>
        </p:nvSpPr>
        <p:spPr>
          <a:xfrm>
            <a:off x="4659669" y="3509238"/>
            <a:ext cx="4179531" cy="1438276"/>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 name="Slide Number Placeholder 1">
            <a:extLst>
              <a:ext uri="{FF2B5EF4-FFF2-40B4-BE49-F238E27FC236}">
                <a16:creationId xmlns:a16="http://schemas.microsoft.com/office/drawing/2014/main" id="{4F6A3400-FC1A-403D-8C4F-FC8758417297}"/>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41198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9FB56EF5-5781-4A77-93D6-01A88810DDC9}"/>
              </a:ext>
            </a:extLst>
          </p:cNvPr>
          <p:cNvSpPr>
            <a:spLocks noGrp="1"/>
          </p:cNvSpPr>
          <p:nvPr>
            <p:ph type="body" sz="quarter" idx="10" hasCustomPrompt="1"/>
          </p:nvPr>
        </p:nvSpPr>
        <p:spPr>
          <a:xfrm>
            <a:off x="5105399" y="730437"/>
            <a:ext cx="3703975" cy="752475"/>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dirty="0"/>
              <a:t>Title Goes Here</a:t>
            </a:r>
          </a:p>
        </p:txBody>
      </p:sp>
      <p:sp>
        <p:nvSpPr>
          <p:cNvPr id="16" name="Text Placeholder 6">
            <a:extLst>
              <a:ext uri="{FF2B5EF4-FFF2-40B4-BE49-F238E27FC236}">
                <a16:creationId xmlns:a16="http://schemas.microsoft.com/office/drawing/2014/main" id="{C42BCB30-2B62-42B3-AB79-0081F29BD47C}"/>
              </a:ext>
            </a:extLst>
          </p:cNvPr>
          <p:cNvSpPr>
            <a:spLocks noGrp="1"/>
          </p:cNvSpPr>
          <p:nvPr>
            <p:ph type="body" sz="quarter" idx="12" hasCustomPrompt="1"/>
          </p:nvPr>
        </p:nvSpPr>
        <p:spPr>
          <a:xfrm>
            <a:off x="5257800" y="1679030"/>
            <a:ext cx="3551575" cy="3319615"/>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9" name="Text Placeholder 6">
            <a:extLst>
              <a:ext uri="{FF2B5EF4-FFF2-40B4-BE49-F238E27FC236}">
                <a16:creationId xmlns:a16="http://schemas.microsoft.com/office/drawing/2014/main" id="{0202E3BD-72B8-48B1-98F3-41BC9B67399D}"/>
              </a:ext>
            </a:extLst>
          </p:cNvPr>
          <p:cNvSpPr>
            <a:spLocks noGrp="1"/>
          </p:cNvSpPr>
          <p:nvPr>
            <p:ph type="body" sz="quarter" idx="13" hasCustomPrompt="1"/>
          </p:nvPr>
        </p:nvSpPr>
        <p:spPr>
          <a:xfrm>
            <a:off x="228600" y="3943350"/>
            <a:ext cx="4434388" cy="1055296"/>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 name="Slide Number Placeholder 1">
            <a:extLst>
              <a:ext uri="{FF2B5EF4-FFF2-40B4-BE49-F238E27FC236}">
                <a16:creationId xmlns:a16="http://schemas.microsoft.com/office/drawing/2014/main" id="{DA432B91-00C4-4D4C-B3A2-535FD6E21B1B}"/>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140372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B1DE0-B7FE-2841-9E6A-8B6DE7C421AD}"/>
              </a:ext>
            </a:extLst>
          </p:cNvPr>
          <p:cNvSpPr/>
          <p:nvPr userDrawn="1"/>
        </p:nvSpPr>
        <p:spPr bwMode="auto">
          <a:xfrm>
            <a:off x="0" y="0"/>
            <a:ext cx="9153098"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9" name="Text Placeholder 6">
            <a:extLst>
              <a:ext uri="{FF2B5EF4-FFF2-40B4-BE49-F238E27FC236}">
                <a16:creationId xmlns:a16="http://schemas.microsoft.com/office/drawing/2014/main" id="{F4A47B47-3B5E-4677-B6D1-B076B89FB33D}"/>
              </a:ext>
            </a:extLst>
          </p:cNvPr>
          <p:cNvSpPr>
            <a:spLocks noGrp="1"/>
          </p:cNvSpPr>
          <p:nvPr>
            <p:ph type="body" sz="quarter" idx="10" hasCustomPrompt="1"/>
          </p:nvPr>
        </p:nvSpPr>
        <p:spPr>
          <a:xfrm>
            <a:off x="397092" y="1333094"/>
            <a:ext cx="4281740" cy="27177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20" name="Text Placeholder 8">
            <a:extLst>
              <a:ext uri="{FF2B5EF4-FFF2-40B4-BE49-F238E27FC236}">
                <a16:creationId xmlns:a16="http://schemas.microsoft.com/office/drawing/2014/main" id="{0A09776A-1A6E-400D-8DA6-0623662577E6}"/>
              </a:ext>
            </a:extLst>
          </p:cNvPr>
          <p:cNvSpPr>
            <a:spLocks noGrp="1"/>
          </p:cNvSpPr>
          <p:nvPr>
            <p:ph type="body" sz="quarter" idx="11" hasCustomPrompt="1"/>
          </p:nvPr>
        </p:nvSpPr>
        <p:spPr>
          <a:xfrm>
            <a:off x="397092" y="290886"/>
            <a:ext cx="4281740" cy="49908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21" name="Text Placeholder 8">
            <a:extLst>
              <a:ext uri="{FF2B5EF4-FFF2-40B4-BE49-F238E27FC236}">
                <a16:creationId xmlns:a16="http://schemas.microsoft.com/office/drawing/2014/main" id="{8296EDF7-234A-46F3-BD02-4DC044A1EEDA}"/>
              </a:ext>
            </a:extLst>
          </p:cNvPr>
          <p:cNvSpPr>
            <a:spLocks noGrp="1"/>
          </p:cNvSpPr>
          <p:nvPr>
            <p:ph type="body" sz="quarter" idx="12" hasCustomPrompt="1"/>
          </p:nvPr>
        </p:nvSpPr>
        <p:spPr>
          <a:xfrm>
            <a:off x="397092" y="807140"/>
            <a:ext cx="4281740" cy="49908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 name="Slide Number Placeholder 1">
            <a:extLst>
              <a:ext uri="{FF2B5EF4-FFF2-40B4-BE49-F238E27FC236}">
                <a16:creationId xmlns:a16="http://schemas.microsoft.com/office/drawing/2014/main" id="{76F6D481-005E-4BA3-9DE4-3E2ADB3E0FC5}"/>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4722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BAAB46-E0F5-42CA-A81B-288DA72C525C}"/>
              </a:ext>
            </a:extLst>
          </p:cNvPr>
          <p:cNvSpPr>
            <a:spLocks noGrp="1"/>
          </p:cNvSpPr>
          <p:nvPr>
            <p:ph type="sldNum" sz="quarter" idx="10"/>
          </p:nvPr>
        </p:nvSpPr>
        <p:spPr/>
        <p:txBody>
          <a:bodyPr/>
          <a:lstStyle/>
          <a:p>
            <a:fld id="{B2192B31-B341-4013-B7E8-60D2E97D576A}" type="slidenum">
              <a:rPr lang="en-US" smtClean="0"/>
              <a:pPr/>
              <a:t>‹#›</a:t>
            </a:fld>
            <a:endParaRPr lang="en-US" dirty="0"/>
          </a:p>
        </p:txBody>
      </p:sp>
      <p:sp>
        <p:nvSpPr>
          <p:cNvPr id="21" name="Rectangle 20">
            <a:extLst>
              <a:ext uri="{FF2B5EF4-FFF2-40B4-BE49-F238E27FC236}">
                <a16:creationId xmlns:a16="http://schemas.microsoft.com/office/drawing/2014/main" id="{91C7807B-CB91-46A0-8DD9-ED0690BDBB4F}"/>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72AE62D4-159A-4390-A2E3-0F66E1BB60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19818" y="3815666"/>
            <a:ext cx="590909" cy="590909"/>
          </a:xfrm>
          <a:prstGeom prst="rect">
            <a:avLst/>
          </a:prstGeom>
        </p:spPr>
      </p:pic>
      <p:sp>
        <p:nvSpPr>
          <p:cNvPr id="23" name="TextBox 22">
            <a:extLst>
              <a:ext uri="{FF2B5EF4-FFF2-40B4-BE49-F238E27FC236}">
                <a16:creationId xmlns:a16="http://schemas.microsoft.com/office/drawing/2014/main" id="{C8BAD195-6821-419D-801D-CBBC39EBC0A6}"/>
              </a:ext>
            </a:extLst>
          </p:cNvPr>
          <p:cNvSpPr txBox="1"/>
          <p:nvPr userDrawn="1"/>
        </p:nvSpPr>
        <p:spPr>
          <a:xfrm>
            <a:off x="2226144" y="4410207"/>
            <a:ext cx="4378258" cy="400110"/>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TEXAS DEPARTMENT OF AGRICULTURE</a:t>
            </a:r>
          </a:p>
          <a:p>
            <a:pPr algn="ctr"/>
            <a:r>
              <a:rPr lang="en-US" sz="1000" b="1" dirty="0">
                <a:solidFill>
                  <a:schemeClr val="bg1"/>
                </a:solidFill>
                <a:latin typeface="Arial" panose="020B0604020202020204" pitchFamily="34" charset="0"/>
                <a:cs typeface="Arial" panose="020B0604020202020204" pitchFamily="34" charset="0"/>
              </a:rPr>
              <a:t>COMMISSIONER SID MILLER</a:t>
            </a:r>
          </a:p>
        </p:txBody>
      </p:sp>
      <p:pic>
        <p:nvPicPr>
          <p:cNvPr id="24" name="Picture 23" descr="TDA-FN-SquareMeals-4c.ai">
            <a:extLst>
              <a:ext uri="{FF2B5EF4-FFF2-40B4-BE49-F238E27FC236}">
                <a16:creationId xmlns:a16="http://schemas.microsoft.com/office/drawing/2014/main" id="{3BE6C474-3515-4C35-B9E7-A94C5F86DA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25" name="TextBox 24">
            <a:extLst>
              <a:ext uri="{FF2B5EF4-FFF2-40B4-BE49-F238E27FC236}">
                <a16:creationId xmlns:a16="http://schemas.microsoft.com/office/drawing/2014/main" id="{4586788D-8197-421B-9EAE-A9B3126CD1CF}"/>
              </a:ext>
            </a:extLst>
          </p:cNvPr>
          <p:cNvSpPr txBox="1"/>
          <p:nvPr userDrawn="1"/>
        </p:nvSpPr>
        <p:spPr>
          <a:xfrm>
            <a:off x="1462971" y="4726231"/>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26" name="TextBox 25">
            <a:extLst>
              <a:ext uri="{FF2B5EF4-FFF2-40B4-BE49-F238E27FC236}">
                <a16:creationId xmlns:a16="http://schemas.microsoft.com/office/drawing/2014/main" id="{776CA70F-E498-4C5B-AF8E-1180C6C506C1}"/>
              </a:ext>
            </a:extLst>
          </p:cNvPr>
          <p:cNvSpPr txBox="1"/>
          <p:nvPr userDrawn="1"/>
        </p:nvSpPr>
        <p:spPr>
          <a:xfrm>
            <a:off x="167116" y="4724077"/>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
        <p:nvSpPr>
          <p:cNvPr id="27" name="TextBox 26">
            <a:extLst>
              <a:ext uri="{FF2B5EF4-FFF2-40B4-BE49-F238E27FC236}">
                <a16:creationId xmlns:a16="http://schemas.microsoft.com/office/drawing/2014/main" id="{26FAACE8-B11E-42FF-8E44-488CE96F3EF6}"/>
              </a:ext>
            </a:extLst>
          </p:cNvPr>
          <p:cNvSpPr txBox="1"/>
          <p:nvPr userDrawn="1"/>
        </p:nvSpPr>
        <p:spPr>
          <a:xfrm>
            <a:off x="6821623" y="4879258"/>
            <a:ext cx="2155261" cy="246221"/>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www.SquareMeals.org</a:t>
            </a:r>
          </a:p>
        </p:txBody>
      </p:sp>
      <p:grpSp>
        <p:nvGrpSpPr>
          <p:cNvPr id="28" name="Group 27">
            <a:extLst>
              <a:ext uri="{FF2B5EF4-FFF2-40B4-BE49-F238E27FC236}">
                <a16:creationId xmlns:a16="http://schemas.microsoft.com/office/drawing/2014/main" id="{2C4FD00E-C212-401B-9F01-691240F0ADB3}"/>
              </a:ext>
            </a:extLst>
          </p:cNvPr>
          <p:cNvGrpSpPr/>
          <p:nvPr userDrawn="1"/>
        </p:nvGrpSpPr>
        <p:grpSpPr>
          <a:xfrm>
            <a:off x="8382000" y="4195956"/>
            <a:ext cx="504177" cy="509987"/>
            <a:chOff x="6963160" y="9098787"/>
            <a:chExt cx="601881" cy="608817"/>
          </a:xfrm>
        </p:grpSpPr>
        <p:pic>
          <p:nvPicPr>
            <p:cNvPr id="29" name="Picture 28" descr="A picture containing device, computer&#10;&#10;Description automatically generated">
              <a:extLst>
                <a:ext uri="{FF2B5EF4-FFF2-40B4-BE49-F238E27FC236}">
                  <a16:creationId xmlns:a16="http://schemas.microsoft.com/office/drawing/2014/main" id="{1E58B337-3721-4F9F-B13A-B6D9A4E1CFC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64278" y="9418985"/>
              <a:ext cx="285149" cy="285149"/>
            </a:xfrm>
            <a:prstGeom prst="rect">
              <a:avLst/>
            </a:prstGeom>
          </p:spPr>
        </p:pic>
        <p:pic>
          <p:nvPicPr>
            <p:cNvPr id="30" name="Picture 29" descr="A picture containing drawing, clock&#10;&#10;Description automatically generated">
              <a:extLst>
                <a:ext uri="{FF2B5EF4-FFF2-40B4-BE49-F238E27FC236}">
                  <a16:creationId xmlns:a16="http://schemas.microsoft.com/office/drawing/2014/main" id="{6B9B5674-5154-4096-A1A5-D7890EA4D8F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9891" y="9422454"/>
              <a:ext cx="285150" cy="28515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DDDC106D-1F8F-4C75-9C36-32B9AC18EBF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63160" y="9098787"/>
              <a:ext cx="288383" cy="288383"/>
            </a:xfrm>
            <a:prstGeom prst="rect">
              <a:avLst/>
            </a:prstGeom>
          </p:spPr>
        </p:pic>
        <p:pic>
          <p:nvPicPr>
            <p:cNvPr id="32" name="Picture 31" descr="A picture containing drawing, light&#10;&#10;Description automatically generated">
              <a:extLst>
                <a:ext uri="{FF2B5EF4-FFF2-40B4-BE49-F238E27FC236}">
                  <a16:creationId xmlns:a16="http://schemas.microsoft.com/office/drawing/2014/main" id="{CC070391-AC7A-440C-8454-8E3F007AEDD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277064" y="9100697"/>
              <a:ext cx="286473" cy="286473"/>
            </a:xfrm>
            <a:prstGeom prst="rect">
              <a:avLst/>
            </a:prstGeom>
          </p:spPr>
        </p:pic>
      </p:grpSp>
      <p:sp>
        <p:nvSpPr>
          <p:cNvPr id="3" name="TextBox 2">
            <a:extLst>
              <a:ext uri="{FF2B5EF4-FFF2-40B4-BE49-F238E27FC236}">
                <a16:creationId xmlns:a16="http://schemas.microsoft.com/office/drawing/2014/main" id="{3B42008A-D935-49D3-AFFA-EF5E9B883338}"/>
              </a:ext>
            </a:extLst>
          </p:cNvPr>
          <p:cNvSpPr txBox="1"/>
          <p:nvPr userDrawn="1"/>
        </p:nvSpPr>
        <p:spPr>
          <a:xfrm>
            <a:off x="356072" y="123587"/>
            <a:ext cx="8288876" cy="3816429"/>
          </a:xfrm>
          <a:prstGeom prst="rect">
            <a:avLst/>
          </a:prstGeom>
          <a:noFill/>
        </p:spPr>
        <p:txBody>
          <a:bodyPr wrap="square" rtlCol="0" anchor="ctr">
            <a:spAutoFit/>
          </a:bodyPr>
          <a:lstStyle/>
          <a:p>
            <a:pPr algn="l"/>
            <a:r>
              <a:rPr lang="en-US" sz="1050" dirty="0">
                <a:solidFill>
                  <a:srgbClr val="000000"/>
                </a:solidFill>
                <a:effectLst/>
                <a:latin typeface="Calibri" panose="020F0502020204030204" pitchFamily="34" charset="0"/>
                <a:cs typeface="Calibri" panose="020F0502020204030204" pitchFamily="34" charset="0"/>
              </a:rPr>
              <a:t>In accordance</a:t>
            </a:r>
            <a:r>
              <a:rPr lang="en-US" sz="1100" dirty="0">
                <a:solidFill>
                  <a:srgbClr val="000000"/>
                </a:solidFill>
                <a:effectLst/>
                <a:latin typeface="Calibri" panose="020F0502020204030204" pitchFamily="34" charset="0"/>
                <a:cs typeface="Calibri" panose="020F0502020204030204" pitchFamily="34" charset="0"/>
              </a:rPr>
              <a:t>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100" dirty="0">
                <a:solidFill>
                  <a:srgbClr val="000000"/>
                </a:solidFill>
                <a:effectLst/>
                <a:latin typeface="Calibri" panose="020F0502020204030204" pitchFamily="34" charset="0"/>
                <a:cs typeface="Calibri" panose="020F0502020204030204" pitchFamily="34" charset="0"/>
              </a:rPr>
            </a:br>
            <a:br>
              <a:rPr lang="en-US" sz="1100" dirty="0">
                <a:solidFill>
                  <a:srgbClr val="000000"/>
                </a:solidFill>
                <a:effectLst/>
                <a:latin typeface="Calibri" panose="020F0502020204030204" pitchFamily="34" charset="0"/>
                <a:cs typeface="Calibri" panose="020F0502020204030204" pitchFamily="34" charset="0"/>
              </a:rPr>
            </a:br>
            <a:r>
              <a:rPr lang="en-US" sz="1100" dirty="0">
                <a:solidFill>
                  <a:srgbClr val="000000"/>
                </a:solidFill>
                <a:effectLst/>
                <a:latin typeface="Calibri" panose="020F0502020204030204" pitchFamily="34" charset="0"/>
                <a:cs typeface="Calibri" panose="020F050202020403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a:t>
            </a:r>
            <a:r>
              <a:rPr lang="en-US" sz="1100" b="1" u="sng" dirty="0">
                <a:solidFill>
                  <a:srgbClr val="C00000"/>
                </a:solidFill>
                <a:effectLst/>
                <a:latin typeface="Calibri" panose="020F0502020204030204" pitchFamily="34" charset="0"/>
                <a:cs typeface="Calibri" panose="020F0502020204030204" pitchFamily="34" charset="0"/>
                <a:hlinkClick r:id="rId8" tooltip="800-877-8339"/>
              </a:rPr>
              <a:t>(800) 877-8339</a:t>
            </a:r>
            <a:r>
              <a:rPr lang="en-US" sz="1100" dirty="0">
                <a:solidFill>
                  <a:srgbClr val="000000"/>
                </a:solidFill>
                <a:effectLst/>
                <a:latin typeface="Calibri" panose="020F0502020204030204" pitchFamily="34" charset="0"/>
                <a:cs typeface="Calibri" panose="020F0502020204030204" pitchFamily="34" charset="0"/>
              </a:rPr>
              <a:t>. Additionally, program information may be made available in languages other than English. </a:t>
            </a:r>
            <a:br>
              <a:rPr lang="en-US" sz="1100" dirty="0">
                <a:solidFill>
                  <a:srgbClr val="000000"/>
                </a:solidFill>
                <a:effectLst/>
                <a:latin typeface="Calibri" panose="020F0502020204030204" pitchFamily="34" charset="0"/>
                <a:cs typeface="Calibri" panose="020F0502020204030204" pitchFamily="34" charset="0"/>
              </a:rPr>
            </a:br>
            <a:br>
              <a:rPr lang="en-US" sz="1100" dirty="0">
                <a:solidFill>
                  <a:srgbClr val="000000"/>
                </a:solidFill>
                <a:effectLst/>
                <a:latin typeface="Calibri" panose="020F0502020204030204" pitchFamily="34" charset="0"/>
                <a:cs typeface="Calibri" panose="020F0502020204030204" pitchFamily="34" charset="0"/>
              </a:rPr>
            </a:br>
            <a:r>
              <a:rPr lang="en-US" sz="1100" dirty="0">
                <a:solidFill>
                  <a:srgbClr val="000000"/>
                </a:solidFill>
                <a:effectLst/>
                <a:latin typeface="Calibri" panose="020F0502020204030204" pitchFamily="34" charset="0"/>
                <a:cs typeface="Calibri" panose="020F0502020204030204" pitchFamily="34" charset="0"/>
              </a:rPr>
              <a:t>To file a program complaint of discrimination, complete the </a:t>
            </a:r>
            <a:r>
              <a:rPr lang="en-US" sz="1100" b="1" u="sng" dirty="0">
                <a:solidFill>
                  <a:srgbClr val="0066FF"/>
                </a:solidFill>
                <a:effectLst/>
                <a:latin typeface="Calibri" panose="020F0502020204030204" pitchFamily="34" charset="0"/>
                <a:cs typeface="Calibri" panose="020F0502020204030204" pitchFamily="34" charset="0"/>
                <a:hlinkClick r:id="rId9" tooltip="USDA Program Discrimination Complaint Form">
                  <a:extLst>
                    <a:ext uri="{A12FA001-AC4F-418D-AE19-62706E023703}">
                      <ahyp:hlinkClr xmlns:ahyp="http://schemas.microsoft.com/office/drawing/2018/hyperlinkcolor" val="tx"/>
                    </a:ext>
                  </a:extLst>
                </a:hlinkClick>
              </a:rPr>
              <a:t>USDA Program Discrimination Complaint Form</a:t>
            </a:r>
            <a:r>
              <a:rPr lang="en-US" sz="1100" dirty="0">
                <a:solidFill>
                  <a:srgbClr val="000000"/>
                </a:solidFill>
                <a:effectLst/>
                <a:latin typeface="Calibri" panose="020F0502020204030204" pitchFamily="34" charset="0"/>
                <a:cs typeface="Calibri" panose="020F0502020204030204" pitchFamily="34" charset="0"/>
              </a:rPr>
              <a:t>, (AD-3027) found online at: </a:t>
            </a:r>
            <a:r>
              <a:rPr lang="en-US" sz="1100" b="1" u="sng" dirty="0">
                <a:solidFill>
                  <a:srgbClr val="0066FF"/>
                </a:solidFill>
                <a:effectLst/>
                <a:latin typeface="Calibri" panose="020F0502020204030204" pitchFamily="34" charset="0"/>
                <a:cs typeface="Calibri" panose="020F0502020204030204" pitchFamily="34" charset="0"/>
                <a:hlinkClick r:id="rId10" tooltip="How to File a Complaint">
                  <a:extLst>
                    <a:ext uri="{A12FA001-AC4F-418D-AE19-62706E023703}">
                      <ahyp:hlinkClr xmlns:ahyp="http://schemas.microsoft.com/office/drawing/2018/hyperlinkcolor" val="tx"/>
                    </a:ext>
                  </a:extLst>
                </a:hlinkClick>
              </a:rPr>
              <a:t>How to File a Complaint</a:t>
            </a:r>
            <a:r>
              <a:rPr lang="en-US" sz="1100" dirty="0">
                <a:solidFill>
                  <a:srgbClr val="000000"/>
                </a:solidFill>
                <a:effectLst/>
                <a:latin typeface="Calibri" panose="020F0502020204030204" pitchFamily="34" charset="0"/>
                <a:cs typeface="Calibri" panose="020F0502020204030204" pitchFamily="34" charset="0"/>
              </a:rPr>
              <a:t>, and at any USDA office, or write a letter addressed to USDA and provide in the letter all of the information requested in the form. To request a copy of the complaint form, call (866) 632-9992. Submit your completed form or letter to USDA by:</a:t>
            </a:r>
            <a:endParaRPr lang="en-US" sz="1100" dirty="0">
              <a:effectLst/>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mail: </a:t>
            </a:r>
          </a:p>
          <a:p>
            <a:r>
              <a:rPr lang="en-US" sz="1100" dirty="0">
                <a:latin typeface="Calibri" panose="020F0502020204030204" pitchFamily="34" charset="0"/>
                <a:cs typeface="Calibri" panose="020F0502020204030204" pitchFamily="34" charset="0"/>
              </a:rPr>
              <a:t>U.S. Department of Agriculture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Office of the Assistant Secretary for Civil Rights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1400 Independence Avenue, SW </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Washington, D.C. 20250-9410; </a:t>
            </a:r>
            <a:br>
              <a:rPr lang="en-US" sz="1100" dirty="0">
                <a:latin typeface="Calibri" panose="020F0502020204030204" pitchFamily="34" charset="0"/>
                <a:cs typeface="Calibri" panose="020F0502020204030204" pitchFamily="34" charset="0"/>
              </a:rPr>
            </a:br>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fax: (202) 690-7442; or email: </a:t>
            </a:r>
            <a:r>
              <a:rPr lang="en-US" sz="1100" u="sng" dirty="0">
                <a:solidFill>
                  <a:srgbClr val="0066FF"/>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program.intake@usda.gov</a:t>
            </a:r>
            <a:r>
              <a:rPr lang="en-US" sz="1100" dirty="0">
                <a:latin typeface="Calibri" panose="020F0502020204030204" pitchFamily="34" charset="0"/>
                <a:cs typeface="Calibri" panose="020F0502020204030204" pitchFamily="34" charset="0"/>
              </a:rPr>
              <a:t>. 	</a:t>
            </a:r>
          </a:p>
          <a:p>
            <a:r>
              <a:rPr lang="en-US" sz="1100" dirty="0">
                <a:latin typeface="Calibri" panose="020F0502020204030204" pitchFamily="34" charset="0"/>
                <a:cs typeface="Calibri" panose="020F0502020204030204" pitchFamily="34" charset="0"/>
              </a:rPr>
              <a:t>This institution is an equal opportunity provider.</a:t>
            </a:r>
          </a:p>
        </p:txBody>
      </p:sp>
    </p:spTree>
    <p:extLst>
      <p:ext uri="{BB962C8B-B14F-4D97-AF65-F5344CB8AC3E}">
        <p14:creationId xmlns:p14="http://schemas.microsoft.com/office/powerpoint/2010/main" val="39666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1257300" y="1504950"/>
            <a:ext cx="6629400" cy="1752600"/>
          </a:xfrm>
          <a:prstGeom prst="rect">
            <a:avLst/>
          </a:prstGeom>
        </p:spPr>
        <p:txBody>
          <a:bodyPr/>
          <a:lstStyle>
            <a:lvl1pPr marL="0" indent="0" algn="ctr">
              <a:buNone/>
              <a:defRPr sz="8800" b="1">
                <a:solidFill>
                  <a:schemeClr val="bg1"/>
                </a:solidFill>
                <a:latin typeface="Arial" panose="020B0604020202020204" pitchFamily="34" charset="0"/>
                <a:cs typeface="Arial" panose="020B0604020202020204" pitchFamily="34" charset="0"/>
              </a:defRPr>
            </a:lvl1pPr>
          </a:lstStyle>
          <a:p>
            <a:pPr lvl="0"/>
            <a:r>
              <a:rPr lang="en-US" dirty="0"/>
              <a:t>Questions?</a:t>
            </a:r>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04156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FB9D85-E748-DA45-8D02-F069B118FFAB}"/>
              </a:ext>
            </a:extLst>
          </p:cNvPr>
          <p:cNvSpPr/>
          <p:nvPr userDrawn="1"/>
        </p:nvSpPr>
        <p:spPr bwMode="auto">
          <a:xfrm>
            <a:off x="0" y="0"/>
            <a:ext cx="9144000" cy="5143500"/>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Text Placeholder 2">
            <a:extLst>
              <a:ext uri="{FF2B5EF4-FFF2-40B4-BE49-F238E27FC236}">
                <a16:creationId xmlns:a16="http://schemas.microsoft.com/office/drawing/2014/main" id="{4AC42C3E-DF82-4800-909C-55A52097F335}"/>
              </a:ext>
            </a:extLst>
          </p:cNvPr>
          <p:cNvSpPr>
            <a:spLocks noGrp="1"/>
          </p:cNvSpPr>
          <p:nvPr>
            <p:ph type="body" sz="quarter" idx="10" hasCustomPrompt="1"/>
          </p:nvPr>
        </p:nvSpPr>
        <p:spPr>
          <a:xfrm>
            <a:off x="3878591" y="514350"/>
            <a:ext cx="4725257" cy="862303"/>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CONTACT US</a:t>
            </a:r>
          </a:p>
        </p:txBody>
      </p:sp>
      <p:sp>
        <p:nvSpPr>
          <p:cNvPr id="30" name="Text Placeholder 32">
            <a:extLst>
              <a:ext uri="{FF2B5EF4-FFF2-40B4-BE49-F238E27FC236}">
                <a16:creationId xmlns:a16="http://schemas.microsoft.com/office/drawing/2014/main" id="{A60C6AC1-4DAC-4317-9461-5868EF0910E1}"/>
              </a:ext>
            </a:extLst>
          </p:cNvPr>
          <p:cNvSpPr>
            <a:spLocks noGrp="1"/>
          </p:cNvSpPr>
          <p:nvPr>
            <p:ph type="body" sz="quarter" idx="15" hasCustomPrompt="1"/>
          </p:nvPr>
        </p:nvSpPr>
        <p:spPr>
          <a:xfrm>
            <a:off x="3878591" y="3389322"/>
            <a:ext cx="4884409"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31" name="Text Placeholder 32">
            <a:extLst>
              <a:ext uri="{FF2B5EF4-FFF2-40B4-BE49-F238E27FC236}">
                <a16:creationId xmlns:a16="http://schemas.microsoft.com/office/drawing/2014/main" id="{9F777B61-05BD-4DDD-B84F-E06BFD4FE2E8}"/>
              </a:ext>
            </a:extLst>
          </p:cNvPr>
          <p:cNvSpPr>
            <a:spLocks noGrp="1"/>
          </p:cNvSpPr>
          <p:nvPr>
            <p:ph type="body" sz="quarter" idx="16" hasCustomPrompt="1"/>
          </p:nvPr>
        </p:nvSpPr>
        <p:spPr>
          <a:xfrm>
            <a:off x="5536705" y="4467405"/>
            <a:ext cx="1642884" cy="466545"/>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123-456-7890</a:t>
            </a:r>
          </a:p>
        </p:txBody>
      </p:sp>
      <p:sp>
        <p:nvSpPr>
          <p:cNvPr id="32" name="Text Placeholder 32">
            <a:extLst>
              <a:ext uri="{FF2B5EF4-FFF2-40B4-BE49-F238E27FC236}">
                <a16:creationId xmlns:a16="http://schemas.microsoft.com/office/drawing/2014/main" id="{14D8B6E8-7323-475F-B4F8-DAFE37EA2E31}"/>
              </a:ext>
            </a:extLst>
          </p:cNvPr>
          <p:cNvSpPr>
            <a:spLocks noGrp="1"/>
          </p:cNvSpPr>
          <p:nvPr>
            <p:ph type="body" sz="quarter" idx="17" hasCustomPrompt="1"/>
          </p:nvPr>
        </p:nvSpPr>
        <p:spPr>
          <a:xfrm>
            <a:off x="3878591" y="2084468"/>
            <a:ext cx="2388622" cy="614364"/>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33" name="Text Placeholder 32">
            <a:extLst>
              <a:ext uri="{FF2B5EF4-FFF2-40B4-BE49-F238E27FC236}">
                <a16:creationId xmlns:a16="http://schemas.microsoft.com/office/drawing/2014/main" id="{98CABFEA-112D-425A-8AA7-6A77117EB395}"/>
              </a:ext>
            </a:extLst>
          </p:cNvPr>
          <p:cNvSpPr>
            <a:spLocks noGrp="1"/>
          </p:cNvSpPr>
          <p:nvPr>
            <p:ph type="body" sz="quarter" idx="18" hasCustomPrompt="1"/>
          </p:nvPr>
        </p:nvSpPr>
        <p:spPr>
          <a:xfrm>
            <a:off x="6488632" y="2067143"/>
            <a:ext cx="2274368" cy="631689"/>
          </a:xfrm>
          <a:prstGeom prst="rect">
            <a:avLst/>
          </a:prstGeom>
        </p:spPr>
        <p:txBody>
          <a:bodyP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dirty="0"/>
              <a:t>www.SquareMeals.org</a:t>
            </a:r>
          </a:p>
        </p:txBody>
      </p:sp>
      <p:sp>
        <p:nvSpPr>
          <p:cNvPr id="2" name="Slide Number Placeholder 1">
            <a:extLst>
              <a:ext uri="{FF2B5EF4-FFF2-40B4-BE49-F238E27FC236}">
                <a16:creationId xmlns:a16="http://schemas.microsoft.com/office/drawing/2014/main" id="{76AD852E-71E0-4C8B-92D4-0F0EB1DDE884}"/>
              </a:ext>
            </a:extLst>
          </p:cNvPr>
          <p:cNvSpPr>
            <a:spLocks noGrp="1"/>
          </p:cNvSpPr>
          <p:nvPr>
            <p:ph type="sldNum" sz="quarter" idx="19"/>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73003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Subtitle">
    <p:bg>
      <p:bgPr>
        <a:solidFill>
          <a:schemeClr val="bg1"/>
        </a:solidFill>
        <a:effectLst/>
      </p:bgPr>
    </p:bg>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A3371664-43BC-4CF7-85B9-493E15A05948}"/>
              </a:ext>
            </a:extLst>
          </p:cNvPr>
          <p:cNvSpPr>
            <a:spLocks noGrp="1"/>
          </p:cNvSpPr>
          <p:nvPr userDrawn="1">
            <p:ph type="body" sz="quarter" idx="14" hasCustomPrompt="1"/>
          </p:nvPr>
        </p:nvSpPr>
        <p:spPr>
          <a:xfrm>
            <a:off x="4711700" y="1464301"/>
            <a:ext cx="4004761" cy="680935"/>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dirty="0"/>
              <a:t>COVER TITLE</a:t>
            </a:r>
          </a:p>
        </p:txBody>
      </p:sp>
      <p:sp>
        <p:nvSpPr>
          <p:cNvPr id="20" name="Text Placeholder 19">
            <a:extLst>
              <a:ext uri="{FF2B5EF4-FFF2-40B4-BE49-F238E27FC236}">
                <a16:creationId xmlns:a16="http://schemas.microsoft.com/office/drawing/2014/main" id="{2E38A541-9E9F-4AED-B168-E6BB709EA525}"/>
              </a:ext>
            </a:extLst>
          </p:cNvPr>
          <p:cNvSpPr>
            <a:spLocks noGrp="1"/>
          </p:cNvSpPr>
          <p:nvPr userDrawn="1">
            <p:ph type="body" sz="quarter" idx="15" hasCustomPrompt="1"/>
          </p:nvPr>
        </p:nvSpPr>
        <p:spPr>
          <a:xfrm>
            <a:off x="5715000" y="2343150"/>
            <a:ext cx="2165934" cy="457200"/>
          </a:xfrm>
          <a:prstGeom prst="rect">
            <a:avLst/>
          </a:prstGeom>
          <a:effectLst>
            <a:outerShdw blurRad="50800" dist="38100" dir="8100000" algn="tr" rotWithShape="0">
              <a:prstClr val="black">
                <a:alpha val="40000"/>
              </a:prstClr>
            </a:outerShdw>
          </a:effectLst>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COVER SUBTITLE</a:t>
            </a:r>
          </a:p>
        </p:txBody>
      </p:sp>
      <p:sp>
        <p:nvSpPr>
          <p:cNvPr id="23" name="Text Placeholder 21">
            <a:extLst>
              <a:ext uri="{FF2B5EF4-FFF2-40B4-BE49-F238E27FC236}">
                <a16:creationId xmlns:a16="http://schemas.microsoft.com/office/drawing/2014/main" id="{C0ED7A82-FC01-4E10-B448-4CC0C20040C5}"/>
              </a:ext>
            </a:extLst>
          </p:cNvPr>
          <p:cNvSpPr>
            <a:spLocks noGrp="1"/>
          </p:cNvSpPr>
          <p:nvPr userDrawn="1">
            <p:ph type="body" sz="quarter" idx="16" hasCustomPrompt="1"/>
          </p:nvPr>
        </p:nvSpPr>
        <p:spPr>
          <a:xfrm>
            <a:off x="4876799" y="2914260"/>
            <a:ext cx="3839661" cy="609600"/>
          </a:xfrm>
          <a:prstGeom prst="rect">
            <a:avLst/>
          </a:prstGeom>
          <a:effectLst>
            <a:outerShdw blurRad="50800" dist="38100" dir="10800000" algn="r" rotWithShape="0">
              <a:prstClr val="black">
                <a:alpha val="40000"/>
              </a:prstClr>
            </a:outerShdw>
          </a:effectLst>
        </p:spPr>
        <p:txBody>
          <a:bodyPr/>
          <a:lstStyle>
            <a:lvl1pPr marL="0" indent="0" algn="ctr">
              <a:buNone/>
              <a:defRPr sz="1600" i="1">
                <a:solidFill>
                  <a:schemeClr val="bg1"/>
                </a:solidFill>
                <a:latin typeface="Arial" panose="020B0604020202020204" pitchFamily="34" charset="0"/>
                <a:cs typeface="Arial" panose="020B0604020202020204" pitchFamily="34" charset="0"/>
              </a:defRPr>
            </a:lvl1pPr>
          </a:lstStyle>
          <a:p>
            <a:pPr lvl="0"/>
            <a:r>
              <a:rPr lang="en-US" dirty="0"/>
              <a:t>Presenter Name and Presenter Title</a:t>
            </a:r>
          </a:p>
        </p:txBody>
      </p:sp>
      <p:sp>
        <p:nvSpPr>
          <p:cNvPr id="3" name="Slide Number Placeholder 2">
            <a:extLst>
              <a:ext uri="{FF2B5EF4-FFF2-40B4-BE49-F238E27FC236}">
                <a16:creationId xmlns:a16="http://schemas.microsoft.com/office/drawing/2014/main" id="{752FCE38-B564-4522-BA8B-7919ACCFD6A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
        <p:nvSpPr>
          <p:cNvPr id="24" name="Rectangle 23">
            <a:extLst>
              <a:ext uri="{FF2B5EF4-FFF2-40B4-BE49-F238E27FC236}">
                <a16:creationId xmlns:a16="http://schemas.microsoft.com/office/drawing/2014/main" id="{6B4DC414-A819-4BAD-B483-5B58C4700164}"/>
              </a:ext>
            </a:extLst>
          </p:cNvPr>
          <p:cNvSpPr/>
          <p:nvPr userDrawn="1"/>
        </p:nvSpPr>
        <p:spPr>
          <a:xfrm>
            <a:off x="0" y="4086919"/>
            <a:ext cx="9144000" cy="1064354"/>
          </a:xfrm>
          <a:prstGeom prst="rect">
            <a:avLst/>
          </a:prstGeom>
          <a:solidFill>
            <a:srgbClr val="16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FFA112B4-AEAE-42D4-8084-F9C866B577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19818" y="3815666"/>
            <a:ext cx="590909" cy="590909"/>
          </a:xfrm>
          <a:prstGeom prst="rect">
            <a:avLst/>
          </a:prstGeom>
        </p:spPr>
      </p:pic>
      <p:sp>
        <p:nvSpPr>
          <p:cNvPr id="28" name="TextBox 27">
            <a:extLst>
              <a:ext uri="{FF2B5EF4-FFF2-40B4-BE49-F238E27FC236}">
                <a16:creationId xmlns:a16="http://schemas.microsoft.com/office/drawing/2014/main" id="{AF9866AC-1C55-4BC0-9B1F-FF054AF2B2F6}"/>
              </a:ext>
            </a:extLst>
          </p:cNvPr>
          <p:cNvSpPr txBox="1"/>
          <p:nvPr userDrawn="1"/>
        </p:nvSpPr>
        <p:spPr>
          <a:xfrm>
            <a:off x="2226144" y="4410207"/>
            <a:ext cx="4378258" cy="400110"/>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TEXAS DEPARTMENT OF AGRICULTURE</a:t>
            </a:r>
          </a:p>
          <a:p>
            <a:pPr algn="ctr"/>
            <a:r>
              <a:rPr lang="en-US" sz="1000" b="1" dirty="0">
                <a:solidFill>
                  <a:schemeClr val="bg1"/>
                </a:solidFill>
                <a:latin typeface="Arial" panose="020B0604020202020204" pitchFamily="34" charset="0"/>
                <a:cs typeface="Arial" panose="020B0604020202020204" pitchFamily="34" charset="0"/>
              </a:rPr>
              <a:t>COMMISSIONER SID MILLER</a:t>
            </a:r>
          </a:p>
        </p:txBody>
      </p:sp>
      <p:pic>
        <p:nvPicPr>
          <p:cNvPr id="29" name="Picture 28" descr="TDA-FN-SquareMeals-4c.ai">
            <a:extLst>
              <a:ext uri="{FF2B5EF4-FFF2-40B4-BE49-F238E27FC236}">
                <a16:creationId xmlns:a16="http://schemas.microsoft.com/office/drawing/2014/main" id="{A2B61C43-9C0B-4A51-86D6-2FDC85E4B9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626" y="3910287"/>
            <a:ext cx="1259626" cy="973348"/>
          </a:xfrm>
          <a:prstGeom prst="rect">
            <a:avLst/>
          </a:prstGeom>
        </p:spPr>
      </p:pic>
      <p:sp>
        <p:nvSpPr>
          <p:cNvPr id="30" name="TextBox 29">
            <a:extLst>
              <a:ext uri="{FF2B5EF4-FFF2-40B4-BE49-F238E27FC236}">
                <a16:creationId xmlns:a16="http://schemas.microsoft.com/office/drawing/2014/main" id="{2C57AC23-61BD-49DA-8DDC-97E2E7954D23}"/>
              </a:ext>
            </a:extLst>
          </p:cNvPr>
          <p:cNvSpPr txBox="1"/>
          <p:nvPr userDrawn="1"/>
        </p:nvSpPr>
        <p:spPr>
          <a:xfrm>
            <a:off x="1462971" y="4726231"/>
            <a:ext cx="5904605" cy="415498"/>
          </a:xfrm>
          <a:prstGeom prst="rect">
            <a:avLst/>
          </a:prstGeom>
          <a:noFill/>
          <a:effectLst/>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This product was funded by USDA. </a:t>
            </a:r>
          </a:p>
          <a:p>
            <a:pPr algn="ctr"/>
            <a:r>
              <a:rPr lang="en-US" sz="10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31" name="TextBox 30">
            <a:extLst>
              <a:ext uri="{FF2B5EF4-FFF2-40B4-BE49-F238E27FC236}">
                <a16:creationId xmlns:a16="http://schemas.microsoft.com/office/drawing/2014/main" id="{1133EB66-CACF-4E8F-ACF4-D3288A876A1A}"/>
              </a:ext>
            </a:extLst>
          </p:cNvPr>
          <p:cNvSpPr txBox="1"/>
          <p:nvPr userDrawn="1"/>
        </p:nvSpPr>
        <p:spPr>
          <a:xfrm>
            <a:off x="167116" y="4724077"/>
            <a:ext cx="4557284" cy="415498"/>
          </a:xfrm>
          <a:prstGeom prst="rect">
            <a:avLst/>
          </a:prstGeom>
          <a:noFill/>
        </p:spPr>
        <p:txBody>
          <a:bodyPr wrap="square" rtlCol="0">
            <a:spAutoFit/>
          </a:bodyPr>
          <a:lstStyle/>
          <a:p>
            <a:pPr lvl="0"/>
            <a:r>
              <a:rPr lang="en-US" sz="1000" dirty="0">
                <a:solidFill>
                  <a:schemeClr val="bg1"/>
                </a:solidFill>
                <a:latin typeface="Arial" panose="020B0604020202020204" pitchFamily="34" charset="0"/>
                <a:cs typeface="Arial" panose="020B0604020202020204" pitchFamily="34" charset="0"/>
              </a:rPr>
              <a:t>Food and Nutrition Division</a:t>
            </a:r>
          </a:p>
          <a:p>
            <a:pPr lvl="0"/>
            <a:r>
              <a:rPr lang="en-US" sz="1000" dirty="0">
                <a:solidFill>
                  <a:schemeClr val="bg1"/>
                </a:solidFill>
                <a:latin typeface="Arial" panose="020B0604020202020204" pitchFamily="34" charset="0"/>
                <a:cs typeface="Arial" panose="020B0604020202020204" pitchFamily="34" charset="0"/>
              </a:rPr>
              <a:t>National School Lunch Program</a:t>
            </a:r>
          </a:p>
        </p:txBody>
      </p:sp>
      <p:sp>
        <p:nvSpPr>
          <p:cNvPr id="32" name="TextBox 31">
            <a:extLst>
              <a:ext uri="{FF2B5EF4-FFF2-40B4-BE49-F238E27FC236}">
                <a16:creationId xmlns:a16="http://schemas.microsoft.com/office/drawing/2014/main" id="{7608BD7F-CB75-459F-87C2-741363EE0F71}"/>
              </a:ext>
            </a:extLst>
          </p:cNvPr>
          <p:cNvSpPr txBox="1"/>
          <p:nvPr userDrawn="1"/>
        </p:nvSpPr>
        <p:spPr>
          <a:xfrm>
            <a:off x="6821623" y="4879258"/>
            <a:ext cx="2155261" cy="246221"/>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www.SquareMeals.org</a:t>
            </a:r>
          </a:p>
        </p:txBody>
      </p:sp>
      <p:grpSp>
        <p:nvGrpSpPr>
          <p:cNvPr id="33" name="Group 32">
            <a:extLst>
              <a:ext uri="{FF2B5EF4-FFF2-40B4-BE49-F238E27FC236}">
                <a16:creationId xmlns:a16="http://schemas.microsoft.com/office/drawing/2014/main" id="{9464F2D8-785A-468A-99CB-9AAABC56F84A}"/>
              </a:ext>
            </a:extLst>
          </p:cNvPr>
          <p:cNvGrpSpPr/>
          <p:nvPr userDrawn="1"/>
        </p:nvGrpSpPr>
        <p:grpSpPr>
          <a:xfrm>
            <a:off x="8382000" y="4195956"/>
            <a:ext cx="504177" cy="509987"/>
            <a:chOff x="6963160" y="9098787"/>
            <a:chExt cx="601881" cy="608817"/>
          </a:xfrm>
        </p:grpSpPr>
        <p:pic>
          <p:nvPicPr>
            <p:cNvPr id="34" name="Picture 33" descr="A picture containing device, computer&#10;&#10;Description automatically generated">
              <a:extLst>
                <a:ext uri="{FF2B5EF4-FFF2-40B4-BE49-F238E27FC236}">
                  <a16:creationId xmlns:a16="http://schemas.microsoft.com/office/drawing/2014/main" id="{41B94C7D-3741-4FA9-B771-124BE738B56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64278" y="9418985"/>
              <a:ext cx="285149" cy="285149"/>
            </a:xfrm>
            <a:prstGeom prst="rect">
              <a:avLst/>
            </a:prstGeom>
          </p:spPr>
        </p:pic>
        <p:pic>
          <p:nvPicPr>
            <p:cNvPr id="35" name="Picture 34" descr="A picture containing drawing, clock&#10;&#10;Description automatically generated">
              <a:extLst>
                <a:ext uri="{FF2B5EF4-FFF2-40B4-BE49-F238E27FC236}">
                  <a16:creationId xmlns:a16="http://schemas.microsoft.com/office/drawing/2014/main" id="{3A64FA8C-E490-4EE7-BF76-4EA7AA04021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9891" y="9422454"/>
              <a:ext cx="285150" cy="285150"/>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id="{66AD0CA6-D72F-4B30-B07A-65D1F6BA65A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63160" y="9098787"/>
              <a:ext cx="288383" cy="288383"/>
            </a:xfrm>
            <a:prstGeom prst="rect">
              <a:avLst/>
            </a:prstGeom>
          </p:spPr>
        </p:pic>
        <p:pic>
          <p:nvPicPr>
            <p:cNvPr id="37" name="Picture 36" descr="A picture containing drawing, light&#10;&#10;Description automatically generated">
              <a:extLst>
                <a:ext uri="{FF2B5EF4-FFF2-40B4-BE49-F238E27FC236}">
                  <a16:creationId xmlns:a16="http://schemas.microsoft.com/office/drawing/2014/main" id="{46C5E45C-C4B6-4F2F-A6C1-B6299471B28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277064" y="9100697"/>
              <a:ext cx="286473" cy="286473"/>
            </a:xfrm>
            <a:prstGeom prst="rect">
              <a:avLst/>
            </a:prstGeom>
          </p:spPr>
        </p:pic>
      </p:grpSp>
    </p:spTree>
    <p:extLst>
      <p:ext uri="{BB962C8B-B14F-4D97-AF65-F5344CB8AC3E}">
        <p14:creationId xmlns:p14="http://schemas.microsoft.com/office/powerpoint/2010/main" val="249795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D4D30ABF-CC82-4A30-9AA7-E07FED5CDC3F}"/>
              </a:ext>
            </a:extLst>
          </p:cNvPr>
          <p:cNvSpPr>
            <a:spLocks noGrp="1"/>
          </p:cNvSpPr>
          <p:nvPr userDrawn="1">
            <p:ph type="body" sz="quarter" idx="10" hasCustomPrompt="1"/>
          </p:nvPr>
        </p:nvSpPr>
        <p:spPr>
          <a:xfrm>
            <a:off x="266701" y="285750"/>
            <a:ext cx="8610600" cy="680729"/>
          </a:xfrm>
          <a:prstGeom prst="rect">
            <a:avLst/>
          </a:prstGeom>
        </p:spPr>
        <p:txBody>
          <a:bodyPr/>
          <a:lstStyle>
            <a:lvl1pPr marL="0" indent="0" algn="ctr">
              <a:buNone/>
              <a:defRPr sz="45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34" name="Text Placeholder 33">
            <a:extLst>
              <a:ext uri="{FF2B5EF4-FFF2-40B4-BE49-F238E27FC236}">
                <a16:creationId xmlns:a16="http://schemas.microsoft.com/office/drawing/2014/main" id="{AA2F4D83-F86D-468A-A202-9D51107AD549}"/>
              </a:ext>
            </a:extLst>
          </p:cNvPr>
          <p:cNvSpPr>
            <a:spLocks noGrp="1"/>
          </p:cNvSpPr>
          <p:nvPr userDrawn="1">
            <p:ph type="body" sz="quarter" idx="11" hasCustomPrompt="1"/>
          </p:nvPr>
        </p:nvSpPr>
        <p:spPr>
          <a:xfrm>
            <a:off x="266699" y="989382"/>
            <a:ext cx="8610601" cy="609600"/>
          </a:xfrm>
          <a:prstGeom prst="rect">
            <a:avLst/>
          </a:prstGeom>
        </p:spPr>
        <p:txBody>
          <a:bodyPr/>
          <a:lstStyle>
            <a:lvl1pPr marL="0" indent="0" algn="ctr">
              <a:buNone/>
              <a:defRPr sz="4000">
                <a:solidFill>
                  <a:srgbClr val="92C1C3"/>
                </a:solidFill>
                <a:latin typeface="Arial" panose="020B0604020202020204" pitchFamily="34" charset="0"/>
                <a:cs typeface="Arial" panose="020B0604020202020204" pitchFamily="34" charset="0"/>
              </a:defRPr>
            </a:lvl1pPr>
          </a:lstStyle>
          <a:p>
            <a:pPr lvl="0"/>
            <a:r>
              <a:rPr lang="en-US" dirty="0"/>
              <a:t>Subtitle text goes here</a:t>
            </a:r>
          </a:p>
        </p:txBody>
      </p:sp>
      <p:sp>
        <p:nvSpPr>
          <p:cNvPr id="48" name="Text Placeholder 27">
            <a:extLst>
              <a:ext uri="{FF2B5EF4-FFF2-40B4-BE49-F238E27FC236}">
                <a16:creationId xmlns:a16="http://schemas.microsoft.com/office/drawing/2014/main" id="{539EBA37-2545-4B94-A34F-51E40FE3FC08}"/>
              </a:ext>
            </a:extLst>
          </p:cNvPr>
          <p:cNvSpPr>
            <a:spLocks noGrp="1"/>
          </p:cNvSpPr>
          <p:nvPr userDrawn="1">
            <p:ph type="body" sz="quarter" idx="16" hasCustomPrompt="1"/>
          </p:nvPr>
        </p:nvSpPr>
        <p:spPr>
          <a:xfrm>
            <a:off x="255894"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49" name="Text Placeholder 29">
            <a:extLst>
              <a:ext uri="{FF2B5EF4-FFF2-40B4-BE49-F238E27FC236}">
                <a16:creationId xmlns:a16="http://schemas.microsoft.com/office/drawing/2014/main" id="{123EFDA1-E189-4A95-8B5B-6A89C270CFB6}"/>
              </a:ext>
            </a:extLst>
          </p:cNvPr>
          <p:cNvSpPr>
            <a:spLocks noGrp="1"/>
          </p:cNvSpPr>
          <p:nvPr userDrawn="1">
            <p:ph type="body" sz="quarter" idx="17" hasCustomPrompt="1"/>
          </p:nvPr>
        </p:nvSpPr>
        <p:spPr>
          <a:xfrm>
            <a:off x="255894" y="3035397"/>
            <a:ext cx="1989162"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0" name="Text Placeholder 27">
            <a:extLst>
              <a:ext uri="{FF2B5EF4-FFF2-40B4-BE49-F238E27FC236}">
                <a16:creationId xmlns:a16="http://schemas.microsoft.com/office/drawing/2014/main" id="{80B8F547-06D4-4336-B8EE-157945D52FC6}"/>
              </a:ext>
            </a:extLst>
          </p:cNvPr>
          <p:cNvSpPr>
            <a:spLocks noGrp="1"/>
          </p:cNvSpPr>
          <p:nvPr userDrawn="1">
            <p:ph type="body" sz="quarter" idx="18" hasCustomPrompt="1"/>
          </p:nvPr>
        </p:nvSpPr>
        <p:spPr>
          <a:xfrm>
            <a:off x="2479342"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1" name="Text Placeholder 29">
            <a:extLst>
              <a:ext uri="{FF2B5EF4-FFF2-40B4-BE49-F238E27FC236}">
                <a16:creationId xmlns:a16="http://schemas.microsoft.com/office/drawing/2014/main" id="{3C3C5C7C-EF5B-4534-A028-55F0FD344D03}"/>
              </a:ext>
            </a:extLst>
          </p:cNvPr>
          <p:cNvSpPr>
            <a:spLocks noGrp="1"/>
          </p:cNvSpPr>
          <p:nvPr userDrawn="1">
            <p:ph type="body" sz="quarter" idx="19" hasCustomPrompt="1"/>
          </p:nvPr>
        </p:nvSpPr>
        <p:spPr>
          <a:xfrm>
            <a:off x="2487304"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2" name="Text Placeholder 27">
            <a:extLst>
              <a:ext uri="{FF2B5EF4-FFF2-40B4-BE49-F238E27FC236}">
                <a16:creationId xmlns:a16="http://schemas.microsoft.com/office/drawing/2014/main" id="{E1D506E1-706C-485F-96FE-B81E50894D8B}"/>
              </a:ext>
            </a:extLst>
          </p:cNvPr>
          <p:cNvSpPr>
            <a:spLocks noGrp="1"/>
          </p:cNvSpPr>
          <p:nvPr userDrawn="1">
            <p:ph type="body" sz="quarter" idx="20" hasCustomPrompt="1"/>
          </p:nvPr>
        </p:nvSpPr>
        <p:spPr>
          <a:xfrm>
            <a:off x="4702790"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3" name="Text Placeholder 29">
            <a:extLst>
              <a:ext uri="{FF2B5EF4-FFF2-40B4-BE49-F238E27FC236}">
                <a16:creationId xmlns:a16="http://schemas.microsoft.com/office/drawing/2014/main" id="{886D8F1C-8CBA-4F24-84E3-6D03FC3E5DFD}"/>
              </a:ext>
            </a:extLst>
          </p:cNvPr>
          <p:cNvSpPr>
            <a:spLocks noGrp="1"/>
          </p:cNvSpPr>
          <p:nvPr userDrawn="1">
            <p:ph type="body" sz="quarter" idx="21" hasCustomPrompt="1"/>
          </p:nvPr>
        </p:nvSpPr>
        <p:spPr>
          <a:xfrm>
            <a:off x="4710752"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54" name="Text Placeholder 27">
            <a:extLst>
              <a:ext uri="{FF2B5EF4-FFF2-40B4-BE49-F238E27FC236}">
                <a16:creationId xmlns:a16="http://schemas.microsoft.com/office/drawing/2014/main" id="{2DB74907-2FE6-431F-8954-118739980339}"/>
              </a:ext>
            </a:extLst>
          </p:cNvPr>
          <p:cNvSpPr>
            <a:spLocks noGrp="1"/>
          </p:cNvSpPr>
          <p:nvPr userDrawn="1">
            <p:ph type="body" sz="quarter" idx="22" hasCustomPrompt="1"/>
          </p:nvPr>
        </p:nvSpPr>
        <p:spPr>
          <a:xfrm>
            <a:off x="6926238" y="2594677"/>
            <a:ext cx="1989162" cy="304800"/>
          </a:xfrm>
          <a:prstGeom prst="rect">
            <a:avLst/>
          </a:prstGeom>
        </p:spPr>
        <p:txBody>
          <a:bodyPr/>
          <a:lstStyle>
            <a:lvl1pPr marL="0" indent="0">
              <a:buNone/>
              <a:defRPr sz="1600" b="1">
                <a:solidFill>
                  <a:srgbClr val="2F6D8F"/>
                </a:solidFill>
                <a:latin typeface="Arial" panose="020B0604020202020204" pitchFamily="34" charset="0"/>
                <a:cs typeface="Arial" panose="020B0604020202020204" pitchFamily="34" charset="0"/>
              </a:defRPr>
            </a:lvl1pPr>
          </a:lstStyle>
          <a:p>
            <a:pPr lvl="0"/>
            <a:r>
              <a:rPr lang="en-US" dirty="0"/>
              <a:t>SECTION TITLE</a:t>
            </a:r>
          </a:p>
        </p:txBody>
      </p:sp>
      <p:sp>
        <p:nvSpPr>
          <p:cNvPr id="55" name="Text Placeholder 29">
            <a:extLst>
              <a:ext uri="{FF2B5EF4-FFF2-40B4-BE49-F238E27FC236}">
                <a16:creationId xmlns:a16="http://schemas.microsoft.com/office/drawing/2014/main" id="{425FD900-E445-4286-9CB4-9D42697EEB93}"/>
              </a:ext>
            </a:extLst>
          </p:cNvPr>
          <p:cNvSpPr>
            <a:spLocks noGrp="1"/>
          </p:cNvSpPr>
          <p:nvPr userDrawn="1">
            <p:ph type="body" sz="quarter" idx="23" hasCustomPrompt="1"/>
          </p:nvPr>
        </p:nvSpPr>
        <p:spPr>
          <a:xfrm>
            <a:off x="6934200" y="3035397"/>
            <a:ext cx="1981200" cy="984153"/>
          </a:xfrm>
          <a:prstGeom prst="rect">
            <a:avLst/>
          </a:prstGeom>
        </p:spPr>
        <p:txBody>
          <a:bodyPr/>
          <a:lstStyle>
            <a:lvl1pPr marL="0" indent="0">
              <a:buNone/>
              <a:defRPr sz="1600">
                <a:solidFill>
                  <a:srgbClr val="167263"/>
                </a:solidFill>
                <a:latin typeface="Arial" panose="020B0604020202020204" pitchFamily="34" charset="0"/>
                <a:cs typeface="Arial" panose="020B0604020202020204" pitchFamily="34" charset="0"/>
              </a:defRPr>
            </a:lvl1pPr>
          </a:lstStyle>
          <a:p>
            <a:pPr lvl="0"/>
            <a:r>
              <a:rPr lang="en-US" dirty="0"/>
              <a:t>Arial Regular 16pt –for support copy</a:t>
            </a:r>
          </a:p>
        </p:txBody>
      </p:sp>
      <p:sp>
        <p:nvSpPr>
          <p:cNvPr id="3" name="Slide Number Placeholder 2">
            <a:extLst>
              <a:ext uri="{FF2B5EF4-FFF2-40B4-BE49-F238E27FC236}">
                <a16:creationId xmlns:a16="http://schemas.microsoft.com/office/drawing/2014/main" id="{AF491552-51F7-48FA-B311-5BA394AFB591}"/>
              </a:ext>
            </a:extLst>
          </p:cNvPr>
          <p:cNvSpPr>
            <a:spLocks noGrp="1"/>
          </p:cNvSpPr>
          <p:nvPr>
            <p:ph type="sldNum" sz="quarter" idx="2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842307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15" name="Freeform 11">
            <a:extLst>
              <a:ext uri="{FF2B5EF4-FFF2-40B4-BE49-F238E27FC236}">
                <a16:creationId xmlns:a16="http://schemas.microsoft.com/office/drawing/2014/main" id="{6F95F14A-A1B3-4CD4-970B-EA61BE525FB1}"/>
              </a:ext>
            </a:extLst>
          </p:cNvPr>
          <p:cNvSpPr>
            <a:spLocks/>
          </p:cNvSpPr>
          <p:nvPr userDrawn="1"/>
        </p:nvSpPr>
        <p:spPr bwMode="auto">
          <a:xfrm>
            <a:off x="4504135" y="4781550"/>
            <a:ext cx="135731" cy="83248"/>
          </a:xfrm>
          <a:custGeom>
            <a:avLst/>
            <a:gdLst/>
            <a:ahLst/>
            <a:cxnLst>
              <a:cxn ang="0">
                <a:pos x="35" y="4"/>
              </a:cxn>
              <a:cxn ang="0">
                <a:pos x="18" y="21"/>
              </a:cxn>
              <a:cxn ang="0">
                <a:pos x="17" y="21"/>
              </a:cxn>
              <a:cxn ang="0">
                <a:pos x="17" y="21"/>
              </a:cxn>
              <a:cxn ang="0">
                <a:pos x="0" y="4"/>
              </a:cxn>
              <a:cxn ang="0">
                <a:pos x="0" y="3"/>
              </a:cxn>
              <a:cxn ang="0">
                <a:pos x="0" y="3"/>
              </a:cxn>
              <a:cxn ang="0">
                <a:pos x="2" y="1"/>
              </a:cxn>
              <a:cxn ang="0">
                <a:pos x="2" y="0"/>
              </a:cxn>
              <a:cxn ang="0">
                <a:pos x="3" y="1"/>
              </a:cxn>
              <a:cxn ang="0">
                <a:pos x="17" y="15"/>
              </a:cxn>
              <a:cxn ang="0">
                <a:pos x="31" y="1"/>
              </a:cxn>
              <a:cxn ang="0">
                <a:pos x="32" y="0"/>
              </a:cxn>
              <a:cxn ang="0">
                <a:pos x="33" y="1"/>
              </a:cxn>
              <a:cxn ang="0">
                <a:pos x="35" y="3"/>
              </a:cxn>
              <a:cxn ang="0">
                <a:pos x="35" y="3"/>
              </a:cxn>
              <a:cxn ang="0">
                <a:pos x="35" y="4"/>
              </a:cxn>
            </a:cxnLst>
            <a:rect l="0" t="0" r="r" b="b"/>
            <a:pathLst>
              <a:path w="35" h="21">
                <a:moveTo>
                  <a:pt x="35" y="4"/>
                </a:moveTo>
                <a:cubicBezTo>
                  <a:pt x="18" y="21"/>
                  <a:pt x="18" y="21"/>
                  <a:pt x="18" y="21"/>
                </a:cubicBezTo>
                <a:cubicBezTo>
                  <a:pt x="18" y="21"/>
                  <a:pt x="18" y="21"/>
                  <a:pt x="17" y="21"/>
                </a:cubicBezTo>
                <a:cubicBezTo>
                  <a:pt x="17" y="21"/>
                  <a:pt x="17" y="21"/>
                  <a:pt x="17" y="21"/>
                </a:cubicBezTo>
                <a:cubicBezTo>
                  <a:pt x="0" y="4"/>
                  <a:pt x="0" y="4"/>
                  <a:pt x="0" y="4"/>
                </a:cubicBezTo>
                <a:cubicBezTo>
                  <a:pt x="0" y="4"/>
                  <a:pt x="0" y="4"/>
                  <a:pt x="0" y="3"/>
                </a:cubicBezTo>
                <a:cubicBezTo>
                  <a:pt x="0" y="3"/>
                  <a:pt x="0" y="3"/>
                  <a:pt x="0" y="3"/>
                </a:cubicBezTo>
                <a:cubicBezTo>
                  <a:pt x="2" y="1"/>
                  <a:pt x="2" y="1"/>
                  <a:pt x="2" y="1"/>
                </a:cubicBezTo>
                <a:cubicBezTo>
                  <a:pt x="2" y="1"/>
                  <a:pt x="2" y="0"/>
                  <a:pt x="2" y="0"/>
                </a:cubicBezTo>
                <a:cubicBezTo>
                  <a:pt x="3" y="0"/>
                  <a:pt x="3" y="1"/>
                  <a:pt x="3" y="1"/>
                </a:cubicBezTo>
                <a:cubicBezTo>
                  <a:pt x="17" y="15"/>
                  <a:pt x="17" y="15"/>
                  <a:pt x="17" y="15"/>
                </a:cubicBezTo>
                <a:cubicBezTo>
                  <a:pt x="31" y="1"/>
                  <a:pt x="31" y="1"/>
                  <a:pt x="31" y="1"/>
                </a:cubicBezTo>
                <a:cubicBezTo>
                  <a:pt x="32" y="1"/>
                  <a:pt x="32" y="0"/>
                  <a:pt x="32" y="0"/>
                </a:cubicBezTo>
                <a:cubicBezTo>
                  <a:pt x="32" y="0"/>
                  <a:pt x="33" y="1"/>
                  <a:pt x="33" y="1"/>
                </a:cubicBezTo>
                <a:cubicBezTo>
                  <a:pt x="35" y="3"/>
                  <a:pt x="35" y="3"/>
                  <a:pt x="35" y="3"/>
                </a:cubicBezTo>
                <a:cubicBezTo>
                  <a:pt x="35" y="3"/>
                  <a:pt x="35" y="3"/>
                  <a:pt x="35" y="3"/>
                </a:cubicBezTo>
                <a:cubicBezTo>
                  <a:pt x="35" y="4"/>
                  <a:pt x="35" y="4"/>
                  <a:pt x="35"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Text Placeholder 8">
            <a:extLst>
              <a:ext uri="{FF2B5EF4-FFF2-40B4-BE49-F238E27FC236}">
                <a16:creationId xmlns:a16="http://schemas.microsoft.com/office/drawing/2014/main" id="{ED7D763B-EC59-4A35-A596-3DE6A92A0E5F}"/>
              </a:ext>
            </a:extLst>
          </p:cNvPr>
          <p:cNvSpPr>
            <a:spLocks noGrp="1"/>
          </p:cNvSpPr>
          <p:nvPr>
            <p:ph type="body" sz="quarter" idx="10" hasCustomPrompt="1"/>
          </p:nvPr>
        </p:nvSpPr>
        <p:spPr>
          <a:xfrm>
            <a:off x="76200" y="2190750"/>
            <a:ext cx="3889011" cy="1815814"/>
          </a:xfrm>
          <a:prstGeom prst="rect">
            <a:avLst/>
          </a:prstGeom>
          <a:effectLst>
            <a:outerShdw blurRad="50800" dist="38100" dir="8100000" algn="tr" rotWithShape="0">
              <a:prstClr val="black">
                <a:alpha val="40000"/>
              </a:prstClr>
            </a:outerShdw>
          </a:effectLst>
        </p:spPr>
        <p:txBody>
          <a:bodyPr/>
          <a:lstStyle>
            <a:lvl1pPr marL="0" indent="0" algn="ctr">
              <a:buNone/>
              <a:defRPr sz="4000" b="1">
                <a:solidFill>
                  <a:schemeClr val="bg1"/>
                </a:solidFill>
                <a:latin typeface="Arial Black" panose="020B0A04020102020204" pitchFamily="34" charset="0"/>
              </a:defRPr>
            </a:lvl1pPr>
          </a:lstStyle>
          <a:p>
            <a:pPr lvl="0"/>
            <a:r>
              <a:rPr lang="en-US" dirty="0"/>
              <a:t>SECTION TITLE SLIDE</a:t>
            </a:r>
          </a:p>
        </p:txBody>
      </p:sp>
      <p:sp>
        <p:nvSpPr>
          <p:cNvPr id="2" name="Slide Number Placeholder 1">
            <a:extLst>
              <a:ext uri="{FF2B5EF4-FFF2-40B4-BE49-F238E27FC236}">
                <a16:creationId xmlns:a16="http://schemas.microsoft.com/office/drawing/2014/main" id="{D3262335-7C94-4697-B767-9EA7F4AAE025}"/>
              </a:ext>
            </a:extLst>
          </p:cNvPr>
          <p:cNvSpPr>
            <a:spLocks noGrp="1"/>
          </p:cNvSpPr>
          <p:nvPr>
            <p:ph type="sldNum" sz="quarter" idx="12"/>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49311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FF5E37-72B1-4913-8852-0D1BD1401AA9}"/>
              </a:ext>
            </a:extLst>
          </p:cNvPr>
          <p:cNvSpPr>
            <a:spLocks noGrp="1"/>
          </p:cNvSpPr>
          <p:nvPr>
            <p:ph type="body" sz="quarter" idx="10" hasCustomPrompt="1"/>
          </p:nvPr>
        </p:nvSpPr>
        <p:spPr>
          <a:xfrm>
            <a:off x="686455" y="124910"/>
            <a:ext cx="3810000" cy="1194620"/>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US" dirty="0"/>
              <a:t>CLICK HERE TO EDIT TITLE</a:t>
            </a:r>
          </a:p>
        </p:txBody>
      </p:sp>
      <p:sp>
        <p:nvSpPr>
          <p:cNvPr id="41" name="Text Placeholder 30">
            <a:extLst>
              <a:ext uri="{FF2B5EF4-FFF2-40B4-BE49-F238E27FC236}">
                <a16:creationId xmlns:a16="http://schemas.microsoft.com/office/drawing/2014/main" id="{D5D7722F-4D91-430F-A0C8-1D394B9A6437}"/>
              </a:ext>
            </a:extLst>
          </p:cNvPr>
          <p:cNvSpPr>
            <a:spLocks noGrp="1"/>
          </p:cNvSpPr>
          <p:nvPr>
            <p:ph type="body" sz="quarter" idx="14" hasCustomPrompt="1"/>
          </p:nvPr>
        </p:nvSpPr>
        <p:spPr>
          <a:xfrm>
            <a:off x="2057399" y="1550557"/>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2" name="Text Placeholder 32">
            <a:extLst>
              <a:ext uri="{FF2B5EF4-FFF2-40B4-BE49-F238E27FC236}">
                <a16:creationId xmlns:a16="http://schemas.microsoft.com/office/drawing/2014/main" id="{B21AD963-95C5-49EB-93D1-9BA7F7C67566}"/>
              </a:ext>
            </a:extLst>
          </p:cNvPr>
          <p:cNvSpPr>
            <a:spLocks noGrp="1"/>
          </p:cNvSpPr>
          <p:nvPr>
            <p:ph type="body" sz="quarter" idx="15" hasCustomPrompt="1"/>
          </p:nvPr>
        </p:nvSpPr>
        <p:spPr>
          <a:xfrm>
            <a:off x="2057400" y="1854654"/>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3" name="Text Placeholder 30">
            <a:extLst>
              <a:ext uri="{FF2B5EF4-FFF2-40B4-BE49-F238E27FC236}">
                <a16:creationId xmlns:a16="http://schemas.microsoft.com/office/drawing/2014/main" id="{9D042114-35FF-4FB5-A275-D904F779CF4D}"/>
              </a:ext>
            </a:extLst>
          </p:cNvPr>
          <p:cNvSpPr>
            <a:spLocks noGrp="1"/>
          </p:cNvSpPr>
          <p:nvPr>
            <p:ph type="body" sz="quarter" idx="16" hasCustomPrompt="1"/>
          </p:nvPr>
        </p:nvSpPr>
        <p:spPr>
          <a:xfrm>
            <a:off x="2047856" y="2531800"/>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4" name="Text Placeholder 32">
            <a:extLst>
              <a:ext uri="{FF2B5EF4-FFF2-40B4-BE49-F238E27FC236}">
                <a16:creationId xmlns:a16="http://schemas.microsoft.com/office/drawing/2014/main" id="{FA64C0C4-7B05-42D8-A863-6E55CC556729}"/>
              </a:ext>
            </a:extLst>
          </p:cNvPr>
          <p:cNvSpPr>
            <a:spLocks noGrp="1"/>
          </p:cNvSpPr>
          <p:nvPr>
            <p:ph type="body" sz="quarter" idx="17" hasCustomPrompt="1"/>
          </p:nvPr>
        </p:nvSpPr>
        <p:spPr>
          <a:xfrm>
            <a:off x="2047857" y="2835897"/>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45" name="Text Placeholder 30">
            <a:extLst>
              <a:ext uri="{FF2B5EF4-FFF2-40B4-BE49-F238E27FC236}">
                <a16:creationId xmlns:a16="http://schemas.microsoft.com/office/drawing/2014/main" id="{0922301E-88C5-420C-9A11-686AA88193C0}"/>
              </a:ext>
            </a:extLst>
          </p:cNvPr>
          <p:cNvSpPr>
            <a:spLocks noGrp="1"/>
          </p:cNvSpPr>
          <p:nvPr>
            <p:ph type="body" sz="quarter" idx="18" hasCustomPrompt="1"/>
          </p:nvPr>
        </p:nvSpPr>
        <p:spPr>
          <a:xfrm>
            <a:off x="2057399" y="3534478"/>
            <a:ext cx="4876799" cy="278331"/>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Subtitle goes here</a:t>
            </a:r>
          </a:p>
        </p:txBody>
      </p:sp>
      <p:sp>
        <p:nvSpPr>
          <p:cNvPr id="46" name="Text Placeholder 32">
            <a:extLst>
              <a:ext uri="{FF2B5EF4-FFF2-40B4-BE49-F238E27FC236}">
                <a16:creationId xmlns:a16="http://schemas.microsoft.com/office/drawing/2014/main" id="{BCAE04B9-84AB-4FD8-AD0E-E74CD96B9C1F}"/>
              </a:ext>
            </a:extLst>
          </p:cNvPr>
          <p:cNvSpPr>
            <a:spLocks noGrp="1"/>
          </p:cNvSpPr>
          <p:nvPr>
            <p:ph type="body" sz="quarter" idx="19" hasCustomPrompt="1"/>
          </p:nvPr>
        </p:nvSpPr>
        <p:spPr>
          <a:xfrm>
            <a:off x="2057400" y="3838575"/>
            <a:ext cx="4876800" cy="638175"/>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Arial Regular 18pt – for standard body copy</a:t>
            </a:r>
          </a:p>
        </p:txBody>
      </p:sp>
      <p:sp>
        <p:nvSpPr>
          <p:cNvPr id="5" name="Slide Number Placeholder 4">
            <a:extLst>
              <a:ext uri="{FF2B5EF4-FFF2-40B4-BE49-F238E27FC236}">
                <a16:creationId xmlns:a16="http://schemas.microsoft.com/office/drawing/2014/main" id="{C2F20E0D-37EB-49FF-BC0D-7509FBD69EAC}"/>
              </a:ext>
            </a:extLst>
          </p:cNvPr>
          <p:cNvSpPr>
            <a:spLocks noGrp="1"/>
          </p:cNvSpPr>
          <p:nvPr>
            <p:ph type="sldNum" sz="quarter" idx="20"/>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85127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533400" y="1352550"/>
            <a:ext cx="8382000" cy="2667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great for body copy</a:t>
            </a:r>
          </a:p>
          <a:p>
            <a:pPr lvl="0"/>
            <a:endParaRPr lang="en-US" dirty="0"/>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540163" y="320070"/>
            <a:ext cx="838200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540163" y="819150"/>
            <a:ext cx="83820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391588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671260" y="1971878"/>
            <a:ext cx="8244140" cy="9144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650320" y="320070"/>
            <a:ext cx="8244140" cy="4572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dirty="0"/>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671260" y="807140"/>
            <a:ext cx="8223200" cy="457200"/>
          </a:xfrm>
          <a:prstGeom prst="rect">
            <a:avLst/>
          </a:prstGeom>
        </p:spPr>
        <p:txBody>
          <a:bodyPr/>
          <a:lstStyle>
            <a:lvl1pPr marL="0" indent="0">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671260" y="15846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671260" y="3277006"/>
            <a:ext cx="8244140" cy="762000"/>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1pPr>
          </a:lstStyle>
          <a:p>
            <a:pPr lvl="0"/>
            <a:r>
              <a:rPr lang="en-US" dirty="0"/>
              <a:t>Arial Regular 20pt – for body copy</a:t>
            </a:r>
          </a:p>
          <a:p>
            <a:pPr lvl="0"/>
            <a:endParaRPr lang="en-US" dirty="0"/>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671260" y="2880018"/>
            <a:ext cx="8244140" cy="377532"/>
          </a:xfrm>
          <a:prstGeom prst="rect">
            <a:avLst/>
          </a:prstGeom>
        </p:spPr>
        <p:txBody>
          <a:bodyPr/>
          <a:lstStyle>
            <a:lvl1pPr marL="0" indent="0">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17915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638175" y="3398021"/>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638175" y="2724150"/>
            <a:ext cx="1741382"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2655275" y="3398398"/>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2655275" y="2724527"/>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4658316" y="3398376"/>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4658316" y="2724505"/>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6665891" y="3398753"/>
            <a:ext cx="1731858" cy="1179995"/>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6665891" y="2724882"/>
            <a:ext cx="1731857" cy="719042"/>
          </a:xfrm>
          <a:prstGeom prst="rect">
            <a:avLst/>
          </a:prstGeom>
        </p:spPr>
        <p:txBody>
          <a:bodyPr/>
          <a:lstStyle>
            <a:lvl1pPr marL="0" indent="0" algn="ctr">
              <a:buNone/>
              <a:defRPr sz="2000" b="1">
                <a:solidFill>
                  <a:srgbClr val="167263"/>
                </a:solidFill>
                <a:latin typeface="Arial" panose="020B0604020202020204" pitchFamily="34" charset="0"/>
                <a:cs typeface="Arial" panose="020B0604020202020204" pitchFamily="34" charset="0"/>
              </a:defRPr>
            </a:lvl1pPr>
          </a:lstStyle>
          <a:p>
            <a:pPr lvl="0"/>
            <a:r>
              <a:rPr lang="en-US" dirty="0"/>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14000"/>
            <a:ext cx="9144000" cy="49908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dirty="0"/>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1" y="739982"/>
            <a:ext cx="9143999" cy="383968"/>
          </a:xfrm>
          <a:prstGeom prst="rect">
            <a:avLst/>
          </a:prstGeom>
        </p:spPr>
        <p:txBody>
          <a:bodyPr/>
          <a:lstStyle>
            <a:lvl1pPr marL="0" indent="0" algn="ctr">
              <a:buNone/>
              <a:defRPr sz="2000" b="1">
                <a:solidFill>
                  <a:srgbClr val="2F6D8F"/>
                </a:solidFill>
                <a:latin typeface="Arial Black" panose="020B0A04020102020204" pitchFamily="34" charset="0"/>
                <a:cs typeface="Arial" panose="020B0604020202020204" pitchFamily="34" charset="0"/>
              </a:defRPr>
            </a:lvl1pPr>
          </a:lstStyle>
          <a:p>
            <a:pPr lvl="0"/>
            <a:r>
              <a:rPr lang="en-US" dirty="0"/>
              <a:t>Subtitle goes here</a:t>
            </a:r>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263152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2847FBF-CCE0-4083-9F70-5C9751680A86}"/>
              </a:ext>
            </a:extLst>
          </p:cNvPr>
          <p:cNvSpPr>
            <a:spLocks noGrp="1"/>
          </p:cNvSpPr>
          <p:nvPr>
            <p:ph type="body" sz="quarter" idx="10" hasCustomPrompt="1"/>
          </p:nvPr>
        </p:nvSpPr>
        <p:spPr>
          <a:xfrm>
            <a:off x="451964" y="895350"/>
            <a:ext cx="5029200" cy="676275"/>
          </a:xfrm>
          <a:prstGeom prst="rect">
            <a:avLst/>
          </a:prstGeom>
        </p:spPr>
        <p:txBody>
          <a:bodyPr/>
          <a:lstStyle>
            <a:lvl1pPr marL="0" indent="0">
              <a:buNone/>
              <a:defRPr sz="5000" b="1">
                <a:solidFill>
                  <a:srgbClr val="167263"/>
                </a:solidFill>
                <a:latin typeface="Arial" panose="020B0604020202020204" pitchFamily="34" charset="0"/>
                <a:cs typeface="Arial" panose="020B0604020202020204" pitchFamily="34" charset="0"/>
              </a:defRPr>
            </a:lvl1pPr>
          </a:lstStyle>
          <a:p>
            <a:pPr lvl="0"/>
            <a:r>
              <a:rPr lang="en-US" dirty="0"/>
              <a:t>Title Goes Here</a:t>
            </a:r>
          </a:p>
        </p:txBody>
      </p:sp>
      <p:sp>
        <p:nvSpPr>
          <p:cNvPr id="17" name="Text Placeholder 10">
            <a:extLst>
              <a:ext uri="{FF2B5EF4-FFF2-40B4-BE49-F238E27FC236}">
                <a16:creationId xmlns:a16="http://schemas.microsoft.com/office/drawing/2014/main" id="{6AAD881E-565D-49E7-A2EE-35BE60AC7C19}"/>
              </a:ext>
            </a:extLst>
          </p:cNvPr>
          <p:cNvSpPr>
            <a:spLocks noGrp="1"/>
          </p:cNvSpPr>
          <p:nvPr>
            <p:ph type="body" sz="quarter" idx="11" hasCustomPrompt="1"/>
          </p:nvPr>
        </p:nvSpPr>
        <p:spPr>
          <a:xfrm>
            <a:off x="451964" y="1591082"/>
            <a:ext cx="5029200" cy="642270"/>
          </a:xfrm>
          <a:prstGeom prst="rect">
            <a:avLst/>
          </a:prstGeom>
        </p:spPr>
        <p:txBody>
          <a:bodyPr/>
          <a:lstStyle>
            <a:lvl1pPr marL="0" indent="0">
              <a:buNone/>
              <a:defRPr sz="3600" b="0">
                <a:solidFill>
                  <a:srgbClr val="92C1C3"/>
                </a:solidFill>
                <a:latin typeface="Arial" panose="020B0604020202020204" pitchFamily="34" charset="0"/>
                <a:cs typeface="Arial" panose="020B0604020202020204" pitchFamily="34" charset="0"/>
              </a:defRPr>
            </a:lvl1pPr>
          </a:lstStyle>
          <a:p>
            <a:pPr lvl="0"/>
            <a:r>
              <a:rPr lang="en-US" dirty="0"/>
              <a:t>Subtitle goes here</a:t>
            </a:r>
          </a:p>
        </p:txBody>
      </p:sp>
      <p:sp>
        <p:nvSpPr>
          <p:cNvPr id="18" name="Text Placeholder 6">
            <a:extLst>
              <a:ext uri="{FF2B5EF4-FFF2-40B4-BE49-F238E27FC236}">
                <a16:creationId xmlns:a16="http://schemas.microsoft.com/office/drawing/2014/main" id="{E4AB4424-2DFA-4670-845E-5F44178AA62A}"/>
              </a:ext>
            </a:extLst>
          </p:cNvPr>
          <p:cNvSpPr>
            <a:spLocks noGrp="1"/>
          </p:cNvSpPr>
          <p:nvPr>
            <p:ph type="body" sz="quarter" idx="12" hasCustomPrompt="1"/>
          </p:nvPr>
        </p:nvSpPr>
        <p:spPr>
          <a:xfrm>
            <a:off x="451964" y="2252808"/>
            <a:ext cx="5029200" cy="70987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pPr lvl="0"/>
            <a:r>
              <a:rPr lang="en-US" dirty="0"/>
              <a:t>Arial Regular 18pt – for body copy</a:t>
            </a:r>
          </a:p>
          <a:p>
            <a:pPr lvl="0"/>
            <a:endParaRPr lang="en-US" dirty="0"/>
          </a:p>
        </p:txBody>
      </p:sp>
      <p:sp>
        <p:nvSpPr>
          <p:cNvPr id="19" name="Text Placeholder 6">
            <a:extLst>
              <a:ext uri="{FF2B5EF4-FFF2-40B4-BE49-F238E27FC236}">
                <a16:creationId xmlns:a16="http://schemas.microsoft.com/office/drawing/2014/main" id="{643980E9-127A-4153-ADDF-D46455034D78}"/>
              </a:ext>
            </a:extLst>
          </p:cNvPr>
          <p:cNvSpPr>
            <a:spLocks noGrp="1"/>
          </p:cNvSpPr>
          <p:nvPr>
            <p:ph type="body" sz="quarter" idx="13" hasCustomPrompt="1"/>
          </p:nvPr>
        </p:nvSpPr>
        <p:spPr>
          <a:xfrm>
            <a:off x="451964" y="2982137"/>
            <a:ext cx="5029200" cy="1076325"/>
          </a:xfrm>
          <a:prstGeom prst="rect">
            <a:avLst/>
          </a:prstGeo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1pPr>
          </a:lstStyle>
          <a:p>
            <a:pPr lvl="0"/>
            <a:r>
              <a:rPr lang="en-US" dirty="0"/>
              <a:t>Arial Regular 16pt – for support copy</a:t>
            </a:r>
          </a:p>
        </p:txBody>
      </p:sp>
      <p:sp>
        <p:nvSpPr>
          <p:cNvPr id="4" name="Slide Number Placeholder 3">
            <a:extLst>
              <a:ext uri="{FF2B5EF4-FFF2-40B4-BE49-F238E27FC236}">
                <a16:creationId xmlns:a16="http://schemas.microsoft.com/office/drawing/2014/main" id="{003736BD-10C4-478C-B1BB-767FDA45C63A}"/>
              </a:ext>
            </a:extLst>
          </p:cNvPr>
          <p:cNvSpPr>
            <a:spLocks noGrp="1"/>
          </p:cNvSpPr>
          <p:nvPr>
            <p:ph type="sldNum" sz="quarter" idx="14"/>
          </p:nvPr>
        </p:nvSpPr>
        <p:spPr/>
        <p:txBody>
          <a:bodyPr/>
          <a:lstStyle/>
          <a:p>
            <a:fld id="{B2192B31-B341-4013-B7E8-60D2E97D576A}" type="slidenum">
              <a:rPr lang="en-US" smtClean="0"/>
              <a:pPr/>
              <a:t>‹#›</a:t>
            </a:fld>
            <a:endParaRPr lang="en-US" dirty="0"/>
          </a:p>
        </p:txBody>
      </p:sp>
    </p:spTree>
    <p:extLst>
      <p:ext uri="{BB962C8B-B14F-4D97-AF65-F5344CB8AC3E}">
        <p14:creationId xmlns:p14="http://schemas.microsoft.com/office/powerpoint/2010/main" val="1105698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7D8EC2-F2F9-465A-8FC5-F0E9BBE20AEC}"/>
              </a:ext>
            </a:extLst>
          </p:cNvPr>
          <p:cNvSpPr>
            <a:spLocks noGrp="1"/>
          </p:cNvSpPr>
          <p:nvPr>
            <p:ph type="sldNum" sz="quarter" idx="4"/>
          </p:nvPr>
        </p:nvSpPr>
        <p:spPr>
          <a:xfrm>
            <a:off x="8472726" y="0"/>
            <a:ext cx="457199" cy="360532"/>
          </a:xfrm>
          <a:prstGeom prst="rect">
            <a:avLst/>
          </a:prstGeom>
          <a:solidFill>
            <a:schemeClr val="bg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600">
                <a:solidFill>
                  <a:srgbClr val="167263"/>
                </a:solidFill>
                <a:latin typeface="Arial Black" panose="020B0A04020102020204" pitchFamily="34" charset="0"/>
              </a:defRPr>
            </a:lvl1pPr>
          </a:lstStyle>
          <a:p>
            <a:fld id="{B2192B31-B341-4013-B7E8-60D2E97D57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40" r:id="rId1"/>
    <p:sldLayoutId id="2147484283" r:id="rId2"/>
    <p:sldLayoutId id="2147484276" r:id="rId3"/>
    <p:sldLayoutId id="2147484230" r:id="rId4"/>
    <p:sldLayoutId id="2147484190" r:id="rId5"/>
    <p:sldLayoutId id="2147484260" r:id="rId6"/>
    <p:sldLayoutId id="2147484262" r:id="rId7"/>
    <p:sldLayoutId id="2147484251" r:id="rId8"/>
    <p:sldLayoutId id="2147484280" r:id="rId9"/>
    <p:sldLayoutId id="2147484281" r:id="rId10"/>
    <p:sldLayoutId id="2147484282" r:id="rId11"/>
    <p:sldLayoutId id="2147484268" r:id="rId12"/>
    <p:sldLayoutId id="2147483959" r:id="rId13"/>
    <p:sldLayoutId id="2147484284" r:id="rId14"/>
    <p:sldLayoutId id="2147484261"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hyperlink" Target="https://squaremeals.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squaremeals.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theicn.org/cnrb/"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hyperlink" Target="https://theicn.org/cnss/recipes-for-school-food-servic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www.nutrition.gov/topics/shopping-cooking-and-meal-planning/recipe-collection" TargetMode="External"/><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childnutrition.ncpublicschools.gov/continuing-education/nc-k-12-culinary-institute/ci-recipes" TargetMode="Externa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s://www.nutrition.gov/topics/shopping-cooking-and-meal-planning/recipe-collection" TargetMode="External"/><Relationship Id="rId4" Type="http://schemas.openxmlformats.org/officeDocument/2006/relationships/hyperlink" Target="https://theicn.org/cnrb/"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A44805-71DC-4BDC-A46B-BEB79FEA956B}"/>
              </a:ext>
            </a:extLst>
          </p:cNvPr>
          <p:cNvSpPr/>
          <p:nvPr/>
        </p:nvSpPr>
        <p:spPr bwMode="auto">
          <a:xfrm>
            <a:off x="4385930" y="0"/>
            <a:ext cx="4724400" cy="3798565"/>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 name="Text Placeholder 1">
            <a:extLst>
              <a:ext uri="{FF2B5EF4-FFF2-40B4-BE49-F238E27FC236}">
                <a16:creationId xmlns:a16="http://schemas.microsoft.com/office/drawing/2014/main" id="{C920A91B-3711-4AB4-9672-5BF3DA3E84A8}"/>
              </a:ext>
            </a:extLst>
          </p:cNvPr>
          <p:cNvSpPr>
            <a:spLocks noGrp="1"/>
          </p:cNvSpPr>
          <p:nvPr>
            <p:ph type="body" sz="quarter" idx="14"/>
          </p:nvPr>
        </p:nvSpPr>
        <p:spPr>
          <a:xfrm>
            <a:off x="4711700" y="971550"/>
            <a:ext cx="4004761" cy="680935"/>
          </a:xfrm>
        </p:spPr>
        <p:txBody>
          <a:bodyPr/>
          <a:lstStyle/>
          <a:p>
            <a:r>
              <a:rPr lang="en-US" dirty="0"/>
              <a:t>Functional Forecasting</a:t>
            </a:r>
          </a:p>
        </p:txBody>
      </p:sp>
      <p:sp>
        <p:nvSpPr>
          <p:cNvPr id="3" name="Text Placeholder 2">
            <a:extLst>
              <a:ext uri="{FF2B5EF4-FFF2-40B4-BE49-F238E27FC236}">
                <a16:creationId xmlns:a16="http://schemas.microsoft.com/office/drawing/2014/main" id="{DCCBABC5-929A-4523-A43F-DDEFC1C36289}"/>
              </a:ext>
            </a:extLst>
          </p:cNvPr>
          <p:cNvSpPr>
            <a:spLocks noGrp="1"/>
          </p:cNvSpPr>
          <p:nvPr>
            <p:ph type="body" sz="quarter" idx="15"/>
          </p:nvPr>
        </p:nvSpPr>
        <p:spPr/>
        <p:txBody>
          <a:bodyPr/>
          <a:lstStyle/>
          <a:p>
            <a:r>
              <a:rPr lang="en-US" dirty="0"/>
              <a:t>in Menu Planning</a:t>
            </a:r>
          </a:p>
        </p:txBody>
      </p:sp>
      <p:sp>
        <p:nvSpPr>
          <p:cNvPr id="8" name="Slide Number Placeholder 7">
            <a:extLst>
              <a:ext uri="{FF2B5EF4-FFF2-40B4-BE49-F238E27FC236}">
                <a16:creationId xmlns:a16="http://schemas.microsoft.com/office/drawing/2014/main" id="{AE2A771D-F629-4000-94ED-1AD7DE575571}"/>
              </a:ext>
            </a:extLst>
          </p:cNvPr>
          <p:cNvSpPr>
            <a:spLocks noGrp="1"/>
          </p:cNvSpPr>
          <p:nvPr>
            <p:ph type="sldNum" sz="quarter" idx="17"/>
          </p:nvPr>
        </p:nvSpPr>
        <p:spPr/>
        <p:txBody>
          <a:bodyPr/>
          <a:lstStyle/>
          <a:p>
            <a:fld id="{B2192B31-B341-4013-B7E8-60D2E97D576A}" type="slidenum">
              <a:rPr lang="en-US" smtClean="0"/>
              <a:pPr/>
              <a:t>1</a:t>
            </a:fld>
            <a:endParaRPr lang="en-US" dirty="0"/>
          </a:p>
        </p:txBody>
      </p:sp>
      <p:pic>
        <p:nvPicPr>
          <p:cNvPr id="10" name="Picture 9">
            <a:extLst>
              <a:ext uri="{FF2B5EF4-FFF2-40B4-BE49-F238E27FC236}">
                <a16:creationId xmlns:a16="http://schemas.microsoft.com/office/drawing/2014/main" id="{321742F5-7132-4F82-BE82-AE2927CBE0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1693" y="531593"/>
            <a:ext cx="3710547" cy="2985497"/>
          </a:xfrm>
          <a:prstGeom prst="rect">
            <a:avLst/>
          </a:prstGeom>
        </p:spPr>
      </p:pic>
      <p:sp>
        <p:nvSpPr>
          <p:cNvPr id="4" name="TextBox 3">
            <a:extLst>
              <a:ext uri="{FF2B5EF4-FFF2-40B4-BE49-F238E27FC236}">
                <a16:creationId xmlns:a16="http://schemas.microsoft.com/office/drawing/2014/main" id="{3FD05213-065F-4413-988E-7F09EAA618AC}"/>
              </a:ext>
            </a:extLst>
          </p:cNvPr>
          <p:cNvSpPr txBox="1"/>
          <p:nvPr/>
        </p:nvSpPr>
        <p:spPr>
          <a:xfrm>
            <a:off x="7336142" y="4720218"/>
            <a:ext cx="1638972" cy="246221"/>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Updated 11/2020</a:t>
            </a:r>
          </a:p>
        </p:txBody>
      </p:sp>
    </p:spTree>
    <p:extLst>
      <p:ext uri="{BB962C8B-B14F-4D97-AF65-F5344CB8AC3E}">
        <p14:creationId xmlns:p14="http://schemas.microsoft.com/office/powerpoint/2010/main" val="306614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p:txBody>
          <a:bodyPr/>
          <a:lstStyle/>
          <a:p>
            <a:r>
              <a:rPr lang="en-US" dirty="0"/>
              <a:t>Steps in Forecasting</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p:txBody>
          <a:bodyPr/>
          <a:lstStyle/>
          <a:p>
            <a:r>
              <a:rPr lang="en-US" dirty="0"/>
              <a:t>What data do I need?</a:t>
            </a:r>
          </a:p>
        </p:txBody>
      </p:sp>
      <p:sp>
        <p:nvSpPr>
          <p:cNvPr id="6" name="Text Placeholder 5">
            <a:extLst>
              <a:ext uri="{FF2B5EF4-FFF2-40B4-BE49-F238E27FC236}">
                <a16:creationId xmlns:a16="http://schemas.microsoft.com/office/drawing/2014/main" id="{5E7A2E3C-4316-488D-8DED-8810F940B2B5}"/>
              </a:ext>
            </a:extLst>
          </p:cNvPr>
          <p:cNvSpPr>
            <a:spLocks noGrp="1"/>
          </p:cNvSpPr>
          <p:nvPr>
            <p:ph type="body" sz="quarter" idx="15"/>
          </p:nvPr>
        </p:nvSpPr>
        <p:spPr>
          <a:xfrm>
            <a:off x="1204660" y="1200150"/>
            <a:ext cx="6110540" cy="2362200"/>
          </a:xfrm>
        </p:spPr>
        <p:txBody>
          <a:bodyPr/>
          <a:lstStyle/>
          <a:p>
            <a:pPr>
              <a:lnSpc>
                <a:spcPct val="150000"/>
              </a:lnSpc>
            </a:pPr>
            <a:r>
              <a:rPr lang="en-US" dirty="0"/>
              <a:t>Cycle Menu</a:t>
            </a:r>
          </a:p>
          <a:p>
            <a:pPr>
              <a:lnSpc>
                <a:spcPct val="150000"/>
              </a:lnSpc>
            </a:pPr>
            <a:r>
              <a:rPr lang="en-US" dirty="0"/>
              <a:t>Food Production Records</a:t>
            </a:r>
          </a:p>
          <a:p>
            <a:pPr>
              <a:lnSpc>
                <a:spcPct val="150000"/>
              </a:lnSpc>
            </a:pPr>
            <a:r>
              <a:rPr lang="en-US" dirty="0"/>
              <a:t>Usage Reports</a:t>
            </a:r>
          </a:p>
          <a:p>
            <a:pPr>
              <a:lnSpc>
                <a:spcPct val="150000"/>
              </a:lnSpc>
            </a:pPr>
            <a:r>
              <a:rPr lang="en-US" dirty="0"/>
              <a:t>Inventory Reports</a:t>
            </a:r>
          </a:p>
          <a:p>
            <a:pPr>
              <a:lnSpc>
                <a:spcPct val="150000"/>
              </a:lnSpc>
            </a:pPr>
            <a:r>
              <a:rPr lang="en-US" dirty="0"/>
              <a:t>USDA Foods availability </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10</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Rounded Rectangle 4">
            <a:extLst>
              <a:ext uri="{FF2B5EF4-FFF2-40B4-BE49-F238E27FC236}">
                <a16:creationId xmlns:a16="http://schemas.microsoft.com/office/drawing/2014/main" id="{C100739C-A07B-43AD-AE96-CB4159AE9E23}"/>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129324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p:txBody>
          <a:bodyPr/>
          <a:lstStyle/>
          <a:p>
            <a:r>
              <a:rPr lang="en-US" dirty="0"/>
              <a:t>Cycle Menu</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p:txBody>
          <a:bodyPr/>
          <a:lstStyle/>
          <a:p>
            <a:r>
              <a:rPr lang="en-US" dirty="0"/>
              <a:t>Why is it important?</a:t>
            </a:r>
          </a:p>
        </p:txBody>
      </p:sp>
      <p:sp>
        <p:nvSpPr>
          <p:cNvPr id="6" name="Text Placeholder 5">
            <a:extLst>
              <a:ext uri="{FF2B5EF4-FFF2-40B4-BE49-F238E27FC236}">
                <a16:creationId xmlns:a16="http://schemas.microsoft.com/office/drawing/2014/main" id="{5E7A2E3C-4316-488D-8DED-8810F940B2B5}"/>
              </a:ext>
            </a:extLst>
          </p:cNvPr>
          <p:cNvSpPr>
            <a:spLocks noGrp="1"/>
          </p:cNvSpPr>
          <p:nvPr>
            <p:ph type="body" sz="quarter" idx="15"/>
          </p:nvPr>
        </p:nvSpPr>
        <p:spPr>
          <a:xfrm>
            <a:off x="671260" y="1200150"/>
            <a:ext cx="8244140" cy="2941930"/>
          </a:xfrm>
        </p:spPr>
        <p:txBody>
          <a:bodyPr/>
          <a:lstStyle/>
          <a:p>
            <a:pPr>
              <a:lnSpc>
                <a:spcPct val="150000"/>
              </a:lnSpc>
            </a:pPr>
            <a:r>
              <a:rPr lang="en-US" dirty="0"/>
              <a:t>Controls costs</a:t>
            </a:r>
          </a:p>
          <a:p>
            <a:pPr>
              <a:lnSpc>
                <a:spcPct val="150000"/>
              </a:lnSpc>
            </a:pPr>
            <a:r>
              <a:rPr lang="en-US" dirty="0"/>
              <a:t>Boosts participation</a:t>
            </a:r>
          </a:p>
          <a:p>
            <a:pPr>
              <a:lnSpc>
                <a:spcPct val="150000"/>
              </a:lnSpc>
            </a:pPr>
            <a:r>
              <a:rPr lang="en-US" dirty="0"/>
              <a:t>Improves efficiency</a:t>
            </a:r>
          </a:p>
          <a:p>
            <a:pPr>
              <a:lnSpc>
                <a:spcPct val="150000"/>
              </a:lnSpc>
            </a:pPr>
            <a:r>
              <a:rPr lang="en-US" dirty="0"/>
              <a:t>Reduces waste</a:t>
            </a:r>
          </a:p>
          <a:p>
            <a:pPr>
              <a:lnSpc>
                <a:spcPct val="150000"/>
              </a:lnSpc>
            </a:pPr>
            <a:r>
              <a:rPr lang="en-US" dirty="0"/>
              <a:t>Assists in meeting regulations</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11</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Rounded Rectangle 4">
            <a:extLst>
              <a:ext uri="{FF2B5EF4-FFF2-40B4-BE49-F238E27FC236}">
                <a16:creationId xmlns:a16="http://schemas.microsoft.com/office/drawing/2014/main" id="{C100739C-A07B-43AD-AE96-CB4159AE9E23}"/>
              </a:ext>
            </a:extLst>
          </p:cNvPr>
          <p:cNvSpPr/>
          <p:nvPr/>
        </p:nvSpPr>
        <p:spPr bwMode="auto">
          <a:xfrm>
            <a:off x="2286000" y="4629150"/>
            <a:ext cx="6781800" cy="457200"/>
          </a:xfrm>
          <a:prstGeom prst="roundRect">
            <a:avLst/>
          </a:prstGeom>
          <a:solidFill>
            <a:srgbClr val="FFC00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rgbClr val="F09421"/>
              </a:solidFill>
            </a:endParaRPr>
          </a:p>
        </p:txBody>
      </p:sp>
      <p:grpSp>
        <p:nvGrpSpPr>
          <p:cNvPr id="7" name="Group 6">
            <a:extLst>
              <a:ext uri="{FF2B5EF4-FFF2-40B4-BE49-F238E27FC236}">
                <a16:creationId xmlns:a16="http://schemas.microsoft.com/office/drawing/2014/main" id="{016ECC13-E5D1-43E5-80DB-A4DB4BE4D1F7}"/>
              </a:ext>
            </a:extLst>
          </p:cNvPr>
          <p:cNvGrpSpPr/>
          <p:nvPr/>
        </p:nvGrpSpPr>
        <p:grpSpPr>
          <a:xfrm>
            <a:off x="4953000" y="1047750"/>
            <a:ext cx="4114800" cy="2941930"/>
            <a:chOff x="5027957" y="1536080"/>
            <a:chExt cx="4114800" cy="2941930"/>
          </a:xfrm>
        </p:grpSpPr>
        <p:sp>
          <p:nvSpPr>
            <p:cNvPr id="5" name="Rectangle 4">
              <a:extLst>
                <a:ext uri="{FF2B5EF4-FFF2-40B4-BE49-F238E27FC236}">
                  <a16:creationId xmlns:a16="http://schemas.microsoft.com/office/drawing/2014/main" id="{347324BA-0C7F-477B-B40E-1A50B1FC8145}"/>
                </a:ext>
              </a:extLst>
            </p:cNvPr>
            <p:cNvSpPr/>
            <p:nvPr/>
          </p:nvSpPr>
          <p:spPr bwMode="auto">
            <a:xfrm>
              <a:off x="5027957" y="1536080"/>
              <a:ext cx="4114800" cy="294193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2" name="Picture 1">
              <a:extLst>
                <a:ext uri="{FF2B5EF4-FFF2-40B4-BE49-F238E27FC236}">
                  <a16:creationId xmlns:a16="http://schemas.microsoft.com/office/drawing/2014/main" id="{83A0FD34-1371-432B-858C-78171CB6BC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55157" y="1751410"/>
              <a:ext cx="3660085" cy="2500748"/>
            </a:xfrm>
            <a:prstGeom prst="rect">
              <a:avLst/>
            </a:prstGeom>
          </p:spPr>
        </p:pic>
      </p:grpSp>
      <p:sp>
        <p:nvSpPr>
          <p:cNvPr id="11" name="TextBox 10"/>
          <p:cNvSpPr txBox="1"/>
          <p:nvPr/>
        </p:nvSpPr>
        <p:spPr>
          <a:xfrm>
            <a:off x="3505200" y="4705350"/>
            <a:ext cx="5238678" cy="584775"/>
          </a:xfrm>
          <a:prstGeom prst="rect">
            <a:avLst/>
          </a:prstGeom>
          <a:noFill/>
        </p:spPr>
        <p:txBody>
          <a:bodyPr wrap="none" rtlCol="0">
            <a:spAutoFit/>
          </a:bodyPr>
          <a:lstStyle/>
          <a:p>
            <a:pPr algn="ctr"/>
            <a:r>
              <a:rPr lang="en-US" sz="1400" b="1" dirty="0">
                <a:solidFill>
                  <a:schemeClr val="bg2">
                    <a:lumMod val="10000"/>
                  </a:schemeClr>
                </a:solidFill>
              </a:rPr>
              <a:t>Chat:  </a:t>
            </a:r>
            <a:r>
              <a:rPr lang="en-US" sz="1400" dirty="0">
                <a:solidFill>
                  <a:schemeClr val="bg2">
                    <a:lumMod val="10000"/>
                  </a:schemeClr>
                </a:solidFill>
              </a:rPr>
              <a:t>How do you overcome lack of variety? Any fan favorites?</a:t>
            </a:r>
          </a:p>
          <a:p>
            <a:endParaRPr lang="en-US" dirty="0"/>
          </a:p>
        </p:txBody>
      </p:sp>
      <p:sp>
        <p:nvSpPr>
          <p:cNvPr id="12" name="Freeform 70">
            <a:extLst>
              <a:ext uri="{FF2B5EF4-FFF2-40B4-BE49-F238E27FC236}">
                <a16:creationId xmlns:a16="http://schemas.microsoft.com/office/drawing/2014/main" id="{17D096E3-7D6E-4B72-B893-AAC1A3C6802C}"/>
              </a:ext>
            </a:extLst>
          </p:cNvPr>
          <p:cNvSpPr>
            <a:spLocks noChangeArrowheads="1"/>
          </p:cNvSpPr>
          <p:nvPr/>
        </p:nvSpPr>
        <p:spPr bwMode="auto">
          <a:xfrm>
            <a:off x="2743200" y="4676686"/>
            <a:ext cx="395091" cy="362128"/>
          </a:xfrm>
          <a:custGeom>
            <a:avLst/>
            <a:gdLst>
              <a:gd name="T0" fmla="*/ 63953 w 497"/>
              <a:gd name="T1" fmla="*/ 123611 h 445"/>
              <a:gd name="T2" fmla="*/ 63953 w 497"/>
              <a:gd name="T3" fmla="*/ 123611 h 445"/>
              <a:gd name="T4" fmla="*/ 63953 w 497"/>
              <a:gd name="T5" fmla="*/ 56187 h 445"/>
              <a:gd name="T6" fmla="*/ 23870 w 497"/>
              <a:gd name="T7" fmla="*/ 56187 h 445"/>
              <a:gd name="T8" fmla="*/ 0 w 497"/>
              <a:gd name="T9" fmla="*/ 80010 h 445"/>
              <a:gd name="T10" fmla="*/ 0 w 497"/>
              <a:gd name="T11" fmla="*/ 143389 h 445"/>
              <a:gd name="T12" fmla="*/ 23870 w 497"/>
              <a:gd name="T13" fmla="*/ 167661 h 445"/>
              <a:gd name="T14" fmla="*/ 31977 w 497"/>
              <a:gd name="T15" fmla="*/ 167661 h 445"/>
              <a:gd name="T16" fmla="*/ 31977 w 497"/>
              <a:gd name="T17" fmla="*/ 199576 h 445"/>
              <a:gd name="T18" fmla="*/ 68007 w 497"/>
              <a:gd name="T19" fmla="*/ 167661 h 445"/>
              <a:gd name="T20" fmla="*/ 123403 w 497"/>
              <a:gd name="T21" fmla="*/ 167661 h 445"/>
              <a:gd name="T22" fmla="*/ 143670 w 497"/>
              <a:gd name="T23" fmla="*/ 143389 h 445"/>
              <a:gd name="T24" fmla="*/ 143670 w 497"/>
              <a:gd name="T25" fmla="*/ 123611 h 445"/>
              <a:gd name="T26" fmla="*/ 143670 w 497"/>
              <a:gd name="T27" fmla="*/ 123611 h 445"/>
              <a:gd name="T28" fmla="*/ 63953 w 497"/>
              <a:gd name="T29" fmla="*/ 123611 h 445"/>
              <a:gd name="T30" fmla="*/ 199517 w 497"/>
              <a:gd name="T31" fmla="*/ 0 h 445"/>
              <a:gd name="T32" fmla="*/ 199517 w 497"/>
              <a:gd name="T33" fmla="*/ 0 h 445"/>
              <a:gd name="T34" fmla="*/ 99533 w 497"/>
              <a:gd name="T35" fmla="*/ 0 h 445"/>
              <a:gd name="T36" fmla="*/ 79717 w 497"/>
              <a:gd name="T37" fmla="*/ 24273 h 445"/>
              <a:gd name="T38" fmla="*/ 79717 w 497"/>
              <a:gd name="T39" fmla="*/ 111475 h 445"/>
              <a:gd name="T40" fmla="*/ 155830 w 497"/>
              <a:gd name="T41" fmla="*/ 111475 h 445"/>
              <a:gd name="T42" fmla="*/ 191410 w 497"/>
              <a:gd name="T43" fmla="*/ 143389 h 445"/>
              <a:gd name="T44" fmla="*/ 191410 w 497"/>
              <a:gd name="T45" fmla="*/ 111475 h 445"/>
              <a:gd name="T46" fmla="*/ 199517 w 497"/>
              <a:gd name="T47" fmla="*/ 111475 h 445"/>
              <a:gd name="T48" fmla="*/ 223387 w 497"/>
              <a:gd name="T49" fmla="*/ 87651 h 445"/>
              <a:gd name="T50" fmla="*/ 223387 w 497"/>
              <a:gd name="T51" fmla="*/ 24273 h 445"/>
              <a:gd name="T52" fmla="*/ 199517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2">
              <a:lumMod val="2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42056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p:txBody>
          <a:bodyPr/>
          <a:lstStyle/>
          <a:p>
            <a:r>
              <a:rPr lang="en-US" dirty="0"/>
              <a:t>Student input</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a:xfrm>
            <a:off x="650320" y="904845"/>
            <a:ext cx="8223200" cy="457200"/>
          </a:xfrm>
        </p:spPr>
        <p:txBody>
          <a:bodyPr/>
          <a:lstStyle/>
          <a:p>
            <a:r>
              <a:rPr lang="en-US" dirty="0"/>
              <a:t>“What </a:t>
            </a:r>
            <a:r>
              <a:rPr lang="en-US" u="sng" dirty="0"/>
              <a:t>they</a:t>
            </a:r>
            <a:r>
              <a:rPr lang="en-US" dirty="0"/>
              <a:t> want VS. What </a:t>
            </a:r>
            <a:r>
              <a:rPr lang="en-US" u="sng" dirty="0"/>
              <a:t>we</a:t>
            </a:r>
            <a:r>
              <a:rPr lang="en-US" dirty="0"/>
              <a:t> think they want”</a:t>
            </a:r>
          </a:p>
        </p:txBody>
      </p:sp>
      <p:sp>
        <p:nvSpPr>
          <p:cNvPr id="6" name="Text Placeholder 5">
            <a:extLst>
              <a:ext uri="{FF2B5EF4-FFF2-40B4-BE49-F238E27FC236}">
                <a16:creationId xmlns:a16="http://schemas.microsoft.com/office/drawing/2014/main" id="{5E7A2E3C-4316-488D-8DED-8810F940B2B5}"/>
              </a:ext>
            </a:extLst>
          </p:cNvPr>
          <p:cNvSpPr>
            <a:spLocks noGrp="1"/>
          </p:cNvSpPr>
          <p:nvPr>
            <p:ph type="body" sz="quarter" idx="15"/>
          </p:nvPr>
        </p:nvSpPr>
        <p:spPr>
          <a:xfrm>
            <a:off x="1066800" y="1320813"/>
            <a:ext cx="8244140" cy="2941930"/>
          </a:xfrm>
        </p:spPr>
        <p:txBody>
          <a:bodyPr/>
          <a:lstStyle/>
          <a:p>
            <a:pPr marL="0" indent="0">
              <a:buNone/>
            </a:pPr>
            <a:r>
              <a:rPr lang="en-US" dirty="0"/>
              <a:t>The first and most vital step in determining purchases. Know your customers’ preferences</a:t>
            </a:r>
          </a:p>
          <a:p>
            <a:pPr lvl="1">
              <a:lnSpc>
                <a:spcPct val="150000"/>
              </a:lnSpc>
              <a:buFont typeface="Arial" panose="020B0604020202020204" pitchFamily="34" charset="0"/>
              <a:buChar char="•"/>
            </a:pPr>
            <a:r>
              <a:rPr lang="en-US" sz="1800" dirty="0"/>
              <a:t>Taste tests</a:t>
            </a:r>
          </a:p>
          <a:p>
            <a:pPr lvl="1">
              <a:lnSpc>
                <a:spcPct val="150000"/>
              </a:lnSpc>
              <a:buFont typeface="Arial" panose="020B0604020202020204" pitchFamily="34" charset="0"/>
              <a:buChar char="•"/>
            </a:pPr>
            <a:r>
              <a:rPr lang="en-US" sz="1800" dirty="0"/>
              <a:t>Student surveys</a:t>
            </a:r>
          </a:p>
          <a:p>
            <a:pPr lvl="1">
              <a:lnSpc>
                <a:spcPct val="150000"/>
              </a:lnSpc>
              <a:buFont typeface="Arial" panose="020B0604020202020204" pitchFamily="34" charset="0"/>
              <a:buChar char="•"/>
            </a:pPr>
            <a:r>
              <a:rPr lang="en-US" sz="1800" dirty="0"/>
              <a:t>Plate waste observations</a:t>
            </a:r>
          </a:p>
          <a:p>
            <a:pPr lvl="1">
              <a:lnSpc>
                <a:spcPct val="150000"/>
              </a:lnSpc>
              <a:buFont typeface="Arial" panose="020B0604020202020204" pitchFamily="34" charset="0"/>
              <a:buChar char="•"/>
            </a:pPr>
            <a:r>
              <a:rPr lang="en-US" sz="1800" dirty="0"/>
              <a:t>Food trends</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12</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Rounded Rectangle 4">
            <a:extLst>
              <a:ext uri="{FF2B5EF4-FFF2-40B4-BE49-F238E27FC236}">
                <a16:creationId xmlns:a16="http://schemas.microsoft.com/office/drawing/2014/main" id="{C100739C-A07B-43AD-AE96-CB4159AE9E23}"/>
              </a:ext>
            </a:extLst>
          </p:cNvPr>
          <p:cNvSpPr/>
          <p:nvPr/>
        </p:nvSpPr>
        <p:spPr bwMode="auto">
          <a:xfrm>
            <a:off x="2286000" y="4622170"/>
            <a:ext cx="6781800" cy="457200"/>
          </a:xfrm>
          <a:prstGeom prst="roundRect">
            <a:avLst/>
          </a:prstGeom>
          <a:solidFill>
            <a:srgbClr val="FFC00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Parallelogram 10">
            <a:extLst>
              <a:ext uri="{FF2B5EF4-FFF2-40B4-BE49-F238E27FC236}">
                <a16:creationId xmlns:a16="http://schemas.microsoft.com/office/drawing/2014/main" id="{2F2D5C93-8956-4309-9FFD-D0E9FB3E16E4}"/>
              </a:ext>
            </a:extLst>
          </p:cNvPr>
          <p:cNvSpPr/>
          <p:nvPr/>
        </p:nvSpPr>
        <p:spPr>
          <a:xfrm>
            <a:off x="5257800" y="3269560"/>
            <a:ext cx="2971800" cy="1066800"/>
          </a:xfrm>
          <a:prstGeom prst="parallelogram">
            <a:avLst/>
          </a:prstGeom>
          <a:solidFill>
            <a:srgbClr val="0D432B"/>
          </a:solidFill>
          <a:ln w="38100">
            <a:solidFill>
              <a:srgbClr val="2F6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The customer’s perception is your reality. </a:t>
            </a:r>
            <a:r>
              <a:rPr lang="en-US" sz="800" dirty="0">
                <a:solidFill>
                  <a:schemeClr val="bg2"/>
                </a:solidFill>
              </a:rPr>
              <a:t>–Kate Zabriskie</a:t>
            </a:r>
          </a:p>
        </p:txBody>
      </p:sp>
      <p:sp>
        <p:nvSpPr>
          <p:cNvPr id="5" name="TextBox 4"/>
          <p:cNvSpPr txBox="1"/>
          <p:nvPr/>
        </p:nvSpPr>
        <p:spPr>
          <a:xfrm>
            <a:off x="4160441" y="4695787"/>
            <a:ext cx="2611612" cy="307777"/>
          </a:xfrm>
          <a:prstGeom prst="rect">
            <a:avLst/>
          </a:prstGeom>
          <a:noFill/>
        </p:spPr>
        <p:txBody>
          <a:bodyPr wrap="none" rtlCol="0">
            <a:spAutoFit/>
          </a:bodyPr>
          <a:lstStyle/>
          <a:p>
            <a:pPr algn="ctr"/>
            <a:r>
              <a:rPr lang="en-US" sz="1400" b="1" dirty="0">
                <a:solidFill>
                  <a:schemeClr val="bg2">
                    <a:lumMod val="10000"/>
                  </a:schemeClr>
                </a:solidFill>
              </a:rPr>
              <a:t>Chat:  </a:t>
            </a:r>
            <a:r>
              <a:rPr lang="en-US" sz="1400" dirty="0">
                <a:solidFill>
                  <a:schemeClr val="bg2">
                    <a:lumMod val="10000"/>
                  </a:schemeClr>
                </a:solidFill>
              </a:rPr>
              <a:t>Any other suggestions?</a:t>
            </a:r>
          </a:p>
        </p:txBody>
      </p:sp>
      <p:sp>
        <p:nvSpPr>
          <p:cNvPr id="12" name="Freeform 70">
            <a:extLst>
              <a:ext uri="{FF2B5EF4-FFF2-40B4-BE49-F238E27FC236}">
                <a16:creationId xmlns:a16="http://schemas.microsoft.com/office/drawing/2014/main" id="{17D096E3-7D6E-4B72-B893-AAC1A3C6802C}"/>
              </a:ext>
            </a:extLst>
          </p:cNvPr>
          <p:cNvSpPr>
            <a:spLocks noChangeArrowheads="1"/>
          </p:cNvSpPr>
          <p:nvPr/>
        </p:nvSpPr>
        <p:spPr bwMode="auto">
          <a:xfrm>
            <a:off x="3200400" y="4669706"/>
            <a:ext cx="395091" cy="362128"/>
          </a:xfrm>
          <a:custGeom>
            <a:avLst/>
            <a:gdLst>
              <a:gd name="T0" fmla="*/ 63953 w 497"/>
              <a:gd name="T1" fmla="*/ 123611 h 445"/>
              <a:gd name="T2" fmla="*/ 63953 w 497"/>
              <a:gd name="T3" fmla="*/ 123611 h 445"/>
              <a:gd name="T4" fmla="*/ 63953 w 497"/>
              <a:gd name="T5" fmla="*/ 56187 h 445"/>
              <a:gd name="T6" fmla="*/ 23870 w 497"/>
              <a:gd name="T7" fmla="*/ 56187 h 445"/>
              <a:gd name="T8" fmla="*/ 0 w 497"/>
              <a:gd name="T9" fmla="*/ 80010 h 445"/>
              <a:gd name="T10" fmla="*/ 0 w 497"/>
              <a:gd name="T11" fmla="*/ 143389 h 445"/>
              <a:gd name="T12" fmla="*/ 23870 w 497"/>
              <a:gd name="T13" fmla="*/ 167661 h 445"/>
              <a:gd name="T14" fmla="*/ 31977 w 497"/>
              <a:gd name="T15" fmla="*/ 167661 h 445"/>
              <a:gd name="T16" fmla="*/ 31977 w 497"/>
              <a:gd name="T17" fmla="*/ 199576 h 445"/>
              <a:gd name="T18" fmla="*/ 68007 w 497"/>
              <a:gd name="T19" fmla="*/ 167661 h 445"/>
              <a:gd name="T20" fmla="*/ 123403 w 497"/>
              <a:gd name="T21" fmla="*/ 167661 h 445"/>
              <a:gd name="T22" fmla="*/ 143670 w 497"/>
              <a:gd name="T23" fmla="*/ 143389 h 445"/>
              <a:gd name="T24" fmla="*/ 143670 w 497"/>
              <a:gd name="T25" fmla="*/ 123611 h 445"/>
              <a:gd name="T26" fmla="*/ 143670 w 497"/>
              <a:gd name="T27" fmla="*/ 123611 h 445"/>
              <a:gd name="T28" fmla="*/ 63953 w 497"/>
              <a:gd name="T29" fmla="*/ 123611 h 445"/>
              <a:gd name="T30" fmla="*/ 199517 w 497"/>
              <a:gd name="T31" fmla="*/ 0 h 445"/>
              <a:gd name="T32" fmla="*/ 199517 w 497"/>
              <a:gd name="T33" fmla="*/ 0 h 445"/>
              <a:gd name="T34" fmla="*/ 99533 w 497"/>
              <a:gd name="T35" fmla="*/ 0 h 445"/>
              <a:gd name="T36" fmla="*/ 79717 w 497"/>
              <a:gd name="T37" fmla="*/ 24273 h 445"/>
              <a:gd name="T38" fmla="*/ 79717 w 497"/>
              <a:gd name="T39" fmla="*/ 111475 h 445"/>
              <a:gd name="T40" fmla="*/ 155830 w 497"/>
              <a:gd name="T41" fmla="*/ 111475 h 445"/>
              <a:gd name="T42" fmla="*/ 191410 w 497"/>
              <a:gd name="T43" fmla="*/ 143389 h 445"/>
              <a:gd name="T44" fmla="*/ 191410 w 497"/>
              <a:gd name="T45" fmla="*/ 111475 h 445"/>
              <a:gd name="T46" fmla="*/ 199517 w 497"/>
              <a:gd name="T47" fmla="*/ 111475 h 445"/>
              <a:gd name="T48" fmla="*/ 223387 w 497"/>
              <a:gd name="T49" fmla="*/ 87651 h 445"/>
              <a:gd name="T50" fmla="*/ 223387 w 497"/>
              <a:gd name="T51" fmla="*/ 24273 h 445"/>
              <a:gd name="T52" fmla="*/ 199517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2">
              <a:lumMod val="2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29486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C68BA0D-A7E9-48A8-A9A3-54A79FF426F0}"/>
              </a:ext>
            </a:extLst>
          </p:cNvPr>
          <p:cNvSpPr>
            <a:spLocks noGrp="1"/>
          </p:cNvSpPr>
          <p:nvPr>
            <p:ph type="body" sz="quarter" idx="10"/>
          </p:nvPr>
        </p:nvSpPr>
        <p:spPr>
          <a:xfrm>
            <a:off x="638175" y="3245621"/>
            <a:ext cx="1731858" cy="1179995"/>
          </a:xfrm>
        </p:spPr>
        <p:txBody>
          <a:bodyPr/>
          <a:lstStyle/>
          <a:p>
            <a:r>
              <a:rPr lang="en-US" dirty="0"/>
              <a:t>Does the site have adequate dry and cold storage </a:t>
            </a:r>
          </a:p>
        </p:txBody>
      </p:sp>
      <p:sp>
        <p:nvSpPr>
          <p:cNvPr id="14" name="Text Placeholder 13">
            <a:extLst>
              <a:ext uri="{FF2B5EF4-FFF2-40B4-BE49-F238E27FC236}">
                <a16:creationId xmlns:a16="http://schemas.microsoft.com/office/drawing/2014/main" id="{A6EED589-B598-4331-B531-C7E947F0E69F}"/>
              </a:ext>
            </a:extLst>
          </p:cNvPr>
          <p:cNvSpPr>
            <a:spLocks noGrp="1"/>
          </p:cNvSpPr>
          <p:nvPr>
            <p:ph type="body" sz="quarter" idx="11"/>
          </p:nvPr>
        </p:nvSpPr>
        <p:spPr/>
        <p:txBody>
          <a:bodyPr/>
          <a:lstStyle/>
          <a:p>
            <a:r>
              <a:rPr lang="en-US" dirty="0"/>
              <a:t>Site Capability Considerations</a:t>
            </a:r>
          </a:p>
        </p:txBody>
      </p:sp>
      <p:sp>
        <p:nvSpPr>
          <p:cNvPr id="15" name="Text Placeholder 14">
            <a:extLst>
              <a:ext uri="{FF2B5EF4-FFF2-40B4-BE49-F238E27FC236}">
                <a16:creationId xmlns:a16="http://schemas.microsoft.com/office/drawing/2014/main" id="{91842B4E-C684-43E8-8727-ED5D7B1BBB4D}"/>
              </a:ext>
            </a:extLst>
          </p:cNvPr>
          <p:cNvSpPr>
            <a:spLocks noGrp="1"/>
          </p:cNvSpPr>
          <p:nvPr>
            <p:ph type="body" sz="quarter" idx="12"/>
          </p:nvPr>
        </p:nvSpPr>
        <p:spPr/>
        <p:txBody>
          <a:bodyPr/>
          <a:lstStyle/>
          <a:p>
            <a:r>
              <a:rPr lang="en-US" dirty="0"/>
              <a:t>Crucial Areas to Consider</a:t>
            </a:r>
          </a:p>
        </p:txBody>
      </p:sp>
      <p:sp>
        <p:nvSpPr>
          <p:cNvPr id="16" name="Text Placeholder 15">
            <a:extLst>
              <a:ext uri="{FF2B5EF4-FFF2-40B4-BE49-F238E27FC236}">
                <a16:creationId xmlns:a16="http://schemas.microsoft.com/office/drawing/2014/main" id="{61E81A60-DA35-41C3-9792-019D99486440}"/>
              </a:ext>
            </a:extLst>
          </p:cNvPr>
          <p:cNvSpPr>
            <a:spLocks noGrp="1"/>
          </p:cNvSpPr>
          <p:nvPr>
            <p:ph type="body" sz="quarter" idx="14"/>
          </p:nvPr>
        </p:nvSpPr>
        <p:spPr>
          <a:xfrm>
            <a:off x="638175" y="2571750"/>
            <a:ext cx="1741382" cy="719042"/>
          </a:xfrm>
        </p:spPr>
        <p:txBody>
          <a:bodyPr/>
          <a:lstStyle/>
          <a:p>
            <a:r>
              <a:rPr lang="en-US" dirty="0"/>
              <a:t>Storage available</a:t>
            </a:r>
          </a:p>
        </p:txBody>
      </p:sp>
      <p:sp>
        <p:nvSpPr>
          <p:cNvPr id="17" name="Text Placeholder 16">
            <a:extLst>
              <a:ext uri="{FF2B5EF4-FFF2-40B4-BE49-F238E27FC236}">
                <a16:creationId xmlns:a16="http://schemas.microsoft.com/office/drawing/2014/main" id="{6B31D9CE-AE36-49F4-8824-14E979A5AA56}"/>
              </a:ext>
            </a:extLst>
          </p:cNvPr>
          <p:cNvSpPr>
            <a:spLocks noGrp="1"/>
          </p:cNvSpPr>
          <p:nvPr>
            <p:ph type="body" sz="quarter" idx="15"/>
          </p:nvPr>
        </p:nvSpPr>
        <p:spPr>
          <a:xfrm>
            <a:off x="2590800" y="3245998"/>
            <a:ext cx="1830410" cy="1179995"/>
          </a:xfrm>
        </p:spPr>
        <p:txBody>
          <a:bodyPr/>
          <a:lstStyle/>
          <a:p>
            <a:r>
              <a:rPr lang="en-US" dirty="0"/>
              <a:t>Does the site have enough staff and adequate training?</a:t>
            </a:r>
          </a:p>
        </p:txBody>
      </p:sp>
      <p:sp>
        <p:nvSpPr>
          <p:cNvPr id="18" name="Text Placeholder 17">
            <a:extLst>
              <a:ext uri="{FF2B5EF4-FFF2-40B4-BE49-F238E27FC236}">
                <a16:creationId xmlns:a16="http://schemas.microsoft.com/office/drawing/2014/main" id="{DD199DF7-4936-4CE1-BE04-5EC1CED4BC79}"/>
              </a:ext>
            </a:extLst>
          </p:cNvPr>
          <p:cNvSpPr>
            <a:spLocks noGrp="1"/>
          </p:cNvSpPr>
          <p:nvPr>
            <p:ph type="body" sz="quarter" idx="16"/>
          </p:nvPr>
        </p:nvSpPr>
        <p:spPr>
          <a:xfrm>
            <a:off x="2655275" y="2572127"/>
            <a:ext cx="1731857" cy="719042"/>
          </a:xfrm>
        </p:spPr>
        <p:txBody>
          <a:bodyPr/>
          <a:lstStyle/>
          <a:p>
            <a:r>
              <a:rPr lang="en-US" dirty="0"/>
              <a:t>Staff capabilities</a:t>
            </a:r>
          </a:p>
        </p:txBody>
      </p:sp>
      <p:sp>
        <p:nvSpPr>
          <p:cNvPr id="19" name="Text Placeholder 18">
            <a:extLst>
              <a:ext uri="{FF2B5EF4-FFF2-40B4-BE49-F238E27FC236}">
                <a16:creationId xmlns:a16="http://schemas.microsoft.com/office/drawing/2014/main" id="{4AAEC033-7237-4DB1-88B1-0711CAE9689F}"/>
              </a:ext>
            </a:extLst>
          </p:cNvPr>
          <p:cNvSpPr>
            <a:spLocks noGrp="1"/>
          </p:cNvSpPr>
          <p:nvPr>
            <p:ph type="body" sz="quarter" idx="17"/>
          </p:nvPr>
        </p:nvSpPr>
        <p:spPr>
          <a:xfrm>
            <a:off x="4572000" y="3245976"/>
            <a:ext cx="1830410" cy="1179995"/>
          </a:xfrm>
        </p:spPr>
        <p:txBody>
          <a:bodyPr/>
          <a:lstStyle/>
          <a:p>
            <a:r>
              <a:rPr lang="en-US" dirty="0"/>
              <a:t>The number and type of students to be served must be considered</a:t>
            </a:r>
          </a:p>
        </p:txBody>
      </p:sp>
      <p:sp>
        <p:nvSpPr>
          <p:cNvPr id="20" name="Text Placeholder 19">
            <a:extLst>
              <a:ext uri="{FF2B5EF4-FFF2-40B4-BE49-F238E27FC236}">
                <a16:creationId xmlns:a16="http://schemas.microsoft.com/office/drawing/2014/main" id="{8B499C4F-524A-491A-A449-79D14B20611E}"/>
              </a:ext>
            </a:extLst>
          </p:cNvPr>
          <p:cNvSpPr>
            <a:spLocks noGrp="1"/>
          </p:cNvSpPr>
          <p:nvPr>
            <p:ph type="body" sz="quarter" idx="18"/>
          </p:nvPr>
        </p:nvSpPr>
        <p:spPr>
          <a:xfrm>
            <a:off x="4658316" y="2572105"/>
            <a:ext cx="1731857" cy="719042"/>
          </a:xfrm>
        </p:spPr>
        <p:txBody>
          <a:bodyPr/>
          <a:lstStyle/>
          <a:p>
            <a:r>
              <a:rPr lang="en-US" dirty="0"/>
              <a:t>Student population</a:t>
            </a:r>
          </a:p>
        </p:txBody>
      </p:sp>
      <p:sp>
        <p:nvSpPr>
          <p:cNvPr id="21" name="Text Placeholder 20">
            <a:extLst>
              <a:ext uri="{FF2B5EF4-FFF2-40B4-BE49-F238E27FC236}">
                <a16:creationId xmlns:a16="http://schemas.microsoft.com/office/drawing/2014/main" id="{85919A33-288B-4F4D-B9E8-B412BEA6D31F}"/>
              </a:ext>
            </a:extLst>
          </p:cNvPr>
          <p:cNvSpPr>
            <a:spLocks noGrp="1"/>
          </p:cNvSpPr>
          <p:nvPr>
            <p:ph type="body" sz="quarter" idx="19"/>
          </p:nvPr>
        </p:nvSpPr>
        <p:spPr>
          <a:xfrm>
            <a:off x="6665891" y="3246353"/>
            <a:ext cx="1731858" cy="1179995"/>
          </a:xfrm>
        </p:spPr>
        <p:txBody>
          <a:bodyPr/>
          <a:lstStyle/>
          <a:p>
            <a:r>
              <a:rPr lang="en-US" dirty="0"/>
              <a:t>Equipment to prepare foods drives menu choices</a:t>
            </a:r>
          </a:p>
        </p:txBody>
      </p:sp>
      <p:sp>
        <p:nvSpPr>
          <p:cNvPr id="22" name="Text Placeholder 21">
            <a:extLst>
              <a:ext uri="{FF2B5EF4-FFF2-40B4-BE49-F238E27FC236}">
                <a16:creationId xmlns:a16="http://schemas.microsoft.com/office/drawing/2014/main" id="{05AD38D3-1F34-4E54-8195-777040F08341}"/>
              </a:ext>
            </a:extLst>
          </p:cNvPr>
          <p:cNvSpPr>
            <a:spLocks noGrp="1"/>
          </p:cNvSpPr>
          <p:nvPr>
            <p:ph type="body" sz="quarter" idx="20"/>
          </p:nvPr>
        </p:nvSpPr>
        <p:spPr>
          <a:xfrm>
            <a:off x="6665891" y="2572482"/>
            <a:ext cx="1731857" cy="719042"/>
          </a:xfrm>
        </p:spPr>
        <p:txBody>
          <a:bodyPr/>
          <a:lstStyle/>
          <a:p>
            <a:r>
              <a:rPr lang="en-US" dirty="0"/>
              <a:t>Equipment available</a:t>
            </a:r>
          </a:p>
        </p:txBody>
      </p:sp>
      <p:sp>
        <p:nvSpPr>
          <p:cNvPr id="23" name="Rounded Rectangle 38">
            <a:extLst>
              <a:ext uri="{FF2B5EF4-FFF2-40B4-BE49-F238E27FC236}">
                <a16:creationId xmlns:a16="http://schemas.microsoft.com/office/drawing/2014/main" id="{873CD801-D87F-40B6-A92A-E9B96F377FD3}"/>
              </a:ext>
            </a:extLst>
          </p:cNvPr>
          <p:cNvSpPr/>
          <p:nvPr/>
        </p:nvSpPr>
        <p:spPr bwMode="auto">
          <a:xfrm>
            <a:off x="7000307" y="1405295"/>
            <a:ext cx="1063025" cy="106302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Rounded Rectangle 37">
            <a:extLst>
              <a:ext uri="{FF2B5EF4-FFF2-40B4-BE49-F238E27FC236}">
                <a16:creationId xmlns:a16="http://schemas.microsoft.com/office/drawing/2014/main" id="{4E3B4CAE-AFE6-4C36-BFB1-2B47D03CA2CF}"/>
              </a:ext>
            </a:extLst>
          </p:cNvPr>
          <p:cNvSpPr/>
          <p:nvPr/>
        </p:nvSpPr>
        <p:spPr bwMode="auto">
          <a:xfrm>
            <a:off x="4992732" y="1419472"/>
            <a:ext cx="1063025" cy="106302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7" name="Rounded Rectangle 36">
            <a:extLst>
              <a:ext uri="{FF2B5EF4-FFF2-40B4-BE49-F238E27FC236}">
                <a16:creationId xmlns:a16="http://schemas.microsoft.com/office/drawing/2014/main" id="{F3495062-F583-4148-A093-93408E11397B}"/>
              </a:ext>
            </a:extLst>
          </p:cNvPr>
          <p:cNvSpPr/>
          <p:nvPr/>
        </p:nvSpPr>
        <p:spPr bwMode="auto">
          <a:xfrm>
            <a:off x="2989691" y="1412383"/>
            <a:ext cx="1063025" cy="106302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8" name="Rounded Rectangle 1">
            <a:extLst>
              <a:ext uri="{FF2B5EF4-FFF2-40B4-BE49-F238E27FC236}">
                <a16:creationId xmlns:a16="http://schemas.microsoft.com/office/drawing/2014/main" id="{C252BF7F-7B62-4393-9728-41947CF4CCCA}"/>
              </a:ext>
            </a:extLst>
          </p:cNvPr>
          <p:cNvSpPr/>
          <p:nvPr/>
        </p:nvSpPr>
        <p:spPr bwMode="auto">
          <a:xfrm>
            <a:off x="977354" y="1426560"/>
            <a:ext cx="1063025" cy="106302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29" name="Group 28">
            <a:extLst>
              <a:ext uri="{FF2B5EF4-FFF2-40B4-BE49-F238E27FC236}">
                <a16:creationId xmlns:a16="http://schemas.microsoft.com/office/drawing/2014/main" id="{F9E2354F-6D58-4430-9CD1-8F4523CCA4E6}"/>
              </a:ext>
            </a:extLst>
          </p:cNvPr>
          <p:cNvGrpSpPr/>
          <p:nvPr/>
        </p:nvGrpSpPr>
        <p:grpSpPr>
          <a:xfrm>
            <a:off x="1257848" y="1657303"/>
            <a:ext cx="479436" cy="544549"/>
            <a:chOff x="844033" y="3943060"/>
            <a:chExt cx="323508" cy="367443"/>
          </a:xfrm>
          <a:solidFill>
            <a:schemeClr val="bg1"/>
          </a:solidFill>
        </p:grpSpPr>
        <p:sp>
          <p:nvSpPr>
            <p:cNvPr id="30" name="Freeform 32">
              <a:extLst>
                <a:ext uri="{FF2B5EF4-FFF2-40B4-BE49-F238E27FC236}">
                  <a16:creationId xmlns:a16="http://schemas.microsoft.com/office/drawing/2014/main" id="{C9547331-0D07-48BE-8E88-87A0620540C7}"/>
                </a:ext>
              </a:extLst>
            </p:cNvPr>
            <p:cNvSpPr>
              <a:spLocks noEditPoints="1"/>
            </p:cNvSpPr>
            <p:nvPr/>
          </p:nvSpPr>
          <p:spPr bwMode="auto">
            <a:xfrm>
              <a:off x="844033" y="4012954"/>
              <a:ext cx="323508" cy="297549"/>
            </a:xfrm>
            <a:custGeom>
              <a:avLst/>
              <a:gdLst/>
              <a:ahLst/>
              <a:cxnLst>
                <a:cxn ang="0">
                  <a:pos x="51" y="15"/>
                </a:cxn>
                <a:cxn ang="0">
                  <a:pos x="0" y="44"/>
                </a:cxn>
                <a:cxn ang="0">
                  <a:pos x="37" y="94"/>
                </a:cxn>
                <a:cxn ang="0">
                  <a:pos x="51" y="87"/>
                </a:cxn>
                <a:cxn ang="0">
                  <a:pos x="66" y="94"/>
                </a:cxn>
                <a:cxn ang="0">
                  <a:pos x="102" y="44"/>
                </a:cxn>
                <a:cxn ang="0">
                  <a:pos x="51" y="15"/>
                </a:cxn>
                <a:cxn ang="0">
                  <a:pos x="22" y="73"/>
                </a:cxn>
                <a:cxn ang="0">
                  <a:pos x="22" y="22"/>
                </a:cxn>
                <a:cxn ang="0">
                  <a:pos x="37" y="22"/>
                </a:cxn>
                <a:cxn ang="0">
                  <a:pos x="22" y="73"/>
                </a:cxn>
              </a:cxnLst>
              <a:rect l="0" t="0" r="r" b="b"/>
              <a:pathLst>
                <a:path w="102" h="94">
                  <a:moveTo>
                    <a:pt x="51" y="15"/>
                  </a:moveTo>
                  <a:cubicBezTo>
                    <a:pt x="13" y="0"/>
                    <a:pt x="0" y="22"/>
                    <a:pt x="0" y="44"/>
                  </a:cubicBezTo>
                  <a:cubicBezTo>
                    <a:pt x="0" y="65"/>
                    <a:pt x="26" y="94"/>
                    <a:pt x="37" y="94"/>
                  </a:cubicBezTo>
                  <a:cubicBezTo>
                    <a:pt x="51" y="94"/>
                    <a:pt x="51" y="87"/>
                    <a:pt x="51" y="87"/>
                  </a:cubicBezTo>
                  <a:cubicBezTo>
                    <a:pt x="51" y="87"/>
                    <a:pt x="51" y="94"/>
                    <a:pt x="66" y="94"/>
                  </a:cubicBezTo>
                  <a:cubicBezTo>
                    <a:pt x="76" y="94"/>
                    <a:pt x="102" y="65"/>
                    <a:pt x="102" y="44"/>
                  </a:cubicBezTo>
                  <a:cubicBezTo>
                    <a:pt x="102" y="22"/>
                    <a:pt x="89" y="0"/>
                    <a:pt x="51" y="15"/>
                  </a:cubicBezTo>
                  <a:close/>
                  <a:moveTo>
                    <a:pt x="22" y="73"/>
                  </a:moveTo>
                  <a:cubicBezTo>
                    <a:pt x="0" y="44"/>
                    <a:pt x="22" y="22"/>
                    <a:pt x="22" y="22"/>
                  </a:cubicBezTo>
                  <a:cubicBezTo>
                    <a:pt x="37" y="22"/>
                    <a:pt x="37" y="22"/>
                    <a:pt x="37" y="22"/>
                  </a:cubicBezTo>
                  <a:cubicBezTo>
                    <a:pt x="37" y="22"/>
                    <a:pt x="22" y="36"/>
                    <a:pt x="22" y="73"/>
                  </a:cubicBez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31" name="Freeform 33">
              <a:extLst>
                <a:ext uri="{FF2B5EF4-FFF2-40B4-BE49-F238E27FC236}">
                  <a16:creationId xmlns:a16="http://schemas.microsoft.com/office/drawing/2014/main" id="{5AC72C72-1FAE-4E58-B237-6F453F122608}"/>
                </a:ext>
              </a:extLst>
            </p:cNvPr>
            <p:cNvSpPr>
              <a:spLocks/>
            </p:cNvSpPr>
            <p:nvPr/>
          </p:nvSpPr>
          <p:spPr bwMode="auto">
            <a:xfrm>
              <a:off x="913927" y="3943060"/>
              <a:ext cx="91860" cy="91860"/>
            </a:xfrm>
            <a:custGeom>
              <a:avLst/>
              <a:gdLst/>
              <a:ahLst/>
              <a:cxnLst>
                <a:cxn ang="0">
                  <a:pos x="29" y="29"/>
                </a:cxn>
                <a:cxn ang="0">
                  <a:pos x="15" y="0"/>
                </a:cxn>
                <a:cxn ang="0">
                  <a:pos x="0" y="0"/>
                </a:cxn>
                <a:cxn ang="0">
                  <a:pos x="22" y="29"/>
                </a:cxn>
                <a:cxn ang="0">
                  <a:pos x="29" y="29"/>
                </a:cxn>
              </a:cxnLst>
              <a:rect l="0" t="0" r="r" b="b"/>
              <a:pathLst>
                <a:path w="29" h="29">
                  <a:moveTo>
                    <a:pt x="29" y="29"/>
                  </a:moveTo>
                  <a:cubicBezTo>
                    <a:pt x="22" y="15"/>
                    <a:pt x="15" y="0"/>
                    <a:pt x="15" y="0"/>
                  </a:cubicBezTo>
                  <a:cubicBezTo>
                    <a:pt x="0" y="0"/>
                    <a:pt x="0" y="0"/>
                    <a:pt x="0" y="0"/>
                  </a:cubicBezTo>
                  <a:cubicBezTo>
                    <a:pt x="22" y="29"/>
                    <a:pt x="22" y="29"/>
                    <a:pt x="22" y="29"/>
                  </a:cubicBezTo>
                  <a:lnTo>
                    <a:pt x="29" y="29"/>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32" name="Freeform 34">
              <a:extLst>
                <a:ext uri="{FF2B5EF4-FFF2-40B4-BE49-F238E27FC236}">
                  <a16:creationId xmlns:a16="http://schemas.microsoft.com/office/drawing/2014/main" id="{CFE9FC79-74AC-4674-BED9-DBC828913E3A}"/>
                </a:ext>
              </a:extLst>
            </p:cNvPr>
            <p:cNvSpPr>
              <a:spLocks/>
            </p:cNvSpPr>
            <p:nvPr/>
          </p:nvSpPr>
          <p:spPr bwMode="auto">
            <a:xfrm>
              <a:off x="1005788" y="3943060"/>
              <a:ext cx="113828" cy="91860"/>
            </a:xfrm>
            <a:custGeom>
              <a:avLst/>
              <a:gdLst/>
              <a:ahLst/>
              <a:cxnLst>
                <a:cxn ang="0">
                  <a:pos x="36" y="0"/>
                </a:cxn>
                <a:cxn ang="0">
                  <a:pos x="0" y="29"/>
                </a:cxn>
                <a:cxn ang="0">
                  <a:pos x="36" y="0"/>
                </a:cxn>
              </a:cxnLst>
              <a:rect l="0" t="0" r="r" b="b"/>
              <a:pathLst>
                <a:path w="36" h="29">
                  <a:moveTo>
                    <a:pt x="36" y="0"/>
                  </a:moveTo>
                  <a:cubicBezTo>
                    <a:pt x="36" y="0"/>
                    <a:pt x="0" y="0"/>
                    <a:pt x="0" y="29"/>
                  </a:cubicBezTo>
                  <a:cubicBezTo>
                    <a:pt x="0" y="29"/>
                    <a:pt x="36" y="29"/>
                    <a:pt x="36" y="0"/>
                  </a:cubicBez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grpSp>
      <p:sp>
        <p:nvSpPr>
          <p:cNvPr id="33" name="Freeform 23">
            <a:extLst>
              <a:ext uri="{FF2B5EF4-FFF2-40B4-BE49-F238E27FC236}">
                <a16:creationId xmlns:a16="http://schemas.microsoft.com/office/drawing/2014/main" id="{BDFB0D32-9DCB-4E58-A6AA-6D6DC9E67A8F}"/>
              </a:ext>
            </a:extLst>
          </p:cNvPr>
          <p:cNvSpPr>
            <a:spLocks noEditPoints="1"/>
          </p:cNvSpPr>
          <p:nvPr/>
        </p:nvSpPr>
        <p:spPr bwMode="auto">
          <a:xfrm>
            <a:off x="3217599" y="1712314"/>
            <a:ext cx="571409" cy="474082"/>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9">
            <a:extLst>
              <a:ext uri="{FF2B5EF4-FFF2-40B4-BE49-F238E27FC236}">
                <a16:creationId xmlns:a16="http://schemas.microsoft.com/office/drawing/2014/main" id="{9254B7CE-4C1C-424D-8770-305C094A37CB}"/>
              </a:ext>
            </a:extLst>
          </p:cNvPr>
          <p:cNvSpPr>
            <a:spLocks noEditPoints="1"/>
          </p:cNvSpPr>
          <p:nvPr/>
        </p:nvSpPr>
        <p:spPr bwMode="auto">
          <a:xfrm>
            <a:off x="7379476" y="1719791"/>
            <a:ext cx="328648" cy="523155"/>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5" name="Group 34">
            <a:extLst>
              <a:ext uri="{FF2B5EF4-FFF2-40B4-BE49-F238E27FC236}">
                <a16:creationId xmlns:a16="http://schemas.microsoft.com/office/drawing/2014/main" id="{14C0C89F-083C-42D5-ADEF-B87DBDBA65FA}"/>
              </a:ext>
            </a:extLst>
          </p:cNvPr>
          <p:cNvGrpSpPr/>
          <p:nvPr/>
        </p:nvGrpSpPr>
        <p:grpSpPr>
          <a:xfrm>
            <a:off x="5295550" y="1708169"/>
            <a:ext cx="415849" cy="478227"/>
            <a:chOff x="1582910" y="3943060"/>
            <a:chExt cx="319514" cy="367441"/>
          </a:xfrm>
          <a:solidFill>
            <a:schemeClr val="bg1"/>
          </a:solidFill>
        </p:grpSpPr>
        <p:sp>
          <p:nvSpPr>
            <p:cNvPr id="36" name="Freeform 232">
              <a:extLst>
                <a:ext uri="{FF2B5EF4-FFF2-40B4-BE49-F238E27FC236}">
                  <a16:creationId xmlns:a16="http://schemas.microsoft.com/office/drawing/2014/main" id="{95BE9FC5-CF93-49BB-ABDF-F42A47609B86}"/>
                </a:ext>
              </a:extLst>
            </p:cNvPr>
            <p:cNvSpPr>
              <a:spLocks noEditPoints="1"/>
            </p:cNvSpPr>
            <p:nvPr/>
          </p:nvSpPr>
          <p:spPr bwMode="auto">
            <a:xfrm>
              <a:off x="1582910" y="3943060"/>
              <a:ext cx="319514" cy="367441"/>
            </a:xfrm>
            <a:custGeom>
              <a:avLst/>
              <a:gdLst/>
              <a:ahLst/>
              <a:cxnLst>
                <a:cxn ang="0">
                  <a:pos x="98" y="42"/>
                </a:cxn>
                <a:cxn ang="0">
                  <a:pos x="86" y="31"/>
                </a:cxn>
                <a:cxn ang="0">
                  <a:pos x="83" y="28"/>
                </a:cxn>
                <a:cxn ang="0">
                  <a:pos x="80" y="25"/>
                </a:cxn>
                <a:cxn ang="0">
                  <a:pos x="80" y="20"/>
                </a:cxn>
                <a:cxn ang="0">
                  <a:pos x="79" y="6"/>
                </a:cxn>
                <a:cxn ang="0">
                  <a:pos x="70" y="0"/>
                </a:cxn>
                <a:cxn ang="0">
                  <a:pos x="27" y="1"/>
                </a:cxn>
                <a:cxn ang="0">
                  <a:pos x="21" y="10"/>
                </a:cxn>
                <a:cxn ang="0">
                  <a:pos x="21" y="22"/>
                </a:cxn>
                <a:cxn ang="0">
                  <a:pos x="15" y="28"/>
                </a:cxn>
                <a:cxn ang="0">
                  <a:pos x="1" y="42"/>
                </a:cxn>
                <a:cxn ang="0">
                  <a:pos x="0" y="46"/>
                </a:cxn>
                <a:cxn ang="0">
                  <a:pos x="0" y="52"/>
                </a:cxn>
                <a:cxn ang="0">
                  <a:pos x="0" y="85"/>
                </a:cxn>
                <a:cxn ang="0">
                  <a:pos x="0" y="107"/>
                </a:cxn>
                <a:cxn ang="0">
                  <a:pos x="0" y="114"/>
                </a:cxn>
                <a:cxn ang="0">
                  <a:pos x="5" y="116"/>
                </a:cxn>
                <a:cxn ang="0">
                  <a:pos x="51" y="116"/>
                </a:cxn>
                <a:cxn ang="0">
                  <a:pos x="56" y="116"/>
                </a:cxn>
                <a:cxn ang="0">
                  <a:pos x="62" y="116"/>
                </a:cxn>
                <a:cxn ang="0">
                  <a:pos x="67" y="116"/>
                </a:cxn>
                <a:cxn ang="0">
                  <a:pos x="95" y="116"/>
                </a:cxn>
                <a:cxn ang="0">
                  <a:pos x="99" y="116"/>
                </a:cxn>
                <a:cxn ang="0">
                  <a:pos x="101" y="57"/>
                </a:cxn>
                <a:cxn ang="0">
                  <a:pos x="101" y="48"/>
                </a:cxn>
                <a:cxn ang="0">
                  <a:pos x="29" y="17"/>
                </a:cxn>
                <a:cxn ang="0">
                  <a:pos x="29" y="10"/>
                </a:cxn>
                <a:cxn ang="0">
                  <a:pos x="70" y="8"/>
                </a:cxn>
                <a:cxn ang="0">
                  <a:pos x="72" y="20"/>
                </a:cxn>
                <a:cxn ang="0">
                  <a:pos x="69" y="22"/>
                </a:cxn>
                <a:cxn ang="0">
                  <a:pos x="33" y="22"/>
                </a:cxn>
                <a:cxn ang="0">
                  <a:pos x="29" y="20"/>
                </a:cxn>
                <a:cxn ang="0">
                  <a:pos x="58" y="56"/>
                </a:cxn>
                <a:cxn ang="0">
                  <a:pos x="58" y="107"/>
                </a:cxn>
                <a:cxn ang="0">
                  <a:pos x="55" y="109"/>
                </a:cxn>
                <a:cxn ang="0">
                  <a:pos x="9" y="109"/>
                </a:cxn>
                <a:cxn ang="0">
                  <a:pos x="7" y="53"/>
                </a:cxn>
                <a:cxn ang="0">
                  <a:pos x="53" y="51"/>
                </a:cxn>
                <a:cxn ang="0">
                  <a:pos x="58" y="53"/>
                </a:cxn>
                <a:cxn ang="0">
                  <a:pos x="64" y="42"/>
                </a:cxn>
                <a:cxn ang="0">
                  <a:pos x="59" y="44"/>
                </a:cxn>
                <a:cxn ang="0">
                  <a:pos x="12" y="44"/>
                </a:cxn>
                <a:cxn ang="0">
                  <a:pos x="23" y="31"/>
                </a:cxn>
                <a:cxn ang="0">
                  <a:pos x="27" y="29"/>
                </a:cxn>
                <a:cxn ang="0">
                  <a:pos x="70" y="29"/>
                </a:cxn>
                <a:cxn ang="0">
                  <a:pos x="76" y="29"/>
                </a:cxn>
                <a:cxn ang="0">
                  <a:pos x="74" y="32"/>
                </a:cxn>
                <a:cxn ang="0">
                  <a:pos x="94" y="107"/>
                </a:cxn>
                <a:cxn ang="0">
                  <a:pos x="67" y="109"/>
                </a:cxn>
                <a:cxn ang="0">
                  <a:pos x="65" y="53"/>
                </a:cxn>
                <a:cxn ang="0">
                  <a:pos x="78" y="38"/>
                </a:cxn>
                <a:cxn ang="0">
                  <a:pos x="82" y="37"/>
                </a:cxn>
                <a:cxn ang="0">
                  <a:pos x="88" y="43"/>
                </a:cxn>
                <a:cxn ang="0">
                  <a:pos x="94" y="51"/>
                </a:cxn>
              </a:cxnLst>
              <a:rect l="0" t="0" r="r" b="b"/>
              <a:pathLst>
                <a:path w="101" h="116">
                  <a:moveTo>
                    <a:pt x="100" y="45"/>
                  </a:moveTo>
                  <a:cubicBezTo>
                    <a:pt x="100" y="44"/>
                    <a:pt x="99" y="43"/>
                    <a:pt x="98" y="42"/>
                  </a:cubicBezTo>
                  <a:cubicBezTo>
                    <a:pt x="88" y="33"/>
                    <a:pt x="88" y="33"/>
                    <a:pt x="88" y="33"/>
                  </a:cubicBezTo>
                  <a:cubicBezTo>
                    <a:pt x="87" y="32"/>
                    <a:pt x="87" y="31"/>
                    <a:pt x="86" y="31"/>
                  </a:cubicBezTo>
                  <a:cubicBezTo>
                    <a:pt x="86" y="31"/>
                    <a:pt x="85" y="30"/>
                    <a:pt x="84" y="29"/>
                  </a:cubicBezTo>
                  <a:cubicBezTo>
                    <a:pt x="83" y="28"/>
                    <a:pt x="83" y="28"/>
                    <a:pt x="83" y="28"/>
                  </a:cubicBezTo>
                  <a:cubicBezTo>
                    <a:pt x="83" y="27"/>
                    <a:pt x="82" y="26"/>
                    <a:pt x="81" y="26"/>
                  </a:cubicBezTo>
                  <a:cubicBezTo>
                    <a:pt x="81" y="26"/>
                    <a:pt x="80" y="25"/>
                    <a:pt x="80" y="25"/>
                  </a:cubicBezTo>
                  <a:cubicBezTo>
                    <a:pt x="80" y="24"/>
                    <a:pt x="80" y="24"/>
                    <a:pt x="80" y="23"/>
                  </a:cubicBezTo>
                  <a:cubicBezTo>
                    <a:pt x="80" y="23"/>
                    <a:pt x="80" y="21"/>
                    <a:pt x="80" y="20"/>
                  </a:cubicBezTo>
                  <a:cubicBezTo>
                    <a:pt x="80" y="10"/>
                    <a:pt x="80" y="10"/>
                    <a:pt x="80" y="10"/>
                  </a:cubicBezTo>
                  <a:cubicBezTo>
                    <a:pt x="80" y="8"/>
                    <a:pt x="79" y="7"/>
                    <a:pt x="79" y="6"/>
                  </a:cubicBezTo>
                  <a:cubicBezTo>
                    <a:pt x="74" y="1"/>
                    <a:pt x="74" y="1"/>
                    <a:pt x="74" y="1"/>
                  </a:cubicBezTo>
                  <a:cubicBezTo>
                    <a:pt x="73" y="1"/>
                    <a:pt x="71" y="0"/>
                    <a:pt x="70" y="0"/>
                  </a:cubicBezTo>
                  <a:cubicBezTo>
                    <a:pt x="31" y="0"/>
                    <a:pt x="31" y="0"/>
                    <a:pt x="31" y="0"/>
                  </a:cubicBezTo>
                  <a:cubicBezTo>
                    <a:pt x="30" y="0"/>
                    <a:pt x="28" y="1"/>
                    <a:pt x="27" y="1"/>
                  </a:cubicBezTo>
                  <a:cubicBezTo>
                    <a:pt x="22" y="6"/>
                    <a:pt x="22" y="6"/>
                    <a:pt x="22" y="6"/>
                  </a:cubicBezTo>
                  <a:cubicBezTo>
                    <a:pt x="22" y="7"/>
                    <a:pt x="21" y="8"/>
                    <a:pt x="21" y="10"/>
                  </a:cubicBezTo>
                  <a:cubicBezTo>
                    <a:pt x="21" y="20"/>
                    <a:pt x="21" y="20"/>
                    <a:pt x="21" y="20"/>
                  </a:cubicBezTo>
                  <a:cubicBezTo>
                    <a:pt x="21" y="21"/>
                    <a:pt x="21" y="22"/>
                    <a:pt x="21" y="22"/>
                  </a:cubicBezTo>
                  <a:cubicBezTo>
                    <a:pt x="21" y="22"/>
                    <a:pt x="20" y="23"/>
                    <a:pt x="20" y="23"/>
                  </a:cubicBezTo>
                  <a:cubicBezTo>
                    <a:pt x="15" y="28"/>
                    <a:pt x="15" y="28"/>
                    <a:pt x="15" y="28"/>
                  </a:cubicBezTo>
                  <a:cubicBezTo>
                    <a:pt x="14" y="29"/>
                    <a:pt x="13" y="30"/>
                    <a:pt x="12" y="31"/>
                  </a:cubicBezTo>
                  <a:cubicBezTo>
                    <a:pt x="1" y="42"/>
                    <a:pt x="1" y="42"/>
                    <a:pt x="1" y="42"/>
                  </a:cubicBezTo>
                  <a:cubicBezTo>
                    <a:pt x="0" y="43"/>
                    <a:pt x="0" y="44"/>
                    <a:pt x="0" y="44"/>
                  </a:cubicBezTo>
                  <a:cubicBezTo>
                    <a:pt x="0" y="44"/>
                    <a:pt x="0" y="45"/>
                    <a:pt x="0" y="46"/>
                  </a:cubicBezTo>
                  <a:cubicBezTo>
                    <a:pt x="0" y="49"/>
                    <a:pt x="0" y="49"/>
                    <a:pt x="0" y="49"/>
                  </a:cubicBezTo>
                  <a:cubicBezTo>
                    <a:pt x="0" y="50"/>
                    <a:pt x="0" y="52"/>
                    <a:pt x="0" y="52"/>
                  </a:cubicBezTo>
                  <a:cubicBezTo>
                    <a:pt x="0" y="53"/>
                    <a:pt x="0" y="55"/>
                    <a:pt x="0" y="56"/>
                  </a:cubicBezTo>
                  <a:cubicBezTo>
                    <a:pt x="0" y="85"/>
                    <a:pt x="0" y="85"/>
                    <a:pt x="0" y="85"/>
                  </a:cubicBezTo>
                  <a:cubicBezTo>
                    <a:pt x="0" y="86"/>
                    <a:pt x="0" y="88"/>
                    <a:pt x="0" y="89"/>
                  </a:cubicBezTo>
                  <a:cubicBezTo>
                    <a:pt x="0" y="107"/>
                    <a:pt x="0" y="107"/>
                    <a:pt x="0" y="107"/>
                  </a:cubicBezTo>
                  <a:cubicBezTo>
                    <a:pt x="0" y="108"/>
                    <a:pt x="0" y="110"/>
                    <a:pt x="0" y="111"/>
                  </a:cubicBezTo>
                  <a:cubicBezTo>
                    <a:pt x="0" y="114"/>
                    <a:pt x="0" y="114"/>
                    <a:pt x="0" y="114"/>
                  </a:cubicBezTo>
                  <a:cubicBezTo>
                    <a:pt x="0" y="116"/>
                    <a:pt x="1" y="116"/>
                    <a:pt x="2" y="116"/>
                  </a:cubicBezTo>
                  <a:cubicBezTo>
                    <a:pt x="5" y="116"/>
                    <a:pt x="5" y="116"/>
                    <a:pt x="5" y="116"/>
                  </a:cubicBezTo>
                  <a:cubicBezTo>
                    <a:pt x="6" y="116"/>
                    <a:pt x="8" y="116"/>
                    <a:pt x="9" y="116"/>
                  </a:cubicBezTo>
                  <a:cubicBezTo>
                    <a:pt x="51" y="116"/>
                    <a:pt x="51" y="116"/>
                    <a:pt x="51" y="116"/>
                  </a:cubicBezTo>
                  <a:cubicBezTo>
                    <a:pt x="52" y="116"/>
                    <a:pt x="54" y="116"/>
                    <a:pt x="55" y="116"/>
                  </a:cubicBezTo>
                  <a:cubicBezTo>
                    <a:pt x="56" y="116"/>
                    <a:pt x="56" y="116"/>
                    <a:pt x="56" y="116"/>
                  </a:cubicBezTo>
                  <a:cubicBezTo>
                    <a:pt x="57" y="116"/>
                    <a:pt x="58" y="116"/>
                    <a:pt x="59" y="116"/>
                  </a:cubicBezTo>
                  <a:cubicBezTo>
                    <a:pt x="60" y="116"/>
                    <a:pt x="61" y="116"/>
                    <a:pt x="62" y="116"/>
                  </a:cubicBezTo>
                  <a:cubicBezTo>
                    <a:pt x="63" y="116"/>
                    <a:pt x="63" y="116"/>
                    <a:pt x="63" y="116"/>
                  </a:cubicBezTo>
                  <a:cubicBezTo>
                    <a:pt x="64" y="116"/>
                    <a:pt x="66" y="116"/>
                    <a:pt x="67" y="116"/>
                  </a:cubicBezTo>
                  <a:cubicBezTo>
                    <a:pt x="92" y="116"/>
                    <a:pt x="92" y="116"/>
                    <a:pt x="92" y="116"/>
                  </a:cubicBezTo>
                  <a:cubicBezTo>
                    <a:pt x="93" y="116"/>
                    <a:pt x="95" y="116"/>
                    <a:pt x="95" y="116"/>
                  </a:cubicBezTo>
                  <a:cubicBezTo>
                    <a:pt x="96" y="116"/>
                    <a:pt x="97" y="116"/>
                    <a:pt x="99" y="116"/>
                  </a:cubicBezTo>
                  <a:cubicBezTo>
                    <a:pt x="99" y="116"/>
                    <a:pt x="99" y="116"/>
                    <a:pt x="99" y="116"/>
                  </a:cubicBezTo>
                  <a:cubicBezTo>
                    <a:pt x="100" y="116"/>
                    <a:pt x="101" y="116"/>
                    <a:pt x="101" y="114"/>
                  </a:cubicBezTo>
                  <a:cubicBezTo>
                    <a:pt x="101" y="57"/>
                    <a:pt x="101" y="57"/>
                    <a:pt x="101" y="57"/>
                  </a:cubicBezTo>
                  <a:cubicBezTo>
                    <a:pt x="101" y="56"/>
                    <a:pt x="101" y="55"/>
                    <a:pt x="101" y="53"/>
                  </a:cubicBezTo>
                  <a:cubicBezTo>
                    <a:pt x="101" y="48"/>
                    <a:pt x="101" y="48"/>
                    <a:pt x="101" y="48"/>
                  </a:cubicBezTo>
                  <a:cubicBezTo>
                    <a:pt x="101" y="47"/>
                    <a:pt x="101" y="45"/>
                    <a:pt x="100" y="45"/>
                  </a:cubicBezTo>
                  <a:close/>
                  <a:moveTo>
                    <a:pt x="29" y="17"/>
                  </a:moveTo>
                  <a:cubicBezTo>
                    <a:pt x="29" y="16"/>
                    <a:pt x="29" y="14"/>
                    <a:pt x="29" y="13"/>
                  </a:cubicBezTo>
                  <a:cubicBezTo>
                    <a:pt x="29" y="10"/>
                    <a:pt x="29" y="10"/>
                    <a:pt x="29" y="10"/>
                  </a:cubicBezTo>
                  <a:cubicBezTo>
                    <a:pt x="29" y="8"/>
                    <a:pt x="30" y="8"/>
                    <a:pt x="31" y="8"/>
                  </a:cubicBezTo>
                  <a:cubicBezTo>
                    <a:pt x="70" y="8"/>
                    <a:pt x="70" y="8"/>
                    <a:pt x="70" y="8"/>
                  </a:cubicBezTo>
                  <a:cubicBezTo>
                    <a:pt x="71" y="8"/>
                    <a:pt x="72" y="8"/>
                    <a:pt x="72" y="10"/>
                  </a:cubicBezTo>
                  <a:cubicBezTo>
                    <a:pt x="72" y="20"/>
                    <a:pt x="72" y="20"/>
                    <a:pt x="72" y="20"/>
                  </a:cubicBezTo>
                  <a:cubicBezTo>
                    <a:pt x="72" y="21"/>
                    <a:pt x="71" y="22"/>
                    <a:pt x="70" y="22"/>
                  </a:cubicBezTo>
                  <a:cubicBezTo>
                    <a:pt x="69" y="22"/>
                    <a:pt x="69" y="22"/>
                    <a:pt x="69" y="22"/>
                  </a:cubicBezTo>
                  <a:cubicBezTo>
                    <a:pt x="68" y="22"/>
                    <a:pt x="66" y="22"/>
                    <a:pt x="65" y="22"/>
                  </a:cubicBezTo>
                  <a:cubicBezTo>
                    <a:pt x="33" y="22"/>
                    <a:pt x="33" y="22"/>
                    <a:pt x="33" y="22"/>
                  </a:cubicBezTo>
                  <a:cubicBezTo>
                    <a:pt x="32" y="22"/>
                    <a:pt x="31" y="22"/>
                    <a:pt x="30" y="22"/>
                  </a:cubicBezTo>
                  <a:cubicBezTo>
                    <a:pt x="29" y="22"/>
                    <a:pt x="29" y="21"/>
                    <a:pt x="29" y="20"/>
                  </a:cubicBezTo>
                  <a:lnTo>
                    <a:pt x="29" y="17"/>
                  </a:lnTo>
                  <a:close/>
                  <a:moveTo>
                    <a:pt x="58" y="56"/>
                  </a:moveTo>
                  <a:cubicBezTo>
                    <a:pt x="58" y="57"/>
                    <a:pt x="58" y="59"/>
                    <a:pt x="58" y="60"/>
                  </a:cubicBezTo>
                  <a:cubicBezTo>
                    <a:pt x="58" y="107"/>
                    <a:pt x="58" y="107"/>
                    <a:pt x="58" y="107"/>
                  </a:cubicBezTo>
                  <a:cubicBezTo>
                    <a:pt x="58" y="108"/>
                    <a:pt x="57" y="109"/>
                    <a:pt x="56" y="109"/>
                  </a:cubicBezTo>
                  <a:cubicBezTo>
                    <a:pt x="55" y="109"/>
                    <a:pt x="55" y="109"/>
                    <a:pt x="55" y="109"/>
                  </a:cubicBezTo>
                  <a:cubicBezTo>
                    <a:pt x="54" y="109"/>
                    <a:pt x="52" y="109"/>
                    <a:pt x="51" y="109"/>
                  </a:cubicBezTo>
                  <a:cubicBezTo>
                    <a:pt x="9" y="109"/>
                    <a:pt x="9" y="109"/>
                    <a:pt x="9" y="109"/>
                  </a:cubicBezTo>
                  <a:cubicBezTo>
                    <a:pt x="8" y="109"/>
                    <a:pt x="7" y="108"/>
                    <a:pt x="7" y="107"/>
                  </a:cubicBezTo>
                  <a:cubicBezTo>
                    <a:pt x="7" y="53"/>
                    <a:pt x="7" y="53"/>
                    <a:pt x="7" y="53"/>
                  </a:cubicBezTo>
                  <a:cubicBezTo>
                    <a:pt x="7" y="52"/>
                    <a:pt x="8" y="51"/>
                    <a:pt x="9" y="51"/>
                  </a:cubicBezTo>
                  <a:cubicBezTo>
                    <a:pt x="53" y="51"/>
                    <a:pt x="53" y="51"/>
                    <a:pt x="53" y="51"/>
                  </a:cubicBezTo>
                  <a:cubicBezTo>
                    <a:pt x="54" y="51"/>
                    <a:pt x="56" y="51"/>
                    <a:pt x="56" y="51"/>
                  </a:cubicBezTo>
                  <a:cubicBezTo>
                    <a:pt x="57" y="51"/>
                    <a:pt x="58" y="52"/>
                    <a:pt x="58" y="53"/>
                  </a:cubicBezTo>
                  <a:lnTo>
                    <a:pt x="58" y="56"/>
                  </a:lnTo>
                  <a:close/>
                  <a:moveTo>
                    <a:pt x="64" y="42"/>
                  </a:moveTo>
                  <a:cubicBezTo>
                    <a:pt x="63" y="43"/>
                    <a:pt x="62" y="44"/>
                    <a:pt x="61" y="44"/>
                  </a:cubicBezTo>
                  <a:cubicBezTo>
                    <a:pt x="61" y="44"/>
                    <a:pt x="60" y="44"/>
                    <a:pt x="59" y="44"/>
                  </a:cubicBezTo>
                  <a:cubicBezTo>
                    <a:pt x="58" y="44"/>
                    <a:pt x="57" y="44"/>
                    <a:pt x="56" y="44"/>
                  </a:cubicBezTo>
                  <a:cubicBezTo>
                    <a:pt x="12" y="44"/>
                    <a:pt x="12" y="44"/>
                    <a:pt x="12" y="44"/>
                  </a:cubicBezTo>
                  <a:cubicBezTo>
                    <a:pt x="10" y="44"/>
                    <a:pt x="10" y="43"/>
                    <a:pt x="11" y="42"/>
                  </a:cubicBezTo>
                  <a:cubicBezTo>
                    <a:pt x="23" y="31"/>
                    <a:pt x="23" y="31"/>
                    <a:pt x="23" y="31"/>
                  </a:cubicBezTo>
                  <a:cubicBezTo>
                    <a:pt x="23" y="30"/>
                    <a:pt x="25" y="29"/>
                    <a:pt x="26" y="29"/>
                  </a:cubicBezTo>
                  <a:cubicBezTo>
                    <a:pt x="27" y="29"/>
                    <a:pt x="27" y="29"/>
                    <a:pt x="27" y="29"/>
                  </a:cubicBezTo>
                  <a:cubicBezTo>
                    <a:pt x="28" y="29"/>
                    <a:pt x="30" y="29"/>
                    <a:pt x="31" y="29"/>
                  </a:cubicBezTo>
                  <a:cubicBezTo>
                    <a:pt x="70" y="29"/>
                    <a:pt x="70" y="29"/>
                    <a:pt x="70" y="29"/>
                  </a:cubicBezTo>
                  <a:cubicBezTo>
                    <a:pt x="71" y="29"/>
                    <a:pt x="73" y="29"/>
                    <a:pt x="73" y="29"/>
                  </a:cubicBezTo>
                  <a:cubicBezTo>
                    <a:pt x="74" y="29"/>
                    <a:pt x="75" y="29"/>
                    <a:pt x="76" y="29"/>
                  </a:cubicBezTo>
                  <a:cubicBezTo>
                    <a:pt x="76" y="29"/>
                    <a:pt x="77" y="30"/>
                    <a:pt x="76" y="30"/>
                  </a:cubicBezTo>
                  <a:cubicBezTo>
                    <a:pt x="76" y="30"/>
                    <a:pt x="75" y="31"/>
                    <a:pt x="74" y="32"/>
                  </a:cubicBezTo>
                  <a:lnTo>
                    <a:pt x="64" y="42"/>
                  </a:lnTo>
                  <a:close/>
                  <a:moveTo>
                    <a:pt x="94" y="107"/>
                  </a:moveTo>
                  <a:cubicBezTo>
                    <a:pt x="94" y="108"/>
                    <a:pt x="93" y="109"/>
                    <a:pt x="92" y="109"/>
                  </a:cubicBezTo>
                  <a:cubicBezTo>
                    <a:pt x="67" y="109"/>
                    <a:pt x="67" y="109"/>
                    <a:pt x="67" y="109"/>
                  </a:cubicBezTo>
                  <a:cubicBezTo>
                    <a:pt x="66" y="109"/>
                    <a:pt x="65" y="108"/>
                    <a:pt x="65" y="107"/>
                  </a:cubicBezTo>
                  <a:cubicBezTo>
                    <a:pt x="65" y="53"/>
                    <a:pt x="65" y="53"/>
                    <a:pt x="65" y="53"/>
                  </a:cubicBezTo>
                  <a:cubicBezTo>
                    <a:pt x="65" y="52"/>
                    <a:pt x="66" y="51"/>
                    <a:pt x="66" y="50"/>
                  </a:cubicBezTo>
                  <a:cubicBezTo>
                    <a:pt x="78" y="38"/>
                    <a:pt x="78" y="38"/>
                    <a:pt x="78" y="38"/>
                  </a:cubicBezTo>
                  <a:cubicBezTo>
                    <a:pt x="79" y="38"/>
                    <a:pt x="80" y="37"/>
                    <a:pt x="80" y="36"/>
                  </a:cubicBezTo>
                  <a:cubicBezTo>
                    <a:pt x="80" y="36"/>
                    <a:pt x="81" y="36"/>
                    <a:pt x="82" y="37"/>
                  </a:cubicBezTo>
                  <a:cubicBezTo>
                    <a:pt x="85" y="40"/>
                    <a:pt x="85" y="40"/>
                    <a:pt x="85" y="40"/>
                  </a:cubicBezTo>
                  <a:cubicBezTo>
                    <a:pt x="86" y="41"/>
                    <a:pt x="87" y="42"/>
                    <a:pt x="88" y="43"/>
                  </a:cubicBezTo>
                  <a:cubicBezTo>
                    <a:pt x="93" y="48"/>
                    <a:pt x="93" y="48"/>
                    <a:pt x="93" y="48"/>
                  </a:cubicBezTo>
                  <a:cubicBezTo>
                    <a:pt x="93" y="48"/>
                    <a:pt x="94" y="50"/>
                    <a:pt x="94" y="51"/>
                  </a:cubicBezTo>
                  <a:lnTo>
                    <a:pt x="94" y="107"/>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37" name="Freeform 233">
              <a:extLst>
                <a:ext uri="{FF2B5EF4-FFF2-40B4-BE49-F238E27FC236}">
                  <a16:creationId xmlns:a16="http://schemas.microsoft.com/office/drawing/2014/main" id="{043A832A-DC1C-4CD6-A065-260E16970C5C}"/>
                </a:ext>
              </a:extLst>
            </p:cNvPr>
            <p:cNvSpPr>
              <a:spLocks/>
            </p:cNvSpPr>
            <p:nvPr/>
          </p:nvSpPr>
          <p:spPr bwMode="auto">
            <a:xfrm>
              <a:off x="1648810" y="4152742"/>
              <a:ext cx="69894" cy="113827"/>
            </a:xfrm>
            <a:custGeom>
              <a:avLst/>
              <a:gdLst/>
              <a:ahLst/>
              <a:cxnLst>
                <a:cxn ang="0">
                  <a:pos x="0" y="34"/>
                </a:cxn>
                <a:cxn ang="0">
                  <a:pos x="2" y="36"/>
                </a:cxn>
                <a:cxn ang="0">
                  <a:pos x="20" y="36"/>
                </a:cxn>
                <a:cxn ang="0">
                  <a:pos x="22" y="34"/>
                </a:cxn>
                <a:cxn ang="0">
                  <a:pos x="22" y="2"/>
                </a:cxn>
                <a:cxn ang="0">
                  <a:pos x="20" y="0"/>
                </a:cxn>
                <a:cxn ang="0">
                  <a:pos x="2" y="0"/>
                </a:cxn>
                <a:cxn ang="0">
                  <a:pos x="0" y="2"/>
                </a:cxn>
                <a:cxn ang="0">
                  <a:pos x="0" y="34"/>
                </a:cxn>
              </a:cxnLst>
              <a:rect l="0" t="0" r="r" b="b"/>
              <a:pathLst>
                <a:path w="22" h="36">
                  <a:moveTo>
                    <a:pt x="0" y="34"/>
                  </a:moveTo>
                  <a:cubicBezTo>
                    <a:pt x="0" y="35"/>
                    <a:pt x="1" y="36"/>
                    <a:pt x="2" y="36"/>
                  </a:cubicBezTo>
                  <a:cubicBezTo>
                    <a:pt x="20" y="36"/>
                    <a:pt x="20" y="36"/>
                    <a:pt x="20" y="36"/>
                  </a:cubicBezTo>
                  <a:cubicBezTo>
                    <a:pt x="21" y="36"/>
                    <a:pt x="22" y="35"/>
                    <a:pt x="22" y="34"/>
                  </a:cubicBezTo>
                  <a:cubicBezTo>
                    <a:pt x="22" y="2"/>
                    <a:pt x="22" y="2"/>
                    <a:pt x="22" y="2"/>
                  </a:cubicBezTo>
                  <a:cubicBezTo>
                    <a:pt x="22" y="0"/>
                    <a:pt x="21" y="0"/>
                    <a:pt x="20" y="0"/>
                  </a:cubicBezTo>
                  <a:cubicBezTo>
                    <a:pt x="2" y="0"/>
                    <a:pt x="2" y="0"/>
                    <a:pt x="2" y="0"/>
                  </a:cubicBezTo>
                  <a:cubicBezTo>
                    <a:pt x="1" y="0"/>
                    <a:pt x="0" y="0"/>
                    <a:pt x="0" y="2"/>
                  </a:cubicBezTo>
                  <a:lnTo>
                    <a:pt x="0" y="34"/>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grpSp>
      <p:sp>
        <p:nvSpPr>
          <p:cNvPr id="2" name="Slide Number Placeholder 1">
            <a:extLst>
              <a:ext uri="{FF2B5EF4-FFF2-40B4-BE49-F238E27FC236}">
                <a16:creationId xmlns:a16="http://schemas.microsoft.com/office/drawing/2014/main" id="{6123D4BB-96A2-45A9-8900-8789931CF813}"/>
              </a:ext>
            </a:extLst>
          </p:cNvPr>
          <p:cNvSpPr>
            <a:spLocks noGrp="1"/>
          </p:cNvSpPr>
          <p:nvPr>
            <p:ph type="sldNum" sz="quarter" idx="21"/>
          </p:nvPr>
        </p:nvSpPr>
        <p:spPr/>
        <p:txBody>
          <a:bodyPr/>
          <a:lstStyle/>
          <a:p>
            <a:fld id="{B2192B31-B341-4013-B7E8-60D2E97D576A}" type="slidenum">
              <a:rPr lang="en-US" smtClean="0"/>
              <a:pPr/>
              <a:t>13</a:t>
            </a:fld>
            <a:endParaRPr lang="en-US" dirty="0"/>
          </a:p>
        </p:txBody>
      </p:sp>
      <p:pic>
        <p:nvPicPr>
          <p:cNvPr id="38" name="Picture 37" descr="A close up of a sign&#10;&#10;Description automatically generated">
            <a:extLst>
              <a:ext uri="{FF2B5EF4-FFF2-40B4-BE49-F238E27FC236}">
                <a16:creationId xmlns:a16="http://schemas.microsoft.com/office/drawing/2014/main" id="{47FC7645-EEAD-4995-BF22-CB2EC7EEA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39" name="Rounded Rectangle 4">
            <a:extLst>
              <a:ext uri="{FF2B5EF4-FFF2-40B4-BE49-F238E27FC236}">
                <a16:creationId xmlns:a16="http://schemas.microsoft.com/office/drawing/2014/main" id="{0CD2BB5B-B46E-4D2D-BC1F-E25D8914EC9D}"/>
              </a:ext>
            </a:extLst>
          </p:cNvPr>
          <p:cNvSpPr/>
          <p:nvPr/>
        </p:nvSpPr>
        <p:spPr bwMode="auto">
          <a:xfrm>
            <a:off x="2286000" y="4638188"/>
            <a:ext cx="6781800" cy="448162"/>
          </a:xfrm>
          <a:prstGeom prst="roundRect">
            <a:avLst/>
          </a:prstGeom>
          <a:solidFill>
            <a:srgbClr val="FFC00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400" dirty="0">
              <a:solidFill>
                <a:schemeClr val="bg2">
                  <a:lumMod val="10000"/>
                </a:schemeClr>
              </a:solidFill>
            </a:endParaRPr>
          </a:p>
        </p:txBody>
      </p:sp>
      <p:sp>
        <p:nvSpPr>
          <p:cNvPr id="3" name="TextBox 2"/>
          <p:cNvSpPr txBox="1"/>
          <p:nvPr/>
        </p:nvSpPr>
        <p:spPr>
          <a:xfrm>
            <a:off x="3846762" y="4590346"/>
            <a:ext cx="4417990" cy="523220"/>
          </a:xfrm>
          <a:prstGeom prst="rect">
            <a:avLst/>
          </a:prstGeom>
          <a:noFill/>
        </p:spPr>
        <p:txBody>
          <a:bodyPr wrap="square" rtlCol="0">
            <a:spAutoFit/>
          </a:bodyPr>
          <a:lstStyle/>
          <a:p>
            <a:pPr algn="ctr"/>
            <a:r>
              <a:rPr lang="en-US" sz="1400" b="1" dirty="0">
                <a:solidFill>
                  <a:schemeClr val="bg2">
                    <a:lumMod val="10000"/>
                  </a:schemeClr>
                </a:solidFill>
              </a:rPr>
              <a:t>Chat:  </a:t>
            </a:r>
            <a:r>
              <a:rPr lang="en-US" sz="1400" dirty="0">
                <a:solidFill>
                  <a:schemeClr val="bg2">
                    <a:lumMod val="10000"/>
                  </a:schemeClr>
                </a:solidFill>
              </a:rPr>
              <a:t>Do you expect any of these to impact </a:t>
            </a:r>
          </a:p>
          <a:p>
            <a:pPr algn="ctr"/>
            <a:r>
              <a:rPr lang="en-US" sz="1400" dirty="0">
                <a:solidFill>
                  <a:schemeClr val="bg2">
                    <a:lumMod val="10000"/>
                  </a:schemeClr>
                </a:solidFill>
              </a:rPr>
              <a:t>your menu moving forward? Solutions?</a:t>
            </a:r>
          </a:p>
        </p:txBody>
      </p:sp>
      <p:sp>
        <p:nvSpPr>
          <p:cNvPr id="40" name="Freeform 70">
            <a:extLst>
              <a:ext uri="{FF2B5EF4-FFF2-40B4-BE49-F238E27FC236}">
                <a16:creationId xmlns:a16="http://schemas.microsoft.com/office/drawing/2014/main" id="{17D096E3-7D6E-4B72-B893-AAC1A3C6802C}"/>
              </a:ext>
            </a:extLst>
          </p:cNvPr>
          <p:cNvSpPr>
            <a:spLocks noChangeArrowheads="1"/>
          </p:cNvSpPr>
          <p:nvPr/>
        </p:nvSpPr>
        <p:spPr bwMode="auto">
          <a:xfrm>
            <a:off x="3062667" y="4670892"/>
            <a:ext cx="395091" cy="362128"/>
          </a:xfrm>
          <a:custGeom>
            <a:avLst/>
            <a:gdLst>
              <a:gd name="T0" fmla="*/ 63953 w 497"/>
              <a:gd name="T1" fmla="*/ 123611 h 445"/>
              <a:gd name="T2" fmla="*/ 63953 w 497"/>
              <a:gd name="T3" fmla="*/ 123611 h 445"/>
              <a:gd name="T4" fmla="*/ 63953 w 497"/>
              <a:gd name="T5" fmla="*/ 56187 h 445"/>
              <a:gd name="T6" fmla="*/ 23870 w 497"/>
              <a:gd name="T7" fmla="*/ 56187 h 445"/>
              <a:gd name="T8" fmla="*/ 0 w 497"/>
              <a:gd name="T9" fmla="*/ 80010 h 445"/>
              <a:gd name="T10" fmla="*/ 0 w 497"/>
              <a:gd name="T11" fmla="*/ 143389 h 445"/>
              <a:gd name="T12" fmla="*/ 23870 w 497"/>
              <a:gd name="T13" fmla="*/ 167661 h 445"/>
              <a:gd name="T14" fmla="*/ 31977 w 497"/>
              <a:gd name="T15" fmla="*/ 167661 h 445"/>
              <a:gd name="T16" fmla="*/ 31977 w 497"/>
              <a:gd name="T17" fmla="*/ 199576 h 445"/>
              <a:gd name="T18" fmla="*/ 68007 w 497"/>
              <a:gd name="T19" fmla="*/ 167661 h 445"/>
              <a:gd name="T20" fmla="*/ 123403 w 497"/>
              <a:gd name="T21" fmla="*/ 167661 h 445"/>
              <a:gd name="T22" fmla="*/ 143670 w 497"/>
              <a:gd name="T23" fmla="*/ 143389 h 445"/>
              <a:gd name="T24" fmla="*/ 143670 w 497"/>
              <a:gd name="T25" fmla="*/ 123611 h 445"/>
              <a:gd name="T26" fmla="*/ 143670 w 497"/>
              <a:gd name="T27" fmla="*/ 123611 h 445"/>
              <a:gd name="T28" fmla="*/ 63953 w 497"/>
              <a:gd name="T29" fmla="*/ 123611 h 445"/>
              <a:gd name="T30" fmla="*/ 199517 w 497"/>
              <a:gd name="T31" fmla="*/ 0 h 445"/>
              <a:gd name="T32" fmla="*/ 199517 w 497"/>
              <a:gd name="T33" fmla="*/ 0 h 445"/>
              <a:gd name="T34" fmla="*/ 99533 w 497"/>
              <a:gd name="T35" fmla="*/ 0 h 445"/>
              <a:gd name="T36" fmla="*/ 79717 w 497"/>
              <a:gd name="T37" fmla="*/ 24273 h 445"/>
              <a:gd name="T38" fmla="*/ 79717 w 497"/>
              <a:gd name="T39" fmla="*/ 111475 h 445"/>
              <a:gd name="T40" fmla="*/ 155830 w 497"/>
              <a:gd name="T41" fmla="*/ 111475 h 445"/>
              <a:gd name="T42" fmla="*/ 191410 w 497"/>
              <a:gd name="T43" fmla="*/ 143389 h 445"/>
              <a:gd name="T44" fmla="*/ 191410 w 497"/>
              <a:gd name="T45" fmla="*/ 111475 h 445"/>
              <a:gd name="T46" fmla="*/ 199517 w 497"/>
              <a:gd name="T47" fmla="*/ 111475 h 445"/>
              <a:gd name="T48" fmla="*/ 223387 w 497"/>
              <a:gd name="T49" fmla="*/ 87651 h 445"/>
              <a:gd name="T50" fmla="*/ 223387 w 497"/>
              <a:gd name="T51" fmla="*/ 24273 h 445"/>
              <a:gd name="T52" fmla="*/ 199517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2">
              <a:lumMod val="2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77924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Lst>
          </p:cNvPr>
          <p:cNvSpPr/>
          <p:nvPr/>
        </p:nvSpPr>
        <p:spPr bwMode="auto">
          <a:xfrm>
            <a:off x="0" y="2419350"/>
            <a:ext cx="9144000" cy="30588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Rectangle 25">
            <a:extLst>
              <a:ext uri="{FF2B5EF4-FFF2-40B4-BE49-F238E27FC236}">
                <a16:creationId xmlns:a16="http://schemas.microsoft.com/office/drawing/2014/main" id="{E0BE6C1C-EB5B-4D08-9691-160C57ED5A40}"/>
              </a:ext>
            </a:extLst>
          </p:cNvPr>
          <p:cNvSpPr/>
          <p:nvPr/>
        </p:nvSpPr>
        <p:spPr bwMode="auto">
          <a:xfrm>
            <a:off x="0" y="0"/>
            <a:ext cx="9144000" cy="25717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7" name="Rounded Rectangle 7">
            <a:extLst>
              <a:ext uri="{FF2B5EF4-FFF2-40B4-BE49-F238E27FC236}">
                <a16:creationId xmlns:a16="http://schemas.microsoft.com/office/drawing/2014/main" id="{0377FBF3-ECC6-4DAD-AAD0-5B192B7085CE}"/>
              </a:ext>
            </a:extLst>
          </p:cNvPr>
          <p:cNvSpPr/>
          <p:nvPr/>
        </p:nvSpPr>
        <p:spPr bwMode="auto">
          <a:xfrm>
            <a:off x="651306" y="1344110"/>
            <a:ext cx="8264094" cy="3191879"/>
          </a:xfrm>
          <a:prstGeom prst="roundRect">
            <a:avLst/>
          </a:prstGeom>
          <a:solidFill>
            <a:srgbClr val="92C1C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28" name="Rounded Rectangle 4">
            <a:extLst>
              <a:ext uri="{FF2B5EF4-FFF2-40B4-BE49-F238E27FC236}">
                <a16:creationId xmlns:a16="http://schemas.microsoft.com/office/drawing/2014/main" id="{07D6BB4C-613A-49EF-B4B5-58917062ED6A}"/>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a:xfrm>
            <a:off x="686455" y="386530"/>
            <a:ext cx="3810000" cy="1194620"/>
          </a:xfrm>
        </p:spPr>
        <p:txBody>
          <a:bodyPr/>
          <a:lstStyle/>
          <a:p>
            <a:r>
              <a:rPr lang="en-US" dirty="0"/>
              <a:t>Budget</a:t>
            </a:r>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a:xfrm>
            <a:off x="1381143" y="1808620"/>
            <a:ext cx="6047577" cy="723480"/>
          </a:xfrm>
        </p:spPr>
        <p:txBody>
          <a:bodyPr/>
          <a:lstStyle/>
          <a:p>
            <a:r>
              <a:rPr lang="en-US" dirty="0"/>
              <a:t>Pre-determined by revenue available</a:t>
            </a:r>
          </a:p>
        </p:txBody>
      </p:sp>
      <p:sp>
        <p:nvSpPr>
          <p:cNvPr id="22" name="Text Placeholder 21">
            <a:extLst>
              <a:ext uri="{FF2B5EF4-FFF2-40B4-BE49-F238E27FC236}">
                <a16:creationId xmlns:a16="http://schemas.microsoft.com/office/drawing/2014/main" id="{39F7D33A-C7CB-44B4-9CCC-31578675BCC0}"/>
              </a:ext>
            </a:extLst>
          </p:cNvPr>
          <p:cNvSpPr>
            <a:spLocks noGrp="1"/>
          </p:cNvSpPr>
          <p:nvPr>
            <p:ph type="body" sz="quarter" idx="16"/>
          </p:nvPr>
        </p:nvSpPr>
        <p:spPr>
          <a:xfrm>
            <a:off x="1828800" y="2542222"/>
            <a:ext cx="6248400" cy="723480"/>
          </a:xfrm>
        </p:spPr>
        <p:txBody>
          <a:bodyPr/>
          <a:lstStyle/>
          <a:p>
            <a:r>
              <a:rPr lang="en-US" dirty="0"/>
              <a:t>Driven by total reimbursement and USDA Foods allocations</a:t>
            </a:r>
          </a:p>
        </p:txBody>
      </p:sp>
      <p:sp>
        <p:nvSpPr>
          <p:cNvPr id="24" name="Text Placeholder 23">
            <a:extLst>
              <a:ext uri="{FF2B5EF4-FFF2-40B4-BE49-F238E27FC236}">
                <a16:creationId xmlns:a16="http://schemas.microsoft.com/office/drawing/2014/main" id="{6B430B30-1FB7-474E-A74C-BD7F4464DD4E}"/>
              </a:ext>
            </a:extLst>
          </p:cNvPr>
          <p:cNvSpPr>
            <a:spLocks noGrp="1"/>
          </p:cNvSpPr>
          <p:nvPr>
            <p:ph type="body" sz="quarter" idx="18"/>
          </p:nvPr>
        </p:nvSpPr>
        <p:spPr>
          <a:xfrm>
            <a:off x="2202943" y="3662966"/>
            <a:ext cx="6614540" cy="723480"/>
          </a:xfrm>
        </p:spPr>
        <p:txBody>
          <a:bodyPr/>
          <a:lstStyle/>
          <a:p>
            <a:r>
              <a:rPr lang="en-US" dirty="0"/>
              <a:t>Includes expenses other than food items</a:t>
            </a:r>
          </a:p>
        </p:txBody>
      </p:sp>
      <p:cxnSp>
        <p:nvCxnSpPr>
          <p:cNvPr id="6" name="Straight Connector 5">
            <a:extLst>
              <a:ext uri="{FF2B5EF4-FFF2-40B4-BE49-F238E27FC236}">
                <a16:creationId xmlns:a16="http://schemas.microsoft.com/office/drawing/2014/main" id="{F30FCF28-1A2C-C64E-BB6C-915BBCCDAC82}"/>
              </a:ext>
            </a:extLst>
          </p:cNvPr>
          <p:cNvCxnSpPr/>
          <p:nvPr/>
        </p:nvCxnSpPr>
        <p:spPr>
          <a:xfrm>
            <a:off x="1219200" y="2406089"/>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8CDFD0-9164-F044-A3B1-0FBF499430AA}"/>
              </a:ext>
            </a:extLst>
          </p:cNvPr>
          <p:cNvCxnSpPr/>
          <p:nvPr/>
        </p:nvCxnSpPr>
        <p:spPr>
          <a:xfrm>
            <a:off x="1219200" y="3408767"/>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14</a:t>
            </a:fld>
            <a:endParaRPr lang="en-US" dirty="0"/>
          </a:p>
        </p:txBody>
      </p:sp>
      <p:pic>
        <p:nvPicPr>
          <p:cNvPr id="20" name="Picture 19" descr="A close up of a sign&#10;&#10;Description automatically generated">
            <a:extLst>
              <a:ext uri="{FF2B5EF4-FFF2-40B4-BE49-F238E27FC236}">
                <a16:creationId xmlns:a16="http://schemas.microsoft.com/office/drawing/2014/main" id="{25F89D17-152F-44C0-A2A1-12BBA9BB9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30" name="Parallelogram 29">
            <a:extLst>
              <a:ext uri="{FF2B5EF4-FFF2-40B4-BE49-F238E27FC236}">
                <a16:creationId xmlns:a16="http://schemas.microsoft.com/office/drawing/2014/main" id="{BDB884DF-8ED4-47B7-B0C3-21A0371080C7}"/>
              </a:ext>
            </a:extLst>
          </p:cNvPr>
          <p:cNvSpPr/>
          <p:nvPr/>
        </p:nvSpPr>
        <p:spPr>
          <a:xfrm>
            <a:off x="3886527" y="233048"/>
            <a:ext cx="4495473" cy="952216"/>
          </a:xfrm>
          <a:prstGeom prst="parallelogram">
            <a:avLst/>
          </a:prstGeom>
          <a:solidFill>
            <a:srgbClr val="0D432B"/>
          </a:solidFill>
          <a:ln w="38100">
            <a:solidFill>
              <a:srgbClr val="92C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Calibri" panose="020F0502020204030204" pitchFamily="34" charset="0"/>
                <a:cs typeface="Calibri" panose="020F0502020204030204" pitchFamily="34" charset="0"/>
              </a:rPr>
              <a:t>The simplest definition of a budget is “telling your money where to go”</a:t>
            </a:r>
          </a:p>
          <a:p>
            <a:pPr algn="ctr"/>
            <a:r>
              <a:rPr lang="en-US" dirty="0">
                <a:solidFill>
                  <a:schemeClr val="bg2"/>
                </a:solidFill>
                <a:latin typeface="Calibri" panose="020F0502020204030204" pitchFamily="34" charset="0"/>
                <a:cs typeface="Calibri" panose="020F0502020204030204" pitchFamily="34" charset="0"/>
              </a:rPr>
              <a:t>- </a:t>
            </a:r>
            <a:r>
              <a:rPr lang="en-US" sz="1200" dirty="0">
                <a:solidFill>
                  <a:schemeClr val="bg2"/>
                </a:solidFill>
                <a:latin typeface="Calibri" panose="020F0502020204030204" pitchFamily="34" charset="0"/>
                <a:cs typeface="Calibri" panose="020F0502020204030204" pitchFamily="34" charset="0"/>
              </a:rPr>
              <a:t>Tsh Oxenreider</a:t>
            </a:r>
          </a:p>
        </p:txBody>
      </p:sp>
      <p:sp>
        <p:nvSpPr>
          <p:cNvPr id="4" name="Rectangle 3"/>
          <p:cNvSpPr/>
          <p:nvPr/>
        </p:nvSpPr>
        <p:spPr>
          <a:xfrm>
            <a:off x="2286000" y="2248585"/>
            <a:ext cx="4572000" cy="646331"/>
          </a:xfrm>
          <a:prstGeom prst="rect">
            <a:avLst/>
          </a:prstGeom>
        </p:spPr>
        <p:txBody>
          <a:bodyPr>
            <a:spAutoFit/>
          </a:bodyPr>
          <a:lstStyle/>
          <a:p>
            <a:r>
              <a:rPr lang="en-US" dirty="0"/>
              <a:t> </a:t>
            </a:r>
            <a:br>
              <a:rPr lang="en-US" dirty="0"/>
            </a:br>
            <a:endParaRPr lang="en-US" dirty="0"/>
          </a:p>
        </p:txBody>
      </p:sp>
      <p:sp>
        <p:nvSpPr>
          <p:cNvPr id="5" name="Rectangle 4"/>
          <p:cNvSpPr/>
          <p:nvPr/>
        </p:nvSpPr>
        <p:spPr>
          <a:xfrm>
            <a:off x="2286000" y="2248585"/>
            <a:ext cx="4572000" cy="646331"/>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282642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BC17873C-F19C-490D-ADAE-C4ED3CCB812A}"/>
              </a:ext>
            </a:extLst>
          </p:cNvPr>
          <p:cNvSpPr/>
          <p:nvPr/>
        </p:nvSpPr>
        <p:spPr bwMode="auto">
          <a:xfrm>
            <a:off x="4659670" y="3495674"/>
            <a:ext cx="4294701" cy="1438276"/>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ounded Rectangle 9">
            <a:extLst>
              <a:ext uri="{FF2B5EF4-FFF2-40B4-BE49-F238E27FC236}">
                <a16:creationId xmlns:a16="http://schemas.microsoft.com/office/drawing/2014/main" id="{08D1BFA7-0B67-40A4-A1BE-5E64E99DB0ED}"/>
              </a:ext>
            </a:extLst>
          </p:cNvPr>
          <p:cNvSpPr/>
          <p:nvPr/>
        </p:nvSpPr>
        <p:spPr bwMode="auto">
          <a:xfrm>
            <a:off x="152400" y="3495674"/>
            <a:ext cx="4382371" cy="1438276"/>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Rectangle 13">
            <a:extLst>
              <a:ext uri="{FF2B5EF4-FFF2-40B4-BE49-F238E27FC236}">
                <a16:creationId xmlns:a16="http://schemas.microsoft.com/office/drawing/2014/main" id="{4E88BD48-C968-41AE-87DD-81BF99B08D43}"/>
              </a:ext>
            </a:extLst>
          </p:cNvPr>
          <p:cNvSpPr/>
          <p:nvPr/>
        </p:nvSpPr>
        <p:spPr bwMode="auto">
          <a:xfrm>
            <a:off x="0" y="3179779"/>
            <a:ext cx="9144000" cy="149208"/>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7" name="Picture 6">
            <a:extLst>
              <a:ext uri="{FF2B5EF4-FFF2-40B4-BE49-F238E27FC236}">
                <a16:creationId xmlns:a16="http://schemas.microsoft.com/office/drawing/2014/main" id="{0075FE26-A66E-4093-A872-5F15F33986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6" y="313"/>
            <a:ext cx="9147035" cy="3177070"/>
          </a:xfrm>
          <a:prstGeom prst="rect">
            <a:avLst/>
          </a:prstGeom>
        </p:spPr>
      </p:pic>
      <p:sp>
        <p:nvSpPr>
          <p:cNvPr id="8" name="Rounded Rectangle 13">
            <a:extLst>
              <a:ext uri="{FF2B5EF4-FFF2-40B4-BE49-F238E27FC236}">
                <a16:creationId xmlns:a16="http://schemas.microsoft.com/office/drawing/2014/main" id="{535F71C2-E06B-4BCF-A250-16B734161A27}"/>
              </a:ext>
            </a:extLst>
          </p:cNvPr>
          <p:cNvSpPr/>
          <p:nvPr/>
        </p:nvSpPr>
        <p:spPr bwMode="auto">
          <a:xfrm>
            <a:off x="74460" y="1733550"/>
            <a:ext cx="5259540" cy="1353658"/>
          </a:xfrm>
          <a:prstGeom prst="roundRect">
            <a:avLst/>
          </a:prstGeom>
          <a:solidFill>
            <a:srgbClr val="2F6D8F">
              <a:alpha val="50000"/>
            </a:srgbClr>
          </a:solidFill>
          <a:ln w="9525">
            <a:noFill/>
            <a:round/>
            <a:headEnd/>
            <a:tailE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chemeClr val="accent4"/>
              </a:solidFill>
            </a:endParaRPr>
          </a:p>
        </p:txBody>
      </p:sp>
      <p:sp>
        <p:nvSpPr>
          <p:cNvPr id="10" name="Text Placeholder 9">
            <a:extLst>
              <a:ext uri="{FF2B5EF4-FFF2-40B4-BE49-F238E27FC236}">
                <a16:creationId xmlns:a16="http://schemas.microsoft.com/office/drawing/2014/main" id="{A33B6FFB-DB0F-4D71-928F-599664620F46}"/>
              </a:ext>
            </a:extLst>
          </p:cNvPr>
          <p:cNvSpPr>
            <a:spLocks noGrp="1"/>
          </p:cNvSpPr>
          <p:nvPr>
            <p:ph type="body" sz="quarter" idx="10"/>
          </p:nvPr>
        </p:nvSpPr>
        <p:spPr/>
        <p:txBody>
          <a:bodyPr/>
          <a:lstStyle/>
          <a:p>
            <a:r>
              <a:rPr lang="en-US" dirty="0"/>
              <a:t>USDA Foods</a:t>
            </a:r>
          </a:p>
        </p:txBody>
      </p:sp>
      <p:sp>
        <p:nvSpPr>
          <p:cNvPr id="11" name="Text Placeholder 10">
            <a:extLst>
              <a:ext uri="{FF2B5EF4-FFF2-40B4-BE49-F238E27FC236}">
                <a16:creationId xmlns:a16="http://schemas.microsoft.com/office/drawing/2014/main" id="{FD24352A-D713-46D7-AF03-E26F2C11E3DC}"/>
              </a:ext>
            </a:extLst>
          </p:cNvPr>
          <p:cNvSpPr>
            <a:spLocks noGrp="1"/>
          </p:cNvSpPr>
          <p:nvPr>
            <p:ph type="body" sz="quarter" idx="11"/>
          </p:nvPr>
        </p:nvSpPr>
        <p:spPr/>
        <p:txBody>
          <a:bodyPr/>
          <a:lstStyle/>
          <a:p>
            <a:r>
              <a:rPr lang="en-US" dirty="0"/>
              <a:t>Preparing for SY 21-22</a:t>
            </a:r>
          </a:p>
        </p:txBody>
      </p:sp>
      <p:sp>
        <p:nvSpPr>
          <p:cNvPr id="12" name="Text Placeholder 11">
            <a:extLst>
              <a:ext uri="{FF2B5EF4-FFF2-40B4-BE49-F238E27FC236}">
                <a16:creationId xmlns:a16="http://schemas.microsoft.com/office/drawing/2014/main" id="{2F6E9663-F3BA-4C7F-841C-FAB388D7BFA0}"/>
              </a:ext>
            </a:extLst>
          </p:cNvPr>
          <p:cNvSpPr>
            <a:spLocks noGrp="1"/>
          </p:cNvSpPr>
          <p:nvPr>
            <p:ph type="body" sz="quarter" idx="12"/>
          </p:nvPr>
        </p:nvSpPr>
        <p:spPr>
          <a:xfrm>
            <a:off x="189631" y="4019550"/>
            <a:ext cx="4229970" cy="914399"/>
          </a:xfrm>
        </p:spPr>
        <p:txBody>
          <a:bodyPr/>
          <a:lstStyle/>
          <a:p>
            <a:r>
              <a:rPr lang="en-US" sz="1800" b="1" dirty="0"/>
              <a:t>Prepare Cycle Menus for SY 21-22 </a:t>
            </a:r>
          </a:p>
        </p:txBody>
      </p:sp>
      <p:sp>
        <p:nvSpPr>
          <p:cNvPr id="15" name="Text Placeholder 14">
            <a:extLst>
              <a:ext uri="{FF2B5EF4-FFF2-40B4-BE49-F238E27FC236}">
                <a16:creationId xmlns:a16="http://schemas.microsoft.com/office/drawing/2014/main" id="{0DC730C9-526D-43DC-BAEE-1EF8D08138D0}"/>
              </a:ext>
            </a:extLst>
          </p:cNvPr>
          <p:cNvSpPr>
            <a:spLocks noGrp="1"/>
          </p:cNvSpPr>
          <p:nvPr>
            <p:ph type="body" sz="quarter" idx="13"/>
          </p:nvPr>
        </p:nvSpPr>
        <p:spPr>
          <a:xfrm>
            <a:off x="4849300" y="3668490"/>
            <a:ext cx="3913700" cy="1089971"/>
          </a:xfrm>
        </p:spPr>
        <p:txBody>
          <a:bodyPr/>
          <a:lstStyle/>
          <a:p>
            <a:pPr algn="l"/>
            <a:endParaRPr lang="en-US" b="1" dirty="0"/>
          </a:p>
          <a:p>
            <a:r>
              <a:rPr lang="en-US" sz="1800" b="1" dirty="0"/>
              <a:t>Conduct Cost Comparisons </a:t>
            </a:r>
          </a:p>
        </p:txBody>
      </p:sp>
      <p:sp>
        <p:nvSpPr>
          <p:cNvPr id="2" name="Slide Number Placeholder 1">
            <a:extLst>
              <a:ext uri="{FF2B5EF4-FFF2-40B4-BE49-F238E27FC236}">
                <a16:creationId xmlns:a16="http://schemas.microsoft.com/office/drawing/2014/main" id="{A9F6C24C-4A20-4E59-AFD5-EE6E646BF2AD}"/>
              </a:ext>
            </a:extLst>
          </p:cNvPr>
          <p:cNvSpPr>
            <a:spLocks noGrp="1"/>
          </p:cNvSpPr>
          <p:nvPr>
            <p:ph type="sldNum" sz="quarter" idx="14"/>
          </p:nvPr>
        </p:nvSpPr>
        <p:spPr/>
        <p:txBody>
          <a:bodyPr/>
          <a:lstStyle/>
          <a:p>
            <a:fld id="{B2192B31-B341-4013-B7E8-60D2E97D576A}" type="slidenum">
              <a:rPr lang="en-US" smtClean="0"/>
              <a:pPr/>
              <a:t>15</a:t>
            </a:fld>
            <a:endParaRPr lang="en-US" dirty="0"/>
          </a:p>
        </p:txBody>
      </p:sp>
    </p:spTree>
    <p:extLst>
      <p:ext uri="{BB962C8B-B14F-4D97-AF65-F5344CB8AC3E}">
        <p14:creationId xmlns:p14="http://schemas.microsoft.com/office/powerpoint/2010/main" val="162793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p:txBody>
          <a:bodyPr/>
          <a:lstStyle/>
          <a:p>
            <a:pPr algn="ctr"/>
            <a:r>
              <a:rPr lang="en-US" b="1" dirty="0"/>
              <a:t>Calculating Entitlement</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16</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Rounded Rectangle 4">
            <a:extLst>
              <a:ext uri="{FF2B5EF4-FFF2-40B4-BE49-F238E27FC236}">
                <a16:creationId xmlns:a16="http://schemas.microsoft.com/office/drawing/2014/main" id="{C100739C-A07B-43AD-AE96-CB4159AE9E23}"/>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 name="TextBox 3">
            <a:extLst>
              <a:ext uri="{FF2B5EF4-FFF2-40B4-BE49-F238E27FC236}">
                <a16:creationId xmlns:a16="http://schemas.microsoft.com/office/drawing/2014/main" id="{5E1DA9B0-CEDD-4377-BB5D-684CEA24ED2F}"/>
              </a:ext>
            </a:extLst>
          </p:cNvPr>
          <p:cNvSpPr txBox="1"/>
          <p:nvPr/>
        </p:nvSpPr>
        <p:spPr>
          <a:xfrm>
            <a:off x="152401" y="1276350"/>
            <a:ext cx="8742060" cy="2092881"/>
          </a:xfrm>
          <a:prstGeom prst="rect">
            <a:avLst/>
          </a:prstGeom>
          <a:noFill/>
        </p:spPr>
        <p:txBody>
          <a:bodyPr wrap="square" rtlCol="0">
            <a:spAutoFit/>
          </a:bodyPr>
          <a:lstStyle/>
          <a:p>
            <a:pPr algn="ctr"/>
            <a:r>
              <a:rPr lang="en-US" sz="2600" b="1" dirty="0"/>
              <a:t>Entitlement $ =</a:t>
            </a:r>
          </a:p>
          <a:p>
            <a:pPr algn="ctr"/>
            <a:endParaRPr lang="en-US" sz="2600" b="1" dirty="0"/>
          </a:p>
          <a:p>
            <a:pPr algn="ctr"/>
            <a:r>
              <a:rPr lang="en-US" sz="2600" b="1" dirty="0"/>
              <a:t>Total Lunches Served (previous school year for NSLP) </a:t>
            </a:r>
          </a:p>
          <a:p>
            <a:pPr algn="ctr"/>
            <a:r>
              <a:rPr lang="en-US" sz="2600" b="1" dirty="0"/>
              <a:t>x </a:t>
            </a:r>
          </a:p>
          <a:p>
            <a:pPr algn="ctr"/>
            <a:r>
              <a:rPr lang="en-US" sz="2600" b="1" dirty="0"/>
              <a:t>Commodity Rate of Assistance (.3619)</a:t>
            </a:r>
          </a:p>
        </p:txBody>
      </p:sp>
      <p:sp>
        <p:nvSpPr>
          <p:cNvPr id="11" name="TextBox 10">
            <a:extLst>
              <a:ext uri="{FF2B5EF4-FFF2-40B4-BE49-F238E27FC236}">
                <a16:creationId xmlns:a16="http://schemas.microsoft.com/office/drawing/2014/main" id="{B1817AA9-7EC2-4DD4-BA65-E31A392A745F}"/>
              </a:ext>
            </a:extLst>
          </p:cNvPr>
          <p:cNvSpPr txBox="1"/>
          <p:nvPr/>
        </p:nvSpPr>
        <p:spPr>
          <a:xfrm>
            <a:off x="762000" y="3714750"/>
            <a:ext cx="7391400" cy="369332"/>
          </a:xfrm>
          <a:prstGeom prst="rect">
            <a:avLst/>
          </a:prstGeom>
          <a:noFill/>
        </p:spPr>
        <p:txBody>
          <a:bodyPr wrap="square" rtlCol="0">
            <a:spAutoFit/>
          </a:bodyPr>
          <a:lstStyle/>
          <a:p>
            <a:pPr algn="ctr"/>
            <a:r>
              <a:rPr lang="en-US" b="1" dirty="0"/>
              <a:t>Example: 250,601 TLS x .3619 = $90,692 Entitlement</a:t>
            </a:r>
          </a:p>
        </p:txBody>
      </p:sp>
    </p:spTree>
    <p:extLst>
      <p:ext uri="{BB962C8B-B14F-4D97-AF65-F5344CB8AC3E}">
        <p14:creationId xmlns:p14="http://schemas.microsoft.com/office/powerpoint/2010/main" val="168539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1066800" y="1047750"/>
            <a:ext cx="6019800" cy="2667000"/>
          </a:xfrm>
        </p:spPr>
        <p:txBody>
          <a:bodyPr/>
          <a:lstStyle/>
          <a:p>
            <a:pPr>
              <a:lnSpc>
                <a:spcPct val="150000"/>
              </a:lnSpc>
              <a:buFont typeface="Wingdings" panose="05000000000000000000" pitchFamily="2" charset="2"/>
              <a:buChar char="ü"/>
            </a:pPr>
            <a:r>
              <a:rPr lang="en-US" dirty="0"/>
              <a:t>Know products available</a:t>
            </a:r>
          </a:p>
          <a:p>
            <a:pPr>
              <a:lnSpc>
                <a:spcPct val="150000"/>
              </a:lnSpc>
              <a:buFont typeface="Wingdings" panose="05000000000000000000" pitchFamily="2" charset="2"/>
              <a:buChar char="ü"/>
            </a:pPr>
            <a:r>
              <a:rPr lang="en-US" dirty="0"/>
              <a:t>Be aware of delivery capabilities</a:t>
            </a:r>
          </a:p>
          <a:p>
            <a:pPr>
              <a:lnSpc>
                <a:spcPct val="150000"/>
              </a:lnSpc>
              <a:buFont typeface="Wingdings" panose="05000000000000000000" pitchFamily="2" charset="2"/>
              <a:buChar char="ü"/>
            </a:pPr>
            <a:r>
              <a:rPr lang="en-US" dirty="0"/>
              <a:t>Consider Processing vs. Brown Box</a:t>
            </a:r>
          </a:p>
          <a:p>
            <a:pPr>
              <a:lnSpc>
                <a:spcPct val="150000"/>
              </a:lnSpc>
              <a:buFont typeface="Wingdings" panose="05000000000000000000" pitchFamily="2" charset="2"/>
              <a:buChar char="ü"/>
            </a:pPr>
            <a:r>
              <a:rPr lang="en-US" dirty="0"/>
              <a:t>Use of DoD Fresh</a:t>
            </a:r>
          </a:p>
          <a:p>
            <a:pPr>
              <a:lnSpc>
                <a:spcPct val="150000"/>
              </a:lnSpc>
              <a:buFont typeface="Wingdings" panose="05000000000000000000" pitchFamily="2" charset="2"/>
              <a:buChar char="ü"/>
            </a:pPr>
            <a:r>
              <a:rPr lang="en-US" dirty="0"/>
              <a:t>Plan for unexpected changes</a:t>
            </a:r>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p:txBody>
          <a:bodyPr/>
          <a:lstStyle/>
          <a:p>
            <a:r>
              <a:rPr lang="en-US" b="1" dirty="0"/>
              <a:t>USDA Foods Considerations</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17</a:t>
            </a:fld>
            <a:endParaRPr lang="en-US" dirty="0"/>
          </a:p>
        </p:txBody>
      </p:sp>
      <p:pic>
        <p:nvPicPr>
          <p:cNvPr id="6" name="Picture 5" descr="A close up of a sign&#10;&#10;Description automatically generated">
            <a:extLst>
              <a:ext uri="{FF2B5EF4-FFF2-40B4-BE49-F238E27FC236}">
                <a16:creationId xmlns:a16="http://schemas.microsoft.com/office/drawing/2014/main" id="{72F7EEDC-7166-476E-A443-0AEAC87DB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7" name="Rounded Rectangle 4">
            <a:extLst>
              <a:ext uri="{FF2B5EF4-FFF2-40B4-BE49-F238E27FC236}">
                <a16:creationId xmlns:a16="http://schemas.microsoft.com/office/drawing/2014/main" id="{789A6BC1-92C6-4FBA-B3FC-424B46F92B3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419090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Lst>
          </p:cNvPr>
          <p:cNvSpPr/>
          <p:nvPr/>
        </p:nvSpPr>
        <p:spPr bwMode="auto">
          <a:xfrm>
            <a:off x="0" y="2419350"/>
            <a:ext cx="9144000" cy="30588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Rectangle 25">
            <a:extLst>
              <a:ext uri="{FF2B5EF4-FFF2-40B4-BE49-F238E27FC236}">
                <a16:creationId xmlns:a16="http://schemas.microsoft.com/office/drawing/2014/main" id="{E0BE6C1C-EB5B-4D08-9691-160C57ED5A40}"/>
              </a:ext>
            </a:extLst>
          </p:cNvPr>
          <p:cNvSpPr/>
          <p:nvPr/>
        </p:nvSpPr>
        <p:spPr bwMode="auto">
          <a:xfrm>
            <a:off x="0" y="0"/>
            <a:ext cx="9144000" cy="25717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7" name="Rounded Rectangle 7">
            <a:extLst>
              <a:ext uri="{FF2B5EF4-FFF2-40B4-BE49-F238E27FC236}">
                <a16:creationId xmlns:a16="http://schemas.microsoft.com/office/drawing/2014/main" id="{0377FBF3-ECC6-4DAD-AAD0-5B192B7085CE}"/>
              </a:ext>
            </a:extLst>
          </p:cNvPr>
          <p:cNvSpPr/>
          <p:nvPr/>
        </p:nvSpPr>
        <p:spPr bwMode="auto">
          <a:xfrm>
            <a:off x="651306" y="1344110"/>
            <a:ext cx="8264094" cy="3191879"/>
          </a:xfrm>
          <a:prstGeom prst="roundRect">
            <a:avLst/>
          </a:prstGeom>
          <a:solidFill>
            <a:srgbClr val="92C1C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28" name="Rounded Rectangle 4">
            <a:extLst>
              <a:ext uri="{FF2B5EF4-FFF2-40B4-BE49-F238E27FC236}">
                <a16:creationId xmlns:a16="http://schemas.microsoft.com/office/drawing/2014/main" id="{07D6BB4C-613A-49EF-B4B5-58917062ED6A}"/>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p:txBody>
          <a:bodyPr/>
          <a:lstStyle/>
          <a:p>
            <a:r>
              <a:rPr lang="en-US" dirty="0"/>
              <a:t>Tools for tracking usage</a:t>
            </a:r>
          </a:p>
          <a:p>
            <a:endParaRPr lang="en-US" dirty="0"/>
          </a:p>
        </p:txBody>
      </p:sp>
      <p:sp>
        <p:nvSpPr>
          <p:cNvPr id="17" name="Text Placeholder 16">
            <a:extLst>
              <a:ext uri="{FF2B5EF4-FFF2-40B4-BE49-F238E27FC236}">
                <a16:creationId xmlns:a16="http://schemas.microsoft.com/office/drawing/2014/main" id="{8620947D-785D-439E-B041-689CA30A807D}"/>
              </a:ext>
            </a:extLst>
          </p:cNvPr>
          <p:cNvSpPr>
            <a:spLocks noGrp="1"/>
          </p:cNvSpPr>
          <p:nvPr>
            <p:ph type="body" sz="quarter" idx="14"/>
          </p:nvPr>
        </p:nvSpPr>
        <p:spPr/>
        <p:txBody>
          <a:bodyPr/>
          <a:lstStyle/>
          <a:p>
            <a:r>
              <a:rPr lang="en-US" dirty="0"/>
              <a:t>Food production records</a:t>
            </a:r>
          </a:p>
        </p:txBody>
      </p:sp>
      <p:sp>
        <p:nvSpPr>
          <p:cNvPr id="19" name="Text Placeholder 18">
            <a:extLst>
              <a:ext uri="{FF2B5EF4-FFF2-40B4-BE49-F238E27FC236}">
                <a16:creationId xmlns:a16="http://schemas.microsoft.com/office/drawing/2014/main" id="{9779B0E8-CD6C-4414-A6D4-198675ED5B21}"/>
              </a:ext>
            </a:extLst>
          </p:cNvPr>
          <p:cNvSpPr>
            <a:spLocks noGrp="1"/>
          </p:cNvSpPr>
          <p:nvPr>
            <p:ph type="body" sz="quarter" idx="15"/>
          </p:nvPr>
        </p:nvSpPr>
        <p:spPr>
          <a:xfrm>
            <a:off x="2057400" y="1857375"/>
            <a:ext cx="5181600" cy="638175"/>
          </a:xfrm>
        </p:spPr>
        <p:txBody>
          <a:bodyPr/>
          <a:lstStyle/>
          <a:p>
            <a:r>
              <a:rPr lang="en-US" sz="1600" dirty="0"/>
              <a:t>Provides a historical record of what and how much was prepared. Tracks leftovers and waste.</a:t>
            </a:r>
          </a:p>
        </p:txBody>
      </p:sp>
      <p:sp>
        <p:nvSpPr>
          <p:cNvPr id="22" name="Text Placeholder 21">
            <a:extLst>
              <a:ext uri="{FF2B5EF4-FFF2-40B4-BE49-F238E27FC236}">
                <a16:creationId xmlns:a16="http://schemas.microsoft.com/office/drawing/2014/main" id="{39F7D33A-C7CB-44B4-9CCC-31578675BCC0}"/>
              </a:ext>
            </a:extLst>
          </p:cNvPr>
          <p:cNvSpPr>
            <a:spLocks noGrp="1"/>
          </p:cNvSpPr>
          <p:nvPr>
            <p:ph type="body" sz="quarter" idx="16"/>
          </p:nvPr>
        </p:nvSpPr>
        <p:spPr/>
        <p:txBody>
          <a:bodyPr/>
          <a:lstStyle/>
          <a:p>
            <a:r>
              <a:rPr lang="en-US" dirty="0"/>
              <a:t>Point of sale counts</a:t>
            </a:r>
          </a:p>
        </p:txBody>
      </p:sp>
      <p:sp>
        <p:nvSpPr>
          <p:cNvPr id="23" name="Text Placeholder 22">
            <a:extLst>
              <a:ext uri="{FF2B5EF4-FFF2-40B4-BE49-F238E27FC236}">
                <a16:creationId xmlns:a16="http://schemas.microsoft.com/office/drawing/2014/main" id="{AABB33AA-3BB0-4EF2-AFEC-E9C2F543137B}"/>
              </a:ext>
            </a:extLst>
          </p:cNvPr>
          <p:cNvSpPr>
            <a:spLocks noGrp="1"/>
          </p:cNvSpPr>
          <p:nvPr>
            <p:ph type="body" sz="quarter" idx="17"/>
          </p:nvPr>
        </p:nvSpPr>
        <p:spPr>
          <a:xfrm>
            <a:off x="2038311" y="2829863"/>
            <a:ext cx="5648343" cy="638175"/>
          </a:xfrm>
        </p:spPr>
        <p:txBody>
          <a:bodyPr/>
          <a:lstStyle/>
          <a:p>
            <a:r>
              <a:rPr lang="en-US" sz="1600" dirty="0"/>
              <a:t>Tracks total daily participation</a:t>
            </a:r>
          </a:p>
          <a:p>
            <a:r>
              <a:rPr lang="en-US" sz="1600" dirty="0"/>
              <a:t>May include features for tracking specific food items</a:t>
            </a:r>
          </a:p>
        </p:txBody>
      </p:sp>
      <p:sp>
        <p:nvSpPr>
          <p:cNvPr id="24" name="Text Placeholder 23">
            <a:extLst>
              <a:ext uri="{FF2B5EF4-FFF2-40B4-BE49-F238E27FC236}">
                <a16:creationId xmlns:a16="http://schemas.microsoft.com/office/drawing/2014/main" id="{6B430B30-1FB7-474E-A74C-BD7F4464DD4E}"/>
              </a:ext>
            </a:extLst>
          </p:cNvPr>
          <p:cNvSpPr>
            <a:spLocks noGrp="1"/>
          </p:cNvSpPr>
          <p:nvPr>
            <p:ph type="body" sz="quarter" idx="18"/>
          </p:nvPr>
        </p:nvSpPr>
        <p:spPr/>
        <p:txBody>
          <a:bodyPr/>
          <a:lstStyle/>
          <a:p>
            <a:r>
              <a:rPr lang="en-US" dirty="0"/>
              <a:t>Inventory reports/counts</a:t>
            </a:r>
          </a:p>
        </p:txBody>
      </p:sp>
      <p:sp>
        <p:nvSpPr>
          <p:cNvPr id="25" name="Text Placeholder 24">
            <a:extLst>
              <a:ext uri="{FF2B5EF4-FFF2-40B4-BE49-F238E27FC236}">
                <a16:creationId xmlns:a16="http://schemas.microsoft.com/office/drawing/2014/main" id="{7B0B58A1-8521-4C2A-841C-32F1CB93991B}"/>
              </a:ext>
            </a:extLst>
          </p:cNvPr>
          <p:cNvSpPr>
            <a:spLocks noGrp="1"/>
          </p:cNvSpPr>
          <p:nvPr>
            <p:ph type="body" sz="quarter" idx="19"/>
          </p:nvPr>
        </p:nvSpPr>
        <p:spPr>
          <a:xfrm>
            <a:off x="2057400" y="3867150"/>
            <a:ext cx="5486400" cy="638175"/>
          </a:xfrm>
        </p:spPr>
        <p:txBody>
          <a:bodyPr/>
          <a:lstStyle/>
          <a:p>
            <a:r>
              <a:rPr lang="en-US" sz="1600" dirty="0"/>
              <a:t>Provides a record of what is used</a:t>
            </a:r>
          </a:p>
          <a:p>
            <a:r>
              <a:rPr lang="en-US" sz="1600" dirty="0"/>
              <a:t>Should be utilized to drive ordering for each site</a:t>
            </a:r>
          </a:p>
        </p:txBody>
      </p:sp>
      <p:cxnSp>
        <p:nvCxnSpPr>
          <p:cNvPr id="6" name="Straight Connector 5">
            <a:extLst>
              <a:ext uri="{FF2B5EF4-FFF2-40B4-BE49-F238E27FC236}">
                <a16:creationId xmlns:a16="http://schemas.microsoft.com/office/drawing/2014/main" id="{F30FCF28-1A2C-C64E-BB6C-915BBCCDAC82}"/>
              </a:ext>
            </a:extLst>
          </p:cNvPr>
          <p:cNvCxnSpPr/>
          <p:nvPr/>
        </p:nvCxnSpPr>
        <p:spPr>
          <a:xfrm>
            <a:off x="1219200" y="2406089"/>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8CDFD0-9164-F044-A3B1-0FBF499430AA}"/>
              </a:ext>
            </a:extLst>
          </p:cNvPr>
          <p:cNvCxnSpPr/>
          <p:nvPr/>
        </p:nvCxnSpPr>
        <p:spPr>
          <a:xfrm>
            <a:off x="1219200" y="3408767"/>
            <a:ext cx="7162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18</a:t>
            </a:fld>
            <a:endParaRPr lang="en-US" dirty="0"/>
          </a:p>
        </p:txBody>
      </p:sp>
      <p:sp>
        <p:nvSpPr>
          <p:cNvPr id="15" name="Text Placeholder 23">
            <a:extLst>
              <a:ext uri="{FF2B5EF4-FFF2-40B4-BE49-F238E27FC236}">
                <a16:creationId xmlns:a16="http://schemas.microsoft.com/office/drawing/2014/main" id="{B545FDDB-BFD1-4E06-939D-A023A7AA8D0C}"/>
              </a:ext>
            </a:extLst>
          </p:cNvPr>
          <p:cNvSpPr txBox="1">
            <a:spLocks/>
          </p:cNvSpPr>
          <p:nvPr/>
        </p:nvSpPr>
        <p:spPr>
          <a:xfrm>
            <a:off x="1219200" y="1526809"/>
            <a:ext cx="819111" cy="7620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01</a:t>
            </a:r>
            <a:endParaRPr lang="en-US" dirty="0"/>
          </a:p>
        </p:txBody>
      </p:sp>
      <p:sp>
        <p:nvSpPr>
          <p:cNvPr id="16" name="Text Placeholder 23">
            <a:extLst>
              <a:ext uri="{FF2B5EF4-FFF2-40B4-BE49-F238E27FC236}">
                <a16:creationId xmlns:a16="http://schemas.microsoft.com/office/drawing/2014/main" id="{0FA62662-2B5E-49B4-800B-F38D1FBC4C78}"/>
              </a:ext>
            </a:extLst>
          </p:cNvPr>
          <p:cNvSpPr txBox="1">
            <a:spLocks/>
          </p:cNvSpPr>
          <p:nvPr/>
        </p:nvSpPr>
        <p:spPr>
          <a:xfrm>
            <a:off x="1219200" y="2489298"/>
            <a:ext cx="819111" cy="7620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02</a:t>
            </a:r>
            <a:endParaRPr lang="en-US" dirty="0"/>
          </a:p>
        </p:txBody>
      </p:sp>
      <p:sp>
        <p:nvSpPr>
          <p:cNvPr id="18" name="Text Placeholder 23">
            <a:extLst>
              <a:ext uri="{FF2B5EF4-FFF2-40B4-BE49-F238E27FC236}">
                <a16:creationId xmlns:a16="http://schemas.microsoft.com/office/drawing/2014/main" id="{6BC2A310-D6F9-4208-BC5B-334BBEA6AADE}"/>
              </a:ext>
            </a:extLst>
          </p:cNvPr>
          <p:cNvSpPr txBox="1">
            <a:spLocks/>
          </p:cNvSpPr>
          <p:nvPr/>
        </p:nvSpPr>
        <p:spPr>
          <a:xfrm>
            <a:off x="1232443" y="3504793"/>
            <a:ext cx="819111" cy="7620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rgbClr val="2F6D8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03</a:t>
            </a:r>
            <a:endParaRPr lang="en-US" dirty="0"/>
          </a:p>
        </p:txBody>
      </p:sp>
      <p:pic>
        <p:nvPicPr>
          <p:cNvPr id="20" name="Picture 19" descr="A close up of a sign&#10;&#10;Description automatically generated">
            <a:extLst>
              <a:ext uri="{FF2B5EF4-FFF2-40B4-BE49-F238E27FC236}">
                <a16:creationId xmlns:a16="http://schemas.microsoft.com/office/drawing/2014/main" id="{25F89D17-152F-44C0-A2A1-12BBA9BB9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414128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685800" y="1047750"/>
            <a:ext cx="6400800" cy="3200400"/>
          </a:xfrm>
        </p:spPr>
        <p:txBody>
          <a:bodyPr/>
          <a:lstStyle/>
          <a:p>
            <a:pPr>
              <a:lnSpc>
                <a:spcPct val="150000"/>
              </a:lnSpc>
              <a:buFont typeface="Wingdings" panose="05000000000000000000" pitchFamily="2" charset="2"/>
              <a:buChar char="ü"/>
            </a:pPr>
            <a:endParaRPr lang="en-US" dirty="0"/>
          </a:p>
          <a:p>
            <a:pPr>
              <a:lnSpc>
                <a:spcPct val="150000"/>
              </a:lnSpc>
              <a:buFont typeface="Wingdings" panose="05000000000000000000" pitchFamily="2" charset="2"/>
              <a:buChar char="ü"/>
            </a:pPr>
            <a:r>
              <a:rPr lang="en-US" dirty="0"/>
              <a:t>Be aware of delivery fees and case minimums </a:t>
            </a:r>
          </a:p>
          <a:p>
            <a:pPr marL="0" indent="0">
              <a:lnSpc>
                <a:spcPct val="150000"/>
              </a:lnSpc>
              <a:buNone/>
            </a:pPr>
            <a:endParaRPr lang="en-US" dirty="0"/>
          </a:p>
          <a:p>
            <a:pPr>
              <a:lnSpc>
                <a:spcPct val="150000"/>
              </a:lnSpc>
              <a:buFont typeface="Wingdings" panose="05000000000000000000" pitchFamily="2" charset="2"/>
              <a:buChar char="ü"/>
            </a:pPr>
            <a:r>
              <a:rPr lang="en-US" dirty="0"/>
              <a:t>Stay on top of allocations and contracted warehouse storage</a:t>
            </a:r>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p:txBody>
          <a:bodyPr/>
          <a:lstStyle/>
          <a:p>
            <a:r>
              <a:rPr lang="en-US" b="1" dirty="0"/>
              <a:t>USDA Foods Considerations</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19</a:t>
            </a:fld>
            <a:endParaRPr lang="en-US" dirty="0"/>
          </a:p>
        </p:txBody>
      </p:sp>
      <p:pic>
        <p:nvPicPr>
          <p:cNvPr id="6" name="Picture 5" descr="A close up of a sign&#10;&#10;Description automatically generated">
            <a:extLst>
              <a:ext uri="{FF2B5EF4-FFF2-40B4-BE49-F238E27FC236}">
                <a16:creationId xmlns:a16="http://schemas.microsoft.com/office/drawing/2014/main" id="{72F7EEDC-7166-476E-A443-0AEAC87DB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7" name="Rounded Rectangle 4">
            <a:extLst>
              <a:ext uri="{FF2B5EF4-FFF2-40B4-BE49-F238E27FC236}">
                <a16:creationId xmlns:a16="http://schemas.microsoft.com/office/drawing/2014/main" id="{789A6BC1-92C6-4FBA-B3FC-424B46F92B3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TextBox 7">
            <a:extLst>
              <a:ext uri="{FF2B5EF4-FFF2-40B4-BE49-F238E27FC236}">
                <a16:creationId xmlns:a16="http://schemas.microsoft.com/office/drawing/2014/main" id="{A4009B21-8DE0-487E-9966-93AD4B5640ED}"/>
              </a:ext>
            </a:extLst>
          </p:cNvPr>
          <p:cNvSpPr txBox="1"/>
          <p:nvPr/>
        </p:nvSpPr>
        <p:spPr>
          <a:xfrm>
            <a:off x="3048000" y="4229423"/>
            <a:ext cx="5867400" cy="646331"/>
          </a:xfrm>
          <a:prstGeom prst="rect">
            <a:avLst/>
          </a:prstGeom>
          <a:solidFill>
            <a:srgbClr val="F09421"/>
          </a:solidFill>
        </p:spPr>
        <p:txBody>
          <a:bodyPr wrap="square" rtlCol="0">
            <a:spAutoFit/>
          </a:bodyPr>
          <a:lstStyle/>
          <a:p>
            <a:pPr algn="ctr"/>
            <a:r>
              <a:rPr lang="en-US" b="1" dirty="0"/>
              <a:t>        Chat: Do you know how to find delivery and storage fees for USDA Foods?</a:t>
            </a:r>
          </a:p>
        </p:txBody>
      </p:sp>
      <p:sp>
        <p:nvSpPr>
          <p:cNvPr id="9" name="Freeform 70">
            <a:extLst>
              <a:ext uri="{FF2B5EF4-FFF2-40B4-BE49-F238E27FC236}">
                <a16:creationId xmlns:a16="http://schemas.microsoft.com/office/drawing/2014/main" id="{3C7015F7-DCAE-41B4-8B66-BB71191F9113}"/>
              </a:ext>
            </a:extLst>
          </p:cNvPr>
          <p:cNvSpPr>
            <a:spLocks noChangeArrowheads="1"/>
          </p:cNvSpPr>
          <p:nvPr/>
        </p:nvSpPr>
        <p:spPr bwMode="auto">
          <a:xfrm>
            <a:off x="3287830" y="4362088"/>
            <a:ext cx="381000" cy="381000"/>
          </a:xfrm>
          <a:custGeom>
            <a:avLst/>
            <a:gdLst>
              <a:gd name="T0" fmla="*/ 63953 w 497"/>
              <a:gd name="T1" fmla="*/ 123611 h 445"/>
              <a:gd name="T2" fmla="*/ 63953 w 497"/>
              <a:gd name="T3" fmla="*/ 123611 h 445"/>
              <a:gd name="T4" fmla="*/ 63953 w 497"/>
              <a:gd name="T5" fmla="*/ 56187 h 445"/>
              <a:gd name="T6" fmla="*/ 23870 w 497"/>
              <a:gd name="T7" fmla="*/ 56187 h 445"/>
              <a:gd name="T8" fmla="*/ 0 w 497"/>
              <a:gd name="T9" fmla="*/ 80010 h 445"/>
              <a:gd name="T10" fmla="*/ 0 w 497"/>
              <a:gd name="T11" fmla="*/ 143389 h 445"/>
              <a:gd name="T12" fmla="*/ 23870 w 497"/>
              <a:gd name="T13" fmla="*/ 167661 h 445"/>
              <a:gd name="T14" fmla="*/ 31977 w 497"/>
              <a:gd name="T15" fmla="*/ 167661 h 445"/>
              <a:gd name="T16" fmla="*/ 31977 w 497"/>
              <a:gd name="T17" fmla="*/ 199576 h 445"/>
              <a:gd name="T18" fmla="*/ 68007 w 497"/>
              <a:gd name="T19" fmla="*/ 167661 h 445"/>
              <a:gd name="T20" fmla="*/ 123403 w 497"/>
              <a:gd name="T21" fmla="*/ 167661 h 445"/>
              <a:gd name="T22" fmla="*/ 143670 w 497"/>
              <a:gd name="T23" fmla="*/ 143389 h 445"/>
              <a:gd name="T24" fmla="*/ 143670 w 497"/>
              <a:gd name="T25" fmla="*/ 123611 h 445"/>
              <a:gd name="T26" fmla="*/ 143670 w 497"/>
              <a:gd name="T27" fmla="*/ 123611 h 445"/>
              <a:gd name="T28" fmla="*/ 63953 w 497"/>
              <a:gd name="T29" fmla="*/ 123611 h 445"/>
              <a:gd name="T30" fmla="*/ 199517 w 497"/>
              <a:gd name="T31" fmla="*/ 0 h 445"/>
              <a:gd name="T32" fmla="*/ 199517 w 497"/>
              <a:gd name="T33" fmla="*/ 0 h 445"/>
              <a:gd name="T34" fmla="*/ 99533 w 497"/>
              <a:gd name="T35" fmla="*/ 0 h 445"/>
              <a:gd name="T36" fmla="*/ 79717 w 497"/>
              <a:gd name="T37" fmla="*/ 24273 h 445"/>
              <a:gd name="T38" fmla="*/ 79717 w 497"/>
              <a:gd name="T39" fmla="*/ 111475 h 445"/>
              <a:gd name="T40" fmla="*/ 155830 w 497"/>
              <a:gd name="T41" fmla="*/ 111475 h 445"/>
              <a:gd name="T42" fmla="*/ 191410 w 497"/>
              <a:gd name="T43" fmla="*/ 143389 h 445"/>
              <a:gd name="T44" fmla="*/ 191410 w 497"/>
              <a:gd name="T45" fmla="*/ 111475 h 445"/>
              <a:gd name="T46" fmla="*/ 199517 w 497"/>
              <a:gd name="T47" fmla="*/ 111475 h 445"/>
              <a:gd name="T48" fmla="*/ 223387 w 497"/>
              <a:gd name="T49" fmla="*/ 87651 h 445"/>
              <a:gd name="T50" fmla="*/ 223387 w 497"/>
              <a:gd name="T51" fmla="*/ 24273 h 445"/>
              <a:gd name="T52" fmla="*/ 199517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2">
              <a:lumMod val="2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45128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BC17873C-F19C-490D-ADAE-C4ED3CCB812A}"/>
              </a:ext>
            </a:extLst>
          </p:cNvPr>
          <p:cNvSpPr/>
          <p:nvPr/>
        </p:nvSpPr>
        <p:spPr bwMode="auto">
          <a:xfrm>
            <a:off x="4659670" y="2124991"/>
            <a:ext cx="4294701" cy="2808959"/>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ounded Rectangle 9">
            <a:extLst>
              <a:ext uri="{FF2B5EF4-FFF2-40B4-BE49-F238E27FC236}">
                <a16:creationId xmlns:a16="http://schemas.microsoft.com/office/drawing/2014/main" id="{08D1BFA7-0B67-40A4-A1BE-5E64E99DB0ED}"/>
              </a:ext>
            </a:extLst>
          </p:cNvPr>
          <p:cNvSpPr/>
          <p:nvPr/>
        </p:nvSpPr>
        <p:spPr bwMode="auto">
          <a:xfrm>
            <a:off x="152400" y="2124991"/>
            <a:ext cx="4382371" cy="2808959"/>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Rectangle 13">
            <a:extLst>
              <a:ext uri="{FF2B5EF4-FFF2-40B4-BE49-F238E27FC236}">
                <a16:creationId xmlns:a16="http://schemas.microsoft.com/office/drawing/2014/main" id="{4E88BD48-C968-41AE-87DD-81BF99B08D43}"/>
              </a:ext>
            </a:extLst>
          </p:cNvPr>
          <p:cNvSpPr/>
          <p:nvPr/>
        </p:nvSpPr>
        <p:spPr bwMode="auto">
          <a:xfrm>
            <a:off x="0" y="1848646"/>
            <a:ext cx="9144000" cy="151604"/>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Rounded Rectangle 13">
            <a:extLst>
              <a:ext uri="{FF2B5EF4-FFF2-40B4-BE49-F238E27FC236}">
                <a16:creationId xmlns:a16="http://schemas.microsoft.com/office/drawing/2014/main" id="{535F71C2-E06B-4BCF-A250-16B734161A27}"/>
              </a:ext>
            </a:extLst>
          </p:cNvPr>
          <p:cNvSpPr/>
          <p:nvPr/>
        </p:nvSpPr>
        <p:spPr bwMode="auto">
          <a:xfrm>
            <a:off x="57149" y="270777"/>
            <a:ext cx="8955241" cy="1353658"/>
          </a:xfrm>
          <a:prstGeom prst="roundRect">
            <a:avLst/>
          </a:prstGeom>
          <a:solidFill>
            <a:srgbClr val="2F6D8F">
              <a:alpha val="50000"/>
            </a:srgbClr>
          </a:solidFill>
          <a:ln w="9525">
            <a:noFill/>
            <a:round/>
            <a:headEnd/>
            <a:tailE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chemeClr val="accent4"/>
              </a:solidFill>
            </a:endParaRPr>
          </a:p>
        </p:txBody>
      </p:sp>
      <p:sp>
        <p:nvSpPr>
          <p:cNvPr id="12" name="Text Placeholder 11">
            <a:extLst>
              <a:ext uri="{FF2B5EF4-FFF2-40B4-BE49-F238E27FC236}">
                <a16:creationId xmlns:a16="http://schemas.microsoft.com/office/drawing/2014/main" id="{2F6E9663-F3BA-4C7F-841C-FAB388D7BFA0}"/>
              </a:ext>
            </a:extLst>
          </p:cNvPr>
          <p:cNvSpPr>
            <a:spLocks noGrp="1"/>
          </p:cNvSpPr>
          <p:nvPr>
            <p:ph type="body" sz="quarter" idx="12"/>
          </p:nvPr>
        </p:nvSpPr>
        <p:spPr>
          <a:xfrm>
            <a:off x="2273343" y="2377263"/>
            <a:ext cx="2123273" cy="2590800"/>
          </a:xfrm>
        </p:spPr>
        <p:txBody>
          <a:bodyPr/>
          <a:lstStyle/>
          <a:p>
            <a:endParaRPr lang="en-US" dirty="0"/>
          </a:p>
          <a:p>
            <a:r>
              <a:rPr lang="en-US" sz="2400" b="1" dirty="0"/>
              <a:t>Alexa Carrier M.S., R.D.</a:t>
            </a:r>
          </a:p>
          <a:p>
            <a:r>
              <a:rPr lang="en-US" dirty="0"/>
              <a:t>Child Nutrition Program Specialist, ESC 4</a:t>
            </a:r>
          </a:p>
        </p:txBody>
      </p:sp>
      <p:sp>
        <p:nvSpPr>
          <p:cNvPr id="15" name="Text Placeholder 14">
            <a:extLst>
              <a:ext uri="{FF2B5EF4-FFF2-40B4-BE49-F238E27FC236}">
                <a16:creationId xmlns:a16="http://schemas.microsoft.com/office/drawing/2014/main" id="{0DC730C9-526D-43DC-BAEE-1EF8D08138D0}"/>
              </a:ext>
            </a:extLst>
          </p:cNvPr>
          <p:cNvSpPr>
            <a:spLocks noGrp="1"/>
          </p:cNvSpPr>
          <p:nvPr>
            <p:ph type="body" sz="quarter" idx="13"/>
          </p:nvPr>
        </p:nvSpPr>
        <p:spPr>
          <a:xfrm>
            <a:off x="6807020" y="2647950"/>
            <a:ext cx="1803580" cy="738912"/>
          </a:xfrm>
        </p:spPr>
        <p:txBody>
          <a:bodyPr/>
          <a:lstStyle/>
          <a:p>
            <a:r>
              <a:rPr lang="en-US" sz="2400" b="1" dirty="0"/>
              <a:t>Kelly Waldron</a:t>
            </a:r>
          </a:p>
          <a:p>
            <a:r>
              <a:rPr lang="en-US" dirty="0"/>
              <a:t>Child Nutrition Program Chef &amp; Specialist,     ESC 13</a:t>
            </a:r>
          </a:p>
        </p:txBody>
      </p:sp>
      <p:sp>
        <p:nvSpPr>
          <p:cNvPr id="2" name="Slide Number Placeholder 1">
            <a:extLst>
              <a:ext uri="{FF2B5EF4-FFF2-40B4-BE49-F238E27FC236}">
                <a16:creationId xmlns:a16="http://schemas.microsoft.com/office/drawing/2014/main" id="{A9F6C24C-4A20-4E59-AFD5-EE6E646BF2AD}"/>
              </a:ext>
            </a:extLst>
          </p:cNvPr>
          <p:cNvSpPr>
            <a:spLocks noGrp="1"/>
          </p:cNvSpPr>
          <p:nvPr>
            <p:ph type="sldNum" sz="quarter" idx="14"/>
          </p:nvPr>
        </p:nvSpPr>
        <p:spPr/>
        <p:txBody>
          <a:bodyPr/>
          <a:lstStyle/>
          <a:p>
            <a:fld id="{B2192B31-B341-4013-B7E8-60D2E97D576A}" type="slidenum">
              <a:rPr lang="en-US" smtClean="0"/>
              <a:pPr/>
              <a:t>2</a:t>
            </a:fld>
            <a:endParaRPr lang="en-US" dirty="0"/>
          </a:p>
        </p:txBody>
      </p:sp>
      <p:sp>
        <p:nvSpPr>
          <p:cNvPr id="4" name="Text Placeholder 3"/>
          <p:cNvSpPr>
            <a:spLocks noGrp="1"/>
          </p:cNvSpPr>
          <p:nvPr>
            <p:ph type="body" sz="quarter" idx="10"/>
          </p:nvPr>
        </p:nvSpPr>
        <p:spPr>
          <a:xfrm>
            <a:off x="2020170" y="580155"/>
            <a:ext cx="5029201" cy="728146"/>
          </a:xfrm>
        </p:spPr>
        <p:txBody>
          <a:bodyPr/>
          <a:lstStyle/>
          <a:p>
            <a:r>
              <a:rPr lang="en-US" dirty="0"/>
              <a:t>Presenters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129" y="2477536"/>
            <a:ext cx="1577900" cy="2103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690" y="2429665"/>
            <a:ext cx="1649707" cy="2199609"/>
          </a:xfrm>
          <a:prstGeom prst="rect">
            <a:avLst/>
          </a:prstGeom>
          <a:ln>
            <a:noFill/>
          </a:ln>
        </p:spPr>
      </p:pic>
    </p:spTree>
    <p:extLst>
      <p:ext uri="{BB962C8B-B14F-4D97-AF65-F5344CB8AC3E}">
        <p14:creationId xmlns:p14="http://schemas.microsoft.com/office/powerpoint/2010/main" val="318182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76D098-54D2-46F5-A92D-86E4587C0BC3}"/>
              </a:ext>
            </a:extLst>
          </p:cNvPr>
          <p:cNvSpPr>
            <a:spLocks noGrp="1"/>
          </p:cNvSpPr>
          <p:nvPr>
            <p:ph type="sldNum" sz="quarter" idx="20"/>
          </p:nvPr>
        </p:nvSpPr>
        <p:spPr/>
        <p:txBody>
          <a:bodyPr/>
          <a:lstStyle/>
          <a:p>
            <a:fld id="{B2192B31-B341-4013-B7E8-60D2E97D576A}" type="slidenum">
              <a:rPr lang="en-US" smtClean="0"/>
              <a:pPr/>
              <a:t>20</a:t>
            </a:fld>
            <a:endParaRPr lang="en-US" dirty="0"/>
          </a:p>
        </p:txBody>
      </p:sp>
      <p:pic>
        <p:nvPicPr>
          <p:cNvPr id="12" name="Picture 11">
            <a:hlinkClick r:id="rId3"/>
            <a:extLst>
              <a:ext uri="{FF2B5EF4-FFF2-40B4-BE49-F238E27FC236}">
                <a16:creationId xmlns:a16="http://schemas.microsoft.com/office/drawing/2014/main" id="{5A9B5ACB-8ED5-40DB-B0D8-9FA50B76E8DB}"/>
              </a:ext>
            </a:extLst>
          </p:cNvPr>
          <p:cNvPicPr>
            <a:picLocks noChangeAspect="1"/>
          </p:cNvPicPr>
          <p:nvPr/>
        </p:nvPicPr>
        <p:blipFill>
          <a:blip r:embed="rId4"/>
          <a:stretch>
            <a:fillRect/>
          </a:stretch>
        </p:blipFill>
        <p:spPr>
          <a:xfrm>
            <a:off x="762001" y="302013"/>
            <a:ext cx="5867400" cy="3927410"/>
          </a:xfrm>
          <a:prstGeom prst="rect">
            <a:avLst/>
          </a:prstGeom>
        </p:spPr>
      </p:pic>
    </p:spTree>
    <p:extLst>
      <p:ext uri="{BB962C8B-B14F-4D97-AF65-F5344CB8AC3E}">
        <p14:creationId xmlns:p14="http://schemas.microsoft.com/office/powerpoint/2010/main" val="275337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685800" y="1047750"/>
            <a:ext cx="6400800" cy="3200400"/>
          </a:xfrm>
        </p:spPr>
        <p:txBody>
          <a:bodyPr/>
          <a:lstStyle/>
          <a:p>
            <a:pPr>
              <a:lnSpc>
                <a:spcPct val="150000"/>
              </a:lnSpc>
              <a:buFont typeface="Wingdings" panose="05000000000000000000" pitchFamily="2" charset="2"/>
              <a:buChar char="ü"/>
            </a:pPr>
            <a:endParaRPr lang="en-US" dirty="0"/>
          </a:p>
          <a:p>
            <a:pPr marL="0" indent="0">
              <a:lnSpc>
                <a:spcPct val="150000"/>
              </a:lnSpc>
              <a:buNone/>
            </a:pPr>
            <a:endParaRPr lang="en-US" dirty="0"/>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21</a:t>
            </a:fld>
            <a:endParaRPr lang="en-US" dirty="0"/>
          </a:p>
        </p:txBody>
      </p:sp>
      <p:pic>
        <p:nvPicPr>
          <p:cNvPr id="6" name="Picture 5" descr="A close up of a sign&#10;&#10;Description automatically generated">
            <a:extLst>
              <a:ext uri="{FF2B5EF4-FFF2-40B4-BE49-F238E27FC236}">
                <a16:creationId xmlns:a16="http://schemas.microsoft.com/office/drawing/2014/main" id="{72F7EEDC-7166-476E-A443-0AEAC87DB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7" name="Rounded Rectangle 4">
            <a:extLst>
              <a:ext uri="{FF2B5EF4-FFF2-40B4-BE49-F238E27FC236}">
                <a16:creationId xmlns:a16="http://schemas.microsoft.com/office/drawing/2014/main" id="{789A6BC1-92C6-4FBA-B3FC-424B46F92B3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4" name="Picture 3">
            <a:extLst>
              <a:ext uri="{FF2B5EF4-FFF2-40B4-BE49-F238E27FC236}">
                <a16:creationId xmlns:a16="http://schemas.microsoft.com/office/drawing/2014/main" id="{88BB5DC3-1AEC-48F1-97C9-3322C6AEA9AE}"/>
              </a:ext>
            </a:extLst>
          </p:cNvPr>
          <p:cNvPicPr>
            <a:picLocks noChangeAspect="1"/>
          </p:cNvPicPr>
          <p:nvPr/>
        </p:nvPicPr>
        <p:blipFill>
          <a:blip r:embed="rId4"/>
          <a:stretch>
            <a:fillRect/>
          </a:stretch>
        </p:blipFill>
        <p:spPr>
          <a:xfrm>
            <a:off x="914400" y="64130"/>
            <a:ext cx="6807550" cy="1720938"/>
          </a:xfrm>
          <a:prstGeom prst="rect">
            <a:avLst/>
          </a:prstGeom>
        </p:spPr>
      </p:pic>
      <p:pic>
        <p:nvPicPr>
          <p:cNvPr id="8" name="Picture 7">
            <a:extLst>
              <a:ext uri="{FF2B5EF4-FFF2-40B4-BE49-F238E27FC236}">
                <a16:creationId xmlns:a16="http://schemas.microsoft.com/office/drawing/2014/main" id="{4314C38E-E51A-4B45-B1F4-22DD6D63B8E7}"/>
              </a:ext>
            </a:extLst>
          </p:cNvPr>
          <p:cNvPicPr>
            <a:picLocks noChangeAspect="1"/>
          </p:cNvPicPr>
          <p:nvPr/>
        </p:nvPicPr>
        <p:blipFill>
          <a:blip r:embed="rId5"/>
          <a:stretch>
            <a:fillRect/>
          </a:stretch>
        </p:blipFill>
        <p:spPr>
          <a:xfrm>
            <a:off x="940150" y="1848665"/>
            <a:ext cx="6781800" cy="2704286"/>
          </a:xfrm>
          <a:prstGeom prst="rect">
            <a:avLst/>
          </a:prstGeom>
        </p:spPr>
      </p:pic>
    </p:spTree>
    <p:extLst>
      <p:ext uri="{BB962C8B-B14F-4D97-AF65-F5344CB8AC3E}">
        <p14:creationId xmlns:p14="http://schemas.microsoft.com/office/powerpoint/2010/main" val="116796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ariety of fruits and vegetables&#10;&#10;Description automatically generated">
            <a:extLst>
              <a:ext uri="{FF2B5EF4-FFF2-40B4-BE49-F238E27FC236}">
                <a16:creationId xmlns:a16="http://schemas.microsoft.com/office/drawing/2014/main" id="{130B9146-F71B-4360-AFA4-EFDDAD455A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5" b="33026"/>
          <a:stretch/>
        </p:blipFill>
        <p:spPr>
          <a:xfrm>
            <a:off x="-3707" y="-1"/>
            <a:ext cx="9150016" cy="3307337"/>
          </a:xfrm>
          <a:prstGeom prst="rect">
            <a:avLst/>
          </a:prstGeom>
        </p:spPr>
      </p:pic>
      <p:sp>
        <p:nvSpPr>
          <p:cNvPr id="9" name="Rounded Rectangle 15">
            <a:extLst>
              <a:ext uri="{FF2B5EF4-FFF2-40B4-BE49-F238E27FC236}">
                <a16:creationId xmlns:a16="http://schemas.microsoft.com/office/drawing/2014/main" id="{BC17873C-F19C-490D-ADAE-C4ED3CCB812A}"/>
              </a:ext>
            </a:extLst>
          </p:cNvPr>
          <p:cNvSpPr/>
          <p:nvPr/>
        </p:nvSpPr>
        <p:spPr bwMode="auto">
          <a:xfrm>
            <a:off x="4659670" y="3495674"/>
            <a:ext cx="4294701" cy="1438276"/>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ounded Rectangle 9">
            <a:extLst>
              <a:ext uri="{FF2B5EF4-FFF2-40B4-BE49-F238E27FC236}">
                <a16:creationId xmlns:a16="http://schemas.microsoft.com/office/drawing/2014/main" id="{08D1BFA7-0B67-40A4-A1BE-5E64E99DB0ED}"/>
              </a:ext>
            </a:extLst>
          </p:cNvPr>
          <p:cNvSpPr/>
          <p:nvPr/>
        </p:nvSpPr>
        <p:spPr bwMode="auto">
          <a:xfrm>
            <a:off x="152400" y="3495674"/>
            <a:ext cx="4382371" cy="1438276"/>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Rectangle 13">
            <a:extLst>
              <a:ext uri="{FF2B5EF4-FFF2-40B4-BE49-F238E27FC236}">
                <a16:creationId xmlns:a16="http://schemas.microsoft.com/office/drawing/2014/main" id="{4E88BD48-C968-41AE-87DD-81BF99B08D43}"/>
              </a:ext>
            </a:extLst>
          </p:cNvPr>
          <p:cNvSpPr/>
          <p:nvPr/>
        </p:nvSpPr>
        <p:spPr bwMode="auto">
          <a:xfrm>
            <a:off x="0" y="3179779"/>
            <a:ext cx="9144000" cy="149208"/>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Rounded Rectangle 13">
            <a:extLst>
              <a:ext uri="{FF2B5EF4-FFF2-40B4-BE49-F238E27FC236}">
                <a16:creationId xmlns:a16="http://schemas.microsoft.com/office/drawing/2014/main" id="{535F71C2-E06B-4BCF-A250-16B734161A27}"/>
              </a:ext>
            </a:extLst>
          </p:cNvPr>
          <p:cNvSpPr/>
          <p:nvPr/>
        </p:nvSpPr>
        <p:spPr bwMode="auto">
          <a:xfrm>
            <a:off x="74460" y="1733550"/>
            <a:ext cx="5259540" cy="1353658"/>
          </a:xfrm>
          <a:prstGeom prst="roundRect">
            <a:avLst/>
          </a:prstGeom>
          <a:solidFill>
            <a:srgbClr val="2F6D8F">
              <a:alpha val="50000"/>
            </a:srgbClr>
          </a:solidFill>
          <a:ln w="9525">
            <a:noFill/>
            <a:round/>
            <a:headEnd/>
            <a:tailE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chemeClr val="accent4"/>
              </a:solidFill>
            </a:endParaRPr>
          </a:p>
        </p:txBody>
      </p:sp>
      <p:sp>
        <p:nvSpPr>
          <p:cNvPr id="10" name="Text Placeholder 9">
            <a:extLst>
              <a:ext uri="{FF2B5EF4-FFF2-40B4-BE49-F238E27FC236}">
                <a16:creationId xmlns:a16="http://schemas.microsoft.com/office/drawing/2014/main" id="{A33B6FFB-DB0F-4D71-928F-599664620F46}"/>
              </a:ext>
            </a:extLst>
          </p:cNvPr>
          <p:cNvSpPr>
            <a:spLocks noGrp="1"/>
          </p:cNvSpPr>
          <p:nvPr>
            <p:ph type="body" sz="quarter" idx="10"/>
          </p:nvPr>
        </p:nvSpPr>
        <p:spPr/>
        <p:txBody>
          <a:bodyPr/>
          <a:lstStyle/>
          <a:p>
            <a:r>
              <a:rPr lang="en-US" sz="4400" dirty="0"/>
              <a:t>Setting par levels</a:t>
            </a:r>
          </a:p>
        </p:txBody>
      </p:sp>
      <p:sp>
        <p:nvSpPr>
          <p:cNvPr id="11" name="Text Placeholder 10">
            <a:extLst>
              <a:ext uri="{FF2B5EF4-FFF2-40B4-BE49-F238E27FC236}">
                <a16:creationId xmlns:a16="http://schemas.microsoft.com/office/drawing/2014/main" id="{FD24352A-D713-46D7-AF03-E26F2C11E3DC}"/>
              </a:ext>
            </a:extLst>
          </p:cNvPr>
          <p:cNvSpPr>
            <a:spLocks noGrp="1"/>
          </p:cNvSpPr>
          <p:nvPr>
            <p:ph type="body" sz="quarter" idx="11"/>
          </p:nvPr>
        </p:nvSpPr>
        <p:spPr/>
        <p:txBody>
          <a:bodyPr/>
          <a:lstStyle/>
          <a:p>
            <a:r>
              <a:rPr lang="en-US" sz="2800" dirty="0"/>
              <a:t>Important inventory practice</a:t>
            </a:r>
          </a:p>
        </p:txBody>
      </p:sp>
      <p:sp>
        <p:nvSpPr>
          <p:cNvPr id="12" name="Text Placeholder 11">
            <a:extLst>
              <a:ext uri="{FF2B5EF4-FFF2-40B4-BE49-F238E27FC236}">
                <a16:creationId xmlns:a16="http://schemas.microsoft.com/office/drawing/2014/main" id="{2F6E9663-F3BA-4C7F-841C-FAB388D7BFA0}"/>
              </a:ext>
            </a:extLst>
          </p:cNvPr>
          <p:cNvSpPr>
            <a:spLocks noGrp="1"/>
          </p:cNvSpPr>
          <p:nvPr>
            <p:ph type="body" sz="quarter" idx="12"/>
          </p:nvPr>
        </p:nvSpPr>
        <p:spPr>
          <a:xfrm>
            <a:off x="189631" y="3257550"/>
            <a:ext cx="4229970" cy="1424712"/>
          </a:xfrm>
        </p:spPr>
        <p:txBody>
          <a:bodyPr/>
          <a:lstStyle/>
          <a:p>
            <a:endParaRPr lang="en-US" dirty="0"/>
          </a:p>
          <a:p>
            <a:r>
              <a:rPr lang="en-US" b="1" dirty="0"/>
              <a:t>Par level</a:t>
            </a:r>
            <a:r>
              <a:rPr lang="en-US" dirty="0"/>
              <a:t>:</a:t>
            </a:r>
          </a:p>
          <a:p>
            <a:r>
              <a:rPr lang="en-US" dirty="0"/>
              <a:t>The expected minimum inventory </a:t>
            </a:r>
          </a:p>
          <a:p>
            <a:r>
              <a:rPr lang="en-US" dirty="0"/>
              <a:t>quantity required to ensure </a:t>
            </a:r>
          </a:p>
          <a:p>
            <a:r>
              <a:rPr lang="en-US" dirty="0"/>
              <a:t>supply needs are met</a:t>
            </a:r>
          </a:p>
        </p:txBody>
      </p:sp>
      <p:sp>
        <p:nvSpPr>
          <p:cNvPr id="15" name="Text Placeholder 14">
            <a:extLst>
              <a:ext uri="{FF2B5EF4-FFF2-40B4-BE49-F238E27FC236}">
                <a16:creationId xmlns:a16="http://schemas.microsoft.com/office/drawing/2014/main" id="{0DC730C9-526D-43DC-BAEE-1EF8D08138D0}"/>
              </a:ext>
            </a:extLst>
          </p:cNvPr>
          <p:cNvSpPr>
            <a:spLocks noGrp="1"/>
          </p:cNvSpPr>
          <p:nvPr>
            <p:ph type="body" sz="quarter" idx="13"/>
          </p:nvPr>
        </p:nvSpPr>
        <p:spPr>
          <a:xfrm>
            <a:off x="5218830" y="3769156"/>
            <a:ext cx="3352800" cy="891312"/>
          </a:xfrm>
        </p:spPr>
        <p:txBody>
          <a:bodyPr/>
          <a:lstStyle/>
          <a:p>
            <a:pPr algn="l"/>
            <a:r>
              <a:rPr lang="en-US" dirty="0"/>
              <a:t>“By failing to prepare, you are preparing to fail.” </a:t>
            </a:r>
          </a:p>
          <a:p>
            <a:pPr algn="l"/>
            <a:r>
              <a:rPr lang="en-US" dirty="0"/>
              <a:t>		</a:t>
            </a:r>
            <a:r>
              <a:rPr lang="en-US" sz="1050" dirty="0"/>
              <a:t>-Benjamin Franklin</a:t>
            </a:r>
          </a:p>
        </p:txBody>
      </p:sp>
      <p:sp>
        <p:nvSpPr>
          <p:cNvPr id="2" name="Slide Number Placeholder 1">
            <a:extLst>
              <a:ext uri="{FF2B5EF4-FFF2-40B4-BE49-F238E27FC236}">
                <a16:creationId xmlns:a16="http://schemas.microsoft.com/office/drawing/2014/main" id="{A9F6C24C-4A20-4E59-AFD5-EE6E646BF2AD}"/>
              </a:ext>
            </a:extLst>
          </p:cNvPr>
          <p:cNvSpPr>
            <a:spLocks noGrp="1"/>
          </p:cNvSpPr>
          <p:nvPr>
            <p:ph type="sldNum" sz="quarter" idx="14"/>
          </p:nvPr>
        </p:nvSpPr>
        <p:spPr/>
        <p:txBody>
          <a:bodyPr/>
          <a:lstStyle/>
          <a:p>
            <a:fld id="{B2192B31-B341-4013-B7E8-60D2E97D576A}" type="slidenum">
              <a:rPr lang="en-US" smtClean="0"/>
              <a:pPr/>
              <a:t>22</a:t>
            </a:fld>
            <a:endParaRPr lang="en-US" dirty="0"/>
          </a:p>
        </p:txBody>
      </p:sp>
    </p:spTree>
    <p:extLst>
      <p:ext uri="{BB962C8B-B14F-4D97-AF65-F5344CB8AC3E}">
        <p14:creationId xmlns:p14="http://schemas.microsoft.com/office/powerpoint/2010/main" val="831879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at a table&#10;&#10;Description automatically generated">
            <a:extLst>
              <a:ext uri="{FF2B5EF4-FFF2-40B4-BE49-F238E27FC236}">
                <a16:creationId xmlns:a16="http://schemas.microsoft.com/office/drawing/2014/main" id="{A76B39B0-F364-46D6-AAAD-ECA1ACB0F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016" y="50162"/>
            <a:ext cx="5028784" cy="4449712"/>
          </a:xfrm>
          <a:prstGeom prst="rect">
            <a:avLst/>
          </a:prstGeom>
        </p:spPr>
      </p:pic>
      <p:sp>
        <p:nvSpPr>
          <p:cNvPr id="8" name="Rounded Rectangle 24">
            <a:extLst>
              <a:ext uri="{FF2B5EF4-FFF2-40B4-BE49-F238E27FC236}">
                <a16:creationId xmlns:a16="http://schemas.microsoft.com/office/drawing/2014/main" id="{BFEE2C06-0EBD-47A7-A9DB-DC2E9DB7E36F}"/>
              </a:ext>
            </a:extLst>
          </p:cNvPr>
          <p:cNvSpPr/>
          <p:nvPr/>
        </p:nvSpPr>
        <p:spPr>
          <a:xfrm>
            <a:off x="76200" y="55061"/>
            <a:ext cx="3889011" cy="445323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Rounded Rectangle 4">
            <a:extLst>
              <a:ext uri="{FF2B5EF4-FFF2-40B4-BE49-F238E27FC236}">
                <a16:creationId xmlns:a16="http://schemas.microsoft.com/office/drawing/2014/main" id="{567796F3-9440-46CF-9494-B8010593A34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187287" y="1441736"/>
            <a:ext cx="3666836" cy="1815814"/>
          </a:xfrm>
        </p:spPr>
        <p:txBody>
          <a:bodyPr/>
          <a:lstStyle/>
          <a:p>
            <a:r>
              <a:rPr lang="en-US" dirty="0"/>
              <a:t>Activity</a:t>
            </a:r>
          </a:p>
          <a:p>
            <a:r>
              <a:rPr lang="en-US" dirty="0"/>
              <a:t>1</a:t>
            </a:r>
          </a:p>
          <a:p>
            <a:endParaRPr lang="en-US" dirty="0"/>
          </a:p>
          <a:p>
            <a:r>
              <a:rPr lang="en-US" dirty="0"/>
              <a:t>Par Levels</a:t>
            </a:r>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23</a:t>
            </a:fld>
            <a:endParaRPr lang="en-US" dirty="0"/>
          </a:p>
        </p:txBody>
      </p:sp>
    </p:spTree>
    <p:extLst>
      <p:ext uri="{BB962C8B-B14F-4D97-AF65-F5344CB8AC3E}">
        <p14:creationId xmlns:p14="http://schemas.microsoft.com/office/powerpoint/2010/main" val="2734702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4">
            <a:extLst>
              <a:ext uri="{FF2B5EF4-FFF2-40B4-BE49-F238E27FC236}">
                <a16:creationId xmlns:a16="http://schemas.microsoft.com/office/drawing/2014/main" id="{BFEE2C06-0EBD-47A7-A9DB-DC2E9DB7E36F}"/>
              </a:ext>
            </a:extLst>
          </p:cNvPr>
          <p:cNvSpPr/>
          <p:nvPr/>
        </p:nvSpPr>
        <p:spPr>
          <a:xfrm>
            <a:off x="104274" y="152272"/>
            <a:ext cx="3889011" cy="445323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Rounded Rectangle 4">
            <a:extLst>
              <a:ext uri="{FF2B5EF4-FFF2-40B4-BE49-F238E27FC236}">
                <a16:creationId xmlns:a16="http://schemas.microsoft.com/office/drawing/2014/main" id="{567796F3-9440-46CF-9494-B8010593A34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59400" y="1962150"/>
            <a:ext cx="3750600" cy="2086490"/>
          </a:xfrm>
        </p:spPr>
        <p:txBody>
          <a:bodyPr/>
          <a:lstStyle/>
          <a:p>
            <a:r>
              <a:rPr lang="en-US" sz="3600" dirty="0"/>
              <a:t>Activity </a:t>
            </a:r>
          </a:p>
          <a:p>
            <a:r>
              <a:rPr lang="en-US" sz="3600" dirty="0"/>
              <a:t>1</a:t>
            </a:r>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24</a:t>
            </a:fld>
            <a:endParaRPr lang="en-US" dirty="0"/>
          </a:p>
        </p:txBody>
      </p:sp>
      <p:pic>
        <p:nvPicPr>
          <p:cNvPr id="5" name="Picture 4">
            <a:extLst>
              <a:ext uri="{FF2B5EF4-FFF2-40B4-BE49-F238E27FC236}">
                <a16:creationId xmlns:a16="http://schemas.microsoft.com/office/drawing/2014/main" id="{B079C7C4-FF68-499A-BDAE-AF8F95B86413}"/>
              </a:ext>
            </a:extLst>
          </p:cNvPr>
          <p:cNvPicPr>
            <a:picLocks noChangeAspect="1"/>
          </p:cNvPicPr>
          <p:nvPr/>
        </p:nvPicPr>
        <p:blipFill>
          <a:blip r:embed="rId4"/>
          <a:stretch>
            <a:fillRect/>
          </a:stretch>
        </p:blipFill>
        <p:spPr>
          <a:xfrm>
            <a:off x="4025959" y="965832"/>
            <a:ext cx="5058641" cy="3211835"/>
          </a:xfrm>
          <a:prstGeom prst="rect">
            <a:avLst/>
          </a:prstGeom>
        </p:spPr>
      </p:pic>
      <p:sp>
        <p:nvSpPr>
          <p:cNvPr id="3" name="TextBox 2">
            <a:extLst>
              <a:ext uri="{FF2B5EF4-FFF2-40B4-BE49-F238E27FC236}">
                <a16:creationId xmlns:a16="http://schemas.microsoft.com/office/drawing/2014/main" id="{C217338B-1942-497D-8F98-63675F494833}"/>
              </a:ext>
            </a:extLst>
          </p:cNvPr>
          <p:cNvSpPr txBox="1"/>
          <p:nvPr/>
        </p:nvSpPr>
        <p:spPr>
          <a:xfrm>
            <a:off x="104275" y="3486150"/>
            <a:ext cx="3889010" cy="646331"/>
          </a:xfrm>
          <a:prstGeom prst="rect">
            <a:avLst/>
          </a:prstGeom>
          <a:noFill/>
        </p:spPr>
        <p:txBody>
          <a:bodyPr wrap="square" rtlCol="0">
            <a:spAutoFit/>
          </a:bodyPr>
          <a:lstStyle/>
          <a:p>
            <a:pPr algn="ctr"/>
            <a:r>
              <a:rPr lang="en-US" b="1" dirty="0">
                <a:solidFill>
                  <a:schemeClr val="bg1"/>
                </a:solidFill>
              </a:rPr>
              <a:t>Please refer to the worksheet for Activity 1</a:t>
            </a:r>
          </a:p>
        </p:txBody>
      </p:sp>
    </p:spTree>
    <p:extLst>
      <p:ext uri="{BB962C8B-B14F-4D97-AF65-F5344CB8AC3E}">
        <p14:creationId xmlns:p14="http://schemas.microsoft.com/office/powerpoint/2010/main" val="178848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4">
            <a:extLst>
              <a:ext uri="{FF2B5EF4-FFF2-40B4-BE49-F238E27FC236}">
                <a16:creationId xmlns:a16="http://schemas.microsoft.com/office/drawing/2014/main" id="{BFEE2C06-0EBD-47A7-A9DB-DC2E9DB7E36F}"/>
              </a:ext>
            </a:extLst>
          </p:cNvPr>
          <p:cNvSpPr/>
          <p:nvPr/>
        </p:nvSpPr>
        <p:spPr>
          <a:xfrm>
            <a:off x="104274" y="360532"/>
            <a:ext cx="3672125" cy="424497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Rounded Rectangle 4">
            <a:extLst>
              <a:ext uri="{FF2B5EF4-FFF2-40B4-BE49-F238E27FC236}">
                <a16:creationId xmlns:a16="http://schemas.microsoft.com/office/drawing/2014/main" id="{567796F3-9440-46CF-9494-B8010593A34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457200" y="2038350"/>
            <a:ext cx="2743200" cy="2010290"/>
          </a:xfrm>
        </p:spPr>
        <p:txBody>
          <a:bodyPr/>
          <a:lstStyle/>
          <a:p>
            <a:r>
              <a:rPr lang="en-US" sz="3600" dirty="0"/>
              <a:t>Activity</a:t>
            </a:r>
          </a:p>
          <a:p>
            <a:r>
              <a:rPr lang="en-US" sz="3600" dirty="0"/>
              <a:t>1</a:t>
            </a:r>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25</a:t>
            </a:fld>
            <a:endParaRPr lang="en-US" dirty="0"/>
          </a:p>
        </p:txBody>
      </p:sp>
      <p:sp>
        <p:nvSpPr>
          <p:cNvPr id="3" name="TextBox 2">
            <a:extLst>
              <a:ext uri="{FF2B5EF4-FFF2-40B4-BE49-F238E27FC236}">
                <a16:creationId xmlns:a16="http://schemas.microsoft.com/office/drawing/2014/main" id="{D85147AD-4306-4C57-BC7C-CC98E2F23F49}"/>
              </a:ext>
            </a:extLst>
          </p:cNvPr>
          <p:cNvSpPr txBox="1"/>
          <p:nvPr/>
        </p:nvSpPr>
        <p:spPr>
          <a:xfrm>
            <a:off x="3821273" y="742950"/>
            <a:ext cx="5108652" cy="3508653"/>
          </a:xfrm>
          <a:prstGeom prst="rect">
            <a:avLst/>
          </a:prstGeom>
          <a:noFill/>
        </p:spPr>
        <p:txBody>
          <a:bodyPr wrap="square" rtlCol="0">
            <a:spAutoFit/>
          </a:bodyPr>
          <a:lstStyle/>
          <a:p>
            <a:pPr lvl="1"/>
            <a:r>
              <a:rPr lang="en-US" sz="1600" dirty="0"/>
              <a:t>1 fajita provides one   1 oz. eq. WGR serving and 1.5 oz.  meat/meat alternate</a:t>
            </a:r>
          </a:p>
          <a:p>
            <a:pPr lvl="1"/>
            <a:r>
              <a:rPr lang="en-US" sz="1600" dirty="0"/>
              <a:t>The recipe yields 100 servings</a:t>
            </a:r>
          </a:p>
          <a:p>
            <a:pPr lvl="1"/>
            <a:r>
              <a:rPr lang="en-US" sz="1600" dirty="0"/>
              <a:t>On Tuesday 2/11/2020 ABC school will need to make enough to feed 500 students 1 fajita each</a:t>
            </a:r>
          </a:p>
          <a:p>
            <a:pPr lvl="1"/>
            <a:endParaRPr lang="en-US" sz="1600" dirty="0"/>
          </a:p>
          <a:p>
            <a:pPr lvl="0"/>
            <a:r>
              <a:rPr lang="en-US" dirty="0"/>
              <a:t>Calculate the following:</a:t>
            </a:r>
          </a:p>
          <a:p>
            <a:pPr lvl="1"/>
            <a:r>
              <a:rPr lang="en-US" dirty="0"/>
              <a:t>How many servings do one case of the chicken strip product provide? </a:t>
            </a:r>
          </a:p>
          <a:p>
            <a:pPr lvl="1"/>
            <a:r>
              <a:rPr lang="en-US" dirty="0"/>
              <a:t>		</a:t>
            </a:r>
            <a:r>
              <a:rPr lang="en-US" b="1" dirty="0">
                <a:highlight>
                  <a:srgbClr val="FFFF00"/>
                </a:highlight>
              </a:rPr>
              <a:t>320</a:t>
            </a:r>
          </a:p>
          <a:p>
            <a:pPr lvl="1"/>
            <a:r>
              <a:rPr lang="en-US" dirty="0"/>
              <a:t>How many cases will ABC school need to create their 500 servings? </a:t>
            </a:r>
          </a:p>
          <a:p>
            <a:pPr lvl="1"/>
            <a:r>
              <a:rPr lang="en-US" dirty="0"/>
              <a:t> 	     </a:t>
            </a:r>
            <a:r>
              <a:rPr lang="en-US" b="1" dirty="0">
                <a:highlight>
                  <a:srgbClr val="FFFF00"/>
                </a:highlight>
              </a:rPr>
              <a:t>1.6 cases (46.9 lbs.)</a:t>
            </a:r>
          </a:p>
        </p:txBody>
      </p:sp>
      <p:sp>
        <p:nvSpPr>
          <p:cNvPr id="10" name="TextBox 9">
            <a:extLst>
              <a:ext uri="{FF2B5EF4-FFF2-40B4-BE49-F238E27FC236}">
                <a16:creationId xmlns:a16="http://schemas.microsoft.com/office/drawing/2014/main" id="{2C48D308-06F5-4F06-9519-F8778DB82A91}"/>
              </a:ext>
            </a:extLst>
          </p:cNvPr>
          <p:cNvSpPr txBox="1"/>
          <p:nvPr/>
        </p:nvSpPr>
        <p:spPr>
          <a:xfrm>
            <a:off x="2757726" y="4400550"/>
            <a:ext cx="5715000" cy="646331"/>
          </a:xfrm>
          <a:prstGeom prst="rect">
            <a:avLst/>
          </a:prstGeom>
          <a:solidFill>
            <a:srgbClr val="F09421"/>
          </a:solidFill>
        </p:spPr>
        <p:txBody>
          <a:bodyPr wrap="square" rtlCol="0">
            <a:spAutoFit/>
          </a:bodyPr>
          <a:lstStyle/>
          <a:p>
            <a:pPr algn="ctr"/>
            <a:r>
              <a:rPr lang="en-US" b="1" dirty="0"/>
              <a:t>        Chat: What factors could affect how the par level is set?</a:t>
            </a:r>
          </a:p>
        </p:txBody>
      </p:sp>
      <p:sp>
        <p:nvSpPr>
          <p:cNvPr id="11" name="Freeform 70">
            <a:extLst>
              <a:ext uri="{FF2B5EF4-FFF2-40B4-BE49-F238E27FC236}">
                <a16:creationId xmlns:a16="http://schemas.microsoft.com/office/drawing/2014/main" id="{D81D4D44-591C-4193-892C-69B24D28DEB4}"/>
              </a:ext>
            </a:extLst>
          </p:cNvPr>
          <p:cNvSpPr>
            <a:spLocks noChangeArrowheads="1"/>
          </p:cNvSpPr>
          <p:nvPr/>
        </p:nvSpPr>
        <p:spPr bwMode="auto">
          <a:xfrm>
            <a:off x="3009900" y="4502933"/>
            <a:ext cx="381000" cy="381000"/>
          </a:xfrm>
          <a:custGeom>
            <a:avLst/>
            <a:gdLst>
              <a:gd name="T0" fmla="*/ 63953 w 497"/>
              <a:gd name="T1" fmla="*/ 123611 h 445"/>
              <a:gd name="T2" fmla="*/ 63953 w 497"/>
              <a:gd name="T3" fmla="*/ 123611 h 445"/>
              <a:gd name="T4" fmla="*/ 63953 w 497"/>
              <a:gd name="T5" fmla="*/ 56187 h 445"/>
              <a:gd name="T6" fmla="*/ 23870 w 497"/>
              <a:gd name="T7" fmla="*/ 56187 h 445"/>
              <a:gd name="T8" fmla="*/ 0 w 497"/>
              <a:gd name="T9" fmla="*/ 80010 h 445"/>
              <a:gd name="T10" fmla="*/ 0 w 497"/>
              <a:gd name="T11" fmla="*/ 143389 h 445"/>
              <a:gd name="T12" fmla="*/ 23870 w 497"/>
              <a:gd name="T13" fmla="*/ 167661 h 445"/>
              <a:gd name="T14" fmla="*/ 31977 w 497"/>
              <a:gd name="T15" fmla="*/ 167661 h 445"/>
              <a:gd name="T16" fmla="*/ 31977 w 497"/>
              <a:gd name="T17" fmla="*/ 199576 h 445"/>
              <a:gd name="T18" fmla="*/ 68007 w 497"/>
              <a:gd name="T19" fmla="*/ 167661 h 445"/>
              <a:gd name="T20" fmla="*/ 123403 w 497"/>
              <a:gd name="T21" fmla="*/ 167661 h 445"/>
              <a:gd name="T22" fmla="*/ 143670 w 497"/>
              <a:gd name="T23" fmla="*/ 143389 h 445"/>
              <a:gd name="T24" fmla="*/ 143670 w 497"/>
              <a:gd name="T25" fmla="*/ 123611 h 445"/>
              <a:gd name="T26" fmla="*/ 143670 w 497"/>
              <a:gd name="T27" fmla="*/ 123611 h 445"/>
              <a:gd name="T28" fmla="*/ 63953 w 497"/>
              <a:gd name="T29" fmla="*/ 123611 h 445"/>
              <a:gd name="T30" fmla="*/ 199517 w 497"/>
              <a:gd name="T31" fmla="*/ 0 h 445"/>
              <a:gd name="T32" fmla="*/ 199517 w 497"/>
              <a:gd name="T33" fmla="*/ 0 h 445"/>
              <a:gd name="T34" fmla="*/ 99533 w 497"/>
              <a:gd name="T35" fmla="*/ 0 h 445"/>
              <a:gd name="T36" fmla="*/ 79717 w 497"/>
              <a:gd name="T37" fmla="*/ 24273 h 445"/>
              <a:gd name="T38" fmla="*/ 79717 w 497"/>
              <a:gd name="T39" fmla="*/ 111475 h 445"/>
              <a:gd name="T40" fmla="*/ 155830 w 497"/>
              <a:gd name="T41" fmla="*/ 111475 h 445"/>
              <a:gd name="T42" fmla="*/ 191410 w 497"/>
              <a:gd name="T43" fmla="*/ 143389 h 445"/>
              <a:gd name="T44" fmla="*/ 191410 w 497"/>
              <a:gd name="T45" fmla="*/ 111475 h 445"/>
              <a:gd name="T46" fmla="*/ 199517 w 497"/>
              <a:gd name="T47" fmla="*/ 111475 h 445"/>
              <a:gd name="T48" fmla="*/ 223387 w 497"/>
              <a:gd name="T49" fmla="*/ 87651 h 445"/>
              <a:gd name="T50" fmla="*/ 223387 w 497"/>
              <a:gd name="T51" fmla="*/ 24273 h 445"/>
              <a:gd name="T52" fmla="*/ 199517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2">
              <a:lumMod val="2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33323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4">
            <a:extLst>
              <a:ext uri="{FF2B5EF4-FFF2-40B4-BE49-F238E27FC236}">
                <a16:creationId xmlns:a16="http://schemas.microsoft.com/office/drawing/2014/main" id="{BFEE2C06-0EBD-47A7-A9DB-DC2E9DB7E36F}"/>
              </a:ext>
            </a:extLst>
          </p:cNvPr>
          <p:cNvSpPr/>
          <p:nvPr/>
        </p:nvSpPr>
        <p:spPr>
          <a:xfrm>
            <a:off x="104274" y="360532"/>
            <a:ext cx="3672125" cy="424497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Rounded Rectangle 4">
            <a:extLst>
              <a:ext uri="{FF2B5EF4-FFF2-40B4-BE49-F238E27FC236}">
                <a16:creationId xmlns:a16="http://schemas.microsoft.com/office/drawing/2014/main" id="{567796F3-9440-46CF-9494-B8010593A34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59400" y="2114550"/>
            <a:ext cx="3533963" cy="1934090"/>
          </a:xfrm>
        </p:spPr>
        <p:txBody>
          <a:bodyPr/>
          <a:lstStyle/>
          <a:p>
            <a:r>
              <a:rPr lang="en-US" sz="3600" dirty="0"/>
              <a:t>Activity</a:t>
            </a:r>
          </a:p>
          <a:p>
            <a:r>
              <a:rPr lang="en-US" sz="3600" dirty="0"/>
              <a:t>1</a:t>
            </a:r>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26</a:t>
            </a:fld>
            <a:endParaRPr lang="en-US" dirty="0"/>
          </a:p>
        </p:txBody>
      </p:sp>
      <p:sp>
        <p:nvSpPr>
          <p:cNvPr id="3" name="TextBox 2">
            <a:extLst>
              <a:ext uri="{FF2B5EF4-FFF2-40B4-BE49-F238E27FC236}">
                <a16:creationId xmlns:a16="http://schemas.microsoft.com/office/drawing/2014/main" id="{D85147AD-4306-4C57-BC7C-CC98E2F23F49}"/>
              </a:ext>
            </a:extLst>
          </p:cNvPr>
          <p:cNvSpPr txBox="1"/>
          <p:nvPr/>
        </p:nvSpPr>
        <p:spPr>
          <a:xfrm>
            <a:off x="3593363" y="203668"/>
            <a:ext cx="5108652" cy="4524315"/>
          </a:xfrm>
          <a:prstGeom prst="rect">
            <a:avLst/>
          </a:prstGeom>
          <a:noFill/>
        </p:spPr>
        <p:txBody>
          <a:bodyPr wrap="square" rtlCol="0">
            <a:spAutoFit/>
          </a:bodyPr>
          <a:lstStyle/>
          <a:p>
            <a:pPr lvl="1"/>
            <a:r>
              <a:rPr lang="en-US" dirty="0"/>
              <a:t>Will there be additional unused servings from this case? </a:t>
            </a:r>
          </a:p>
          <a:p>
            <a:pPr lvl="1"/>
            <a:r>
              <a:rPr lang="en-US" dirty="0"/>
              <a:t>	         </a:t>
            </a:r>
            <a:r>
              <a:rPr lang="en-US" b="1" dirty="0">
                <a:highlight>
                  <a:srgbClr val="FFFF00"/>
                </a:highlight>
              </a:rPr>
              <a:t>Yes--140 servings</a:t>
            </a:r>
          </a:p>
          <a:p>
            <a:pPr lvl="1"/>
            <a:endParaRPr lang="en-US" dirty="0"/>
          </a:p>
          <a:p>
            <a:pPr lvl="1"/>
            <a:r>
              <a:rPr lang="en-US" dirty="0"/>
              <a:t>If ABC School serves 500 servings chicken fajitas twice each 4-week cycle, how many cases of the USDA foods chicken strips will be used during the 4-week cycle? </a:t>
            </a:r>
          </a:p>
          <a:p>
            <a:pPr lvl="1"/>
            <a:r>
              <a:rPr lang="en-US" dirty="0"/>
              <a:t>		</a:t>
            </a:r>
            <a:r>
              <a:rPr lang="en-US" b="1" dirty="0">
                <a:highlight>
                  <a:srgbClr val="FFFF00"/>
                </a:highlight>
              </a:rPr>
              <a:t>3.2 cases</a:t>
            </a:r>
          </a:p>
          <a:p>
            <a:pPr lvl="1"/>
            <a:endParaRPr lang="en-US" dirty="0"/>
          </a:p>
          <a:p>
            <a:pPr lvl="1"/>
            <a:r>
              <a:rPr lang="en-US" dirty="0"/>
              <a:t>If ABC school serves this 4-week cycle 9 times in the school year, how many cases of the USDA foods chicken strips would the district expect to need for the entire school year?  </a:t>
            </a:r>
          </a:p>
          <a:p>
            <a:pPr lvl="1"/>
            <a:r>
              <a:rPr lang="en-US" b="1" dirty="0"/>
              <a:t>            </a:t>
            </a:r>
            <a:r>
              <a:rPr lang="en-US" b="1" dirty="0">
                <a:highlight>
                  <a:srgbClr val="FFFF00"/>
                </a:highlight>
              </a:rPr>
              <a:t>28.8 rounded to 29 cases</a:t>
            </a:r>
          </a:p>
        </p:txBody>
      </p:sp>
    </p:spTree>
    <p:extLst>
      <p:ext uri="{BB962C8B-B14F-4D97-AF65-F5344CB8AC3E}">
        <p14:creationId xmlns:p14="http://schemas.microsoft.com/office/powerpoint/2010/main" val="365290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4">
            <a:extLst>
              <a:ext uri="{FF2B5EF4-FFF2-40B4-BE49-F238E27FC236}">
                <a16:creationId xmlns:a16="http://schemas.microsoft.com/office/drawing/2014/main" id="{BFEE2C06-0EBD-47A7-A9DB-DC2E9DB7E36F}"/>
              </a:ext>
            </a:extLst>
          </p:cNvPr>
          <p:cNvSpPr/>
          <p:nvPr/>
        </p:nvSpPr>
        <p:spPr>
          <a:xfrm>
            <a:off x="104274" y="360532"/>
            <a:ext cx="3672125" cy="424497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Rounded Rectangle 4">
            <a:extLst>
              <a:ext uri="{FF2B5EF4-FFF2-40B4-BE49-F238E27FC236}">
                <a16:creationId xmlns:a16="http://schemas.microsoft.com/office/drawing/2014/main" id="{567796F3-9440-46CF-9494-B8010593A34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59400" y="2266950"/>
            <a:ext cx="3602699" cy="1781690"/>
          </a:xfrm>
        </p:spPr>
        <p:txBody>
          <a:bodyPr/>
          <a:lstStyle/>
          <a:p>
            <a:r>
              <a:rPr lang="en-US" sz="3600" dirty="0"/>
              <a:t>Activity</a:t>
            </a:r>
          </a:p>
          <a:p>
            <a:r>
              <a:rPr lang="en-US" sz="3600" dirty="0"/>
              <a:t>1</a:t>
            </a:r>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27</a:t>
            </a:fld>
            <a:endParaRPr lang="en-US" dirty="0"/>
          </a:p>
        </p:txBody>
      </p:sp>
      <p:sp>
        <p:nvSpPr>
          <p:cNvPr id="3" name="TextBox 2">
            <a:extLst>
              <a:ext uri="{FF2B5EF4-FFF2-40B4-BE49-F238E27FC236}">
                <a16:creationId xmlns:a16="http://schemas.microsoft.com/office/drawing/2014/main" id="{D85147AD-4306-4C57-BC7C-CC98E2F23F49}"/>
              </a:ext>
            </a:extLst>
          </p:cNvPr>
          <p:cNvSpPr txBox="1"/>
          <p:nvPr/>
        </p:nvSpPr>
        <p:spPr>
          <a:xfrm>
            <a:off x="3776399" y="2492463"/>
            <a:ext cx="5227276" cy="923330"/>
          </a:xfrm>
          <a:prstGeom prst="rect">
            <a:avLst/>
          </a:prstGeom>
          <a:noFill/>
        </p:spPr>
        <p:txBody>
          <a:bodyPr wrap="square" rtlCol="0">
            <a:spAutoFit/>
          </a:bodyPr>
          <a:lstStyle/>
          <a:p>
            <a:pPr lvl="1"/>
            <a:r>
              <a:rPr lang="en-US" dirty="0"/>
              <a:t>What PAR level should be set for this item if ABC school orders only one time per month? </a:t>
            </a:r>
          </a:p>
          <a:p>
            <a:pPr lvl="1"/>
            <a:r>
              <a:rPr lang="en-US" b="1" dirty="0"/>
              <a:t>                         </a:t>
            </a:r>
            <a:r>
              <a:rPr lang="en-US" b="1" dirty="0">
                <a:highlight>
                  <a:srgbClr val="FFFF00"/>
                </a:highlight>
              </a:rPr>
              <a:t>4 cases</a:t>
            </a:r>
          </a:p>
        </p:txBody>
      </p:sp>
      <p:sp>
        <p:nvSpPr>
          <p:cNvPr id="10" name="TextBox 9">
            <a:extLst>
              <a:ext uri="{FF2B5EF4-FFF2-40B4-BE49-F238E27FC236}">
                <a16:creationId xmlns:a16="http://schemas.microsoft.com/office/drawing/2014/main" id="{F618B198-0740-490F-9A1C-E99CDBB7A6C7}"/>
              </a:ext>
            </a:extLst>
          </p:cNvPr>
          <p:cNvSpPr txBox="1"/>
          <p:nvPr/>
        </p:nvSpPr>
        <p:spPr>
          <a:xfrm>
            <a:off x="3200400" y="4362088"/>
            <a:ext cx="5715000" cy="646331"/>
          </a:xfrm>
          <a:prstGeom prst="rect">
            <a:avLst/>
          </a:prstGeom>
          <a:solidFill>
            <a:srgbClr val="F09421"/>
          </a:solidFill>
        </p:spPr>
        <p:txBody>
          <a:bodyPr wrap="square" rtlCol="0">
            <a:spAutoFit/>
          </a:bodyPr>
          <a:lstStyle/>
          <a:p>
            <a:pPr algn="ctr"/>
            <a:r>
              <a:rPr lang="en-US" b="1" dirty="0"/>
              <a:t>        Chat Responses: What factors could affect how the par level is set?</a:t>
            </a:r>
          </a:p>
        </p:txBody>
      </p:sp>
      <p:sp>
        <p:nvSpPr>
          <p:cNvPr id="11" name="Freeform 70">
            <a:extLst>
              <a:ext uri="{FF2B5EF4-FFF2-40B4-BE49-F238E27FC236}">
                <a16:creationId xmlns:a16="http://schemas.microsoft.com/office/drawing/2014/main" id="{A1F64590-F5A1-47B3-B26C-BC7F01380024}"/>
              </a:ext>
            </a:extLst>
          </p:cNvPr>
          <p:cNvSpPr>
            <a:spLocks noChangeArrowheads="1"/>
          </p:cNvSpPr>
          <p:nvPr/>
        </p:nvSpPr>
        <p:spPr bwMode="auto">
          <a:xfrm>
            <a:off x="3281099" y="4483980"/>
            <a:ext cx="381000" cy="381000"/>
          </a:xfrm>
          <a:custGeom>
            <a:avLst/>
            <a:gdLst>
              <a:gd name="T0" fmla="*/ 63953 w 497"/>
              <a:gd name="T1" fmla="*/ 123611 h 445"/>
              <a:gd name="T2" fmla="*/ 63953 w 497"/>
              <a:gd name="T3" fmla="*/ 123611 h 445"/>
              <a:gd name="T4" fmla="*/ 63953 w 497"/>
              <a:gd name="T5" fmla="*/ 56187 h 445"/>
              <a:gd name="T6" fmla="*/ 23870 w 497"/>
              <a:gd name="T7" fmla="*/ 56187 h 445"/>
              <a:gd name="T8" fmla="*/ 0 w 497"/>
              <a:gd name="T9" fmla="*/ 80010 h 445"/>
              <a:gd name="T10" fmla="*/ 0 w 497"/>
              <a:gd name="T11" fmla="*/ 143389 h 445"/>
              <a:gd name="T12" fmla="*/ 23870 w 497"/>
              <a:gd name="T13" fmla="*/ 167661 h 445"/>
              <a:gd name="T14" fmla="*/ 31977 w 497"/>
              <a:gd name="T15" fmla="*/ 167661 h 445"/>
              <a:gd name="T16" fmla="*/ 31977 w 497"/>
              <a:gd name="T17" fmla="*/ 199576 h 445"/>
              <a:gd name="T18" fmla="*/ 68007 w 497"/>
              <a:gd name="T19" fmla="*/ 167661 h 445"/>
              <a:gd name="T20" fmla="*/ 123403 w 497"/>
              <a:gd name="T21" fmla="*/ 167661 h 445"/>
              <a:gd name="T22" fmla="*/ 143670 w 497"/>
              <a:gd name="T23" fmla="*/ 143389 h 445"/>
              <a:gd name="T24" fmla="*/ 143670 w 497"/>
              <a:gd name="T25" fmla="*/ 123611 h 445"/>
              <a:gd name="T26" fmla="*/ 143670 w 497"/>
              <a:gd name="T27" fmla="*/ 123611 h 445"/>
              <a:gd name="T28" fmla="*/ 63953 w 497"/>
              <a:gd name="T29" fmla="*/ 123611 h 445"/>
              <a:gd name="T30" fmla="*/ 199517 w 497"/>
              <a:gd name="T31" fmla="*/ 0 h 445"/>
              <a:gd name="T32" fmla="*/ 199517 w 497"/>
              <a:gd name="T33" fmla="*/ 0 h 445"/>
              <a:gd name="T34" fmla="*/ 99533 w 497"/>
              <a:gd name="T35" fmla="*/ 0 h 445"/>
              <a:gd name="T36" fmla="*/ 79717 w 497"/>
              <a:gd name="T37" fmla="*/ 24273 h 445"/>
              <a:gd name="T38" fmla="*/ 79717 w 497"/>
              <a:gd name="T39" fmla="*/ 111475 h 445"/>
              <a:gd name="T40" fmla="*/ 155830 w 497"/>
              <a:gd name="T41" fmla="*/ 111475 h 445"/>
              <a:gd name="T42" fmla="*/ 191410 w 497"/>
              <a:gd name="T43" fmla="*/ 143389 h 445"/>
              <a:gd name="T44" fmla="*/ 191410 w 497"/>
              <a:gd name="T45" fmla="*/ 111475 h 445"/>
              <a:gd name="T46" fmla="*/ 199517 w 497"/>
              <a:gd name="T47" fmla="*/ 111475 h 445"/>
              <a:gd name="T48" fmla="*/ 223387 w 497"/>
              <a:gd name="T49" fmla="*/ 87651 h 445"/>
              <a:gd name="T50" fmla="*/ 223387 w 497"/>
              <a:gd name="T51" fmla="*/ 24273 h 445"/>
              <a:gd name="T52" fmla="*/ 199517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2">
              <a:lumMod val="2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187787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a:xfrm>
            <a:off x="2105970" y="536106"/>
            <a:ext cx="7141860" cy="844310"/>
          </a:xfrm>
        </p:spPr>
        <p:txBody>
          <a:bodyPr/>
          <a:lstStyle/>
          <a:p>
            <a:r>
              <a:rPr lang="en-US" sz="2800" b="1" dirty="0"/>
              <a:t>USDA Foods Cost Analysis Worksheet</a:t>
            </a:r>
          </a:p>
        </p:txBody>
      </p:sp>
      <p:pic>
        <p:nvPicPr>
          <p:cNvPr id="2" name="Picture 1">
            <a:hlinkClick r:id="rId3"/>
            <a:extLst>
              <a:ext uri="{FF2B5EF4-FFF2-40B4-BE49-F238E27FC236}">
                <a16:creationId xmlns:a16="http://schemas.microsoft.com/office/drawing/2014/main" id="{E229BD84-F98B-4D9B-9BA4-7EAA4E3C1019}"/>
              </a:ext>
            </a:extLst>
          </p:cNvPr>
          <p:cNvPicPr>
            <a:picLocks noChangeAspect="1"/>
          </p:cNvPicPr>
          <p:nvPr/>
        </p:nvPicPr>
        <p:blipFill>
          <a:blip r:embed="rId4"/>
          <a:stretch>
            <a:fillRect/>
          </a:stretch>
        </p:blipFill>
        <p:spPr>
          <a:xfrm>
            <a:off x="636529" y="1123950"/>
            <a:ext cx="8064796" cy="3262464"/>
          </a:xfrm>
          <a:prstGeom prst="rect">
            <a:avLst/>
          </a:prstGeom>
        </p:spPr>
      </p:pic>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28</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Rounded Rectangle 4">
            <a:extLst>
              <a:ext uri="{FF2B5EF4-FFF2-40B4-BE49-F238E27FC236}">
                <a16:creationId xmlns:a16="http://schemas.microsoft.com/office/drawing/2014/main" id="{C100739C-A07B-43AD-AE96-CB4159AE9E23}"/>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5" name="TextBox 4">
            <a:extLst>
              <a:ext uri="{FF2B5EF4-FFF2-40B4-BE49-F238E27FC236}">
                <a16:creationId xmlns:a16="http://schemas.microsoft.com/office/drawing/2014/main" id="{B269DCF3-9CEF-465F-80EC-D5C1DFF4E0FE}"/>
              </a:ext>
            </a:extLst>
          </p:cNvPr>
          <p:cNvSpPr txBox="1"/>
          <p:nvPr/>
        </p:nvSpPr>
        <p:spPr>
          <a:xfrm rot="-900000">
            <a:off x="401385" y="380558"/>
            <a:ext cx="1640935" cy="707886"/>
          </a:xfrm>
          <a:prstGeom prst="rect">
            <a:avLst/>
          </a:prstGeom>
          <a:noFill/>
        </p:spPr>
        <p:txBody>
          <a:bodyPr wrap="square" rtlCol="0">
            <a:spAutoFit/>
          </a:bodyPr>
          <a:lstStyle/>
          <a:p>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NEW!</a:t>
            </a:r>
          </a:p>
        </p:txBody>
      </p:sp>
    </p:spTree>
    <p:extLst>
      <p:ext uri="{BB962C8B-B14F-4D97-AF65-F5344CB8AC3E}">
        <p14:creationId xmlns:p14="http://schemas.microsoft.com/office/powerpoint/2010/main" val="407959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45E798-4811-49BE-B8B3-FB11179B3962}"/>
              </a:ext>
            </a:extLst>
          </p:cNvPr>
          <p:cNvSpPr>
            <a:spLocks noGrp="1"/>
          </p:cNvSpPr>
          <p:nvPr>
            <p:ph type="sldNum" sz="quarter" idx="12"/>
          </p:nvPr>
        </p:nvSpPr>
        <p:spPr/>
        <p:txBody>
          <a:bodyPr/>
          <a:lstStyle/>
          <a:p>
            <a:fld id="{B2192B31-B341-4013-B7E8-60D2E97D576A}" type="slidenum">
              <a:rPr lang="en-US" smtClean="0"/>
              <a:pPr/>
              <a:t>29</a:t>
            </a:fld>
            <a:endParaRPr lang="en-US" dirty="0"/>
          </a:p>
        </p:txBody>
      </p:sp>
      <p:sp>
        <p:nvSpPr>
          <p:cNvPr id="6" name="TextBox 5">
            <a:extLst>
              <a:ext uri="{FF2B5EF4-FFF2-40B4-BE49-F238E27FC236}">
                <a16:creationId xmlns:a16="http://schemas.microsoft.com/office/drawing/2014/main" id="{41394531-680F-43C2-BB46-84D4C8644885}"/>
              </a:ext>
            </a:extLst>
          </p:cNvPr>
          <p:cNvSpPr txBox="1"/>
          <p:nvPr/>
        </p:nvSpPr>
        <p:spPr>
          <a:xfrm>
            <a:off x="228600" y="202941"/>
            <a:ext cx="3200400" cy="4905375"/>
          </a:xfrm>
          <a:prstGeom prst="rect">
            <a:avLst/>
          </a:prstGeom>
          <a:solidFill>
            <a:srgbClr val="92C1C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9D3CF4D8-E85B-4E44-9876-6C159B2938A2}"/>
              </a:ext>
            </a:extLst>
          </p:cNvPr>
          <p:cNvSpPr txBox="1"/>
          <p:nvPr/>
        </p:nvSpPr>
        <p:spPr>
          <a:xfrm>
            <a:off x="152400" y="1470688"/>
            <a:ext cx="3124200" cy="2492990"/>
          </a:xfrm>
          <a:prstGeom prst="rect">
            <a:avLst/>
          </a:prstGeom>
          <a:noFill/>
        </p:spPr>
        <p:txBody>
          <a:bodyPr wrap="square" rtlCol="0">
            <a:spAutoFit/>
          </a:bodyPr>
          <a:lstStyle/>
          <a:p>
            <a:pPr algn="ctr"/>
            <a:r>
              <a:rPr lang="en-US" sz="3200" dirty="0">
                <a:solidFill>
                  <a:schemeClr val="bg1"/>
                </a:solidFill>
              </a:rPr>
              <a:t>Preparation is Everything!</a:t>
            </a:r>
          </a:p>
          <a:p>
            <a:endParaRPr lang="en-US" dirty="0">
              <a:solidFill>
                <a:schemeClr val="bg1"/>
              </a:solidFill>
            </a:endParaRPr>
          </a:p>
          <a:p>
            <a:pPr algn="ctr"/>
            <a:r>
              <a:rPr lang="en-US" sz="2000" dirty="0">
                <a:solidFill>
                  <a:schemeClr val="bg1"/>
                </a:solidFill>
              </a:rPr>
              <a:t>Document Checklists</a:t>
            </a:r>
          </a:p>
          <a:p>
            <a:endParaRPr lang="en-US" dirty="0">
              <a:solidFill>
                <a:schemeClr val="bg1"/>
              </a:solidFill>
            </a:endParaRPr>
          </a:p>
          <a:p>
            <a:pPr algn="ctr"/>
            <a:r>
              <a:rPr lang="en-US" dirty="0">
                <a:solidFill>
                  <a:schemeClr val="bg1"/>
                </a:solidFill>
              </a:rPr>
              <a:t>squaremeals.org</a:t>
            </a:r>
          </a:p>
          <a:p>
            <a:endParaRPr lang="en-US" dirty="0"/>
          </a:p>
        </p:txBody>
      </p:sp>
      <p:sp>
        <p:nvSpPr>
          <p:cNvPr id="8" name="TextBox 7">
            <a:extLst>
              <a:ext uri="{FF2B5EF4-FFF2-40B4-BE49-F238E27FC236}">
                <a16:creationId xmlns:a16="http://schemas.microsoft.com/office/drawing/2014/main" id="{11F174A8-4327-49A6-921A-D8345A1DB1A1}"/>
              </a:ext>
            </a:extLst>
          </p:cNvPr>
          <p:cNvSpPr txBox="1"/>
          <p:nvPr/>
        </p:nvSpPr>
        <p:spPr>
          <a:xfrm>
            <a:off x="4057440" y="175870"/>
            <a:ext cx="3943560" cy="4932445"/>
          </a:xfrm>
          <a:prstGeom prst="rect">
            <a:avLst/>
          </a:prstGeom>
          <a:noFill/>
          <a:ln w="57150">
            <a:solidFill>
              <a:srgbClr val="F09421"/>
            </a:solidFill>
          </a:ln>
        </p:spPr>
        <p:txBody>
          <a:bodyPr wrap="square" rtlCol="0">
            <a:spAutoFit/>
          </a:bodyPr>
          <a:lstStyle/>
          <a:p>
            <a:endParaRPr lang="en-US" dirty="0"/>
          </a:p>
        </p:txBody>
      </p:sp>
      <p:pic>
        <p:nvPicPr>
          <p:cNvPr id="10" name="Picture 9">
            <a:extLst>
              <a:ext uri="{FF2B5EF4-FFF2-40B4-BE49-F238E27FC236}">
                <a16:creationId xmlns:a16="http://schemas.microsoft.com/office/drawing/2014/main" id="{7E67D0F9-D07A-4F8A-A69A-58974B70630B}"/>
              </a:ext>
            </a:extLst>
          </p:cNvPr>
          <p:cNvPicPr>
            <a:picLocks noChangeAspect="1"/>
          </p:cNvPicPr>
          <p:nvPr/>
        </p:nvPicPr>
        <p:blipFill>
          <a:blip r:embed="rId3"/>
          <a:stretch>
            <a:fillRect/>
          </a:stretch>
        </p:blipFill>
        <p:spPr>
          <a:xfrm>
            <a:off x="4173815" y="262280"/>
            <a:ext cx="3710810" cy="4705350"/>
          </a:xfrm>
          <a:prstGeom prst="rect">
            <a:avLst/>
          </a:prstGeom>
        </p:spPr>
      </p:pic>
    </p:spTree>
    <p:extLst>
      <p:ext uri="{BB962C8B-B14F-4D97-AF65-F5344CB8AC3E}">
        <p14:creationId xmlns:p14="http://schemas.microsoft.com/office/powerpoint/2010/main" val="239755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65B9EB-A93D-4361-B438-05BF18667660}"/>
              </a:ext>
            </a:extLst>
          </p:cNvPr>
          <p:cNvSpPr/>
          <p:nvPr/>
        </p:nvSpPr>
        <p:spPr bwMode="auto">
          <a:xfrm>
            <a:off x="0" y="0"/>
            <a:ext cx="4800600" cy="5152252"/>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8" name="Picture 7">
            <a:extLst>
              <a:ext uri="{FF2B5EF4-FFF2-40B4-BE49-F238E27FC236}">
                <a16:creationId xmlns:a16="http://schemas.microsoft.com/office/drawing/2014/main" id="{B8B84555-09B5-4528-8E23-CE257F36E9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13957" y="3145"/>
            <a:ext cx="6030043" cy="5145961"/>
          </a:xfrm>
          <a:prstGeom prst="rect">
            <a:avLst/>
          </a:prstGeom>
        </p:spPr>
      </p:pic>
      <p:sp>
        <p:nvSpPr>
          <p:cNvPr id="14" name="Rectangle 13">
            <a:extLst>
              <a:ext uri="{FF2B5EF4-FFF2-40B4-BE49-F238E27FC236}">
                <a16:creationId xmlns:a16="http://schemas.microsoft.com/office/drawing/2014/main" id="{53F0F6AB-82D0-4DE6-9DE8-4A644A81E1BA}"/>
              </a:ext>
            </a:extLst>
          </p:cNvPr>
          <p:cNvSpPr/>
          <p:nvPr/>
        </p:nvSpPr>
        <p:spPr bwMode="auto">
          <a:xfrm>
            <a:off x="3113957" y="0"/>
            <a:ext cx="162643" cy="515225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Rounded Rectangle 9">
            <a:extLst>
              <a:ext uri="{FF2B5EF4-FFF2-40B4-BE49-F238E27FC236}">
                <a16:creationId xmlns:a16="http://schemas.microsoft.com/office/drawing/2014/main" id="{B2090718-98C3-4289-A152-CA00876FD789}"/>
              </a:ext>
            </a:extLst>
          </p:cNvPr>
          <p:cNvSpPr/>
          <p:nvPr/>
        </p:nvSpPr>
        <p:spPr bwMode="auto">
          <a:xfrm>
            <a:off x="196783" y="577109"/>
            <a:ext cx="5562600" cy="3729483"/>
          </a:xfrm>
          <a:prstGeom prst="roundRect">
            <a:avLst/>
          </a:prstGeom>
          <a:solidFill>
            <a:schemeClr val="bg1"/>
          </a:solidFill>
          <a:ln w="76200">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7" name="Text Placeholder 6">
            <a:extLst>
              <a:ext uri="{FF2B5EF4-FFF2-40B4-BE49-F238E27FC236}">
                <a16:creationId xmlns:a16="http://schemas.microsoft.com/office/drawing/2014/main" id="{B2D6B76C-1A84-4658-86AE-E681EF0F7336}"/>
              </a:ext>
            </a:extLst>
          </p:cNvPr>
          <p:cNvSpPr>
            <a:spLocks noGrp="1"/>
          </p:cNvSpPr>
          <p:nvPr>
            <p:ph type="body" sz="quarter" idx="10"/>
          </p:nvPr>
        </p:nvSpPr>
        <p:spPr>
          <a:xfrm>
            <a:off x="375764" y="861752"/>
            <a:ext cx="5186836" cy="676275"/>
          </a:xfrm>
        </p:spPr>
        <p:txBody>
          <a:bodyPr/>
          <a:lstStyle/>
          <a:p>
            <a:r>
              <a:rPr lang="en-US" sz="2800" dirty="0"/>
              <a:t>Acknowledgement Statement</a:t>
            </a:r>
          </a:p>
        </p:txBody>
      </p:sp>
      <p:sp>
        <p:nvSpPr>
          <p:cNvPr id="9" name="Text Placeholder 8">
            <a:extLst>
              <a:ext uri="{FF2B5EF4-FFF2-40B4-BE49-F238E27FC236}">
                <a16:creationId xmlns:a16="http://schemas.microsoft.com/office/drawing/2014/main" id="{271DD156-A4BC-4D3D-9BFB-75F4FF457D8F}"/>
              </a:ext>
            </a:extLst>
          </p:cNvPr>
          <p:cNvSpPr>
            <a:spLocks noGrp="1"/>
          </p:cNvSpPr>
          <p:nvPr>
            <p:ph type="body" sz="quarter" idx="11"/>
          </p:nvPr>
        </p:nvSpPr>
        <p:spPr>
          <a:xfrm>
            <a:off x="381000" y="1352550"/>
            <a:ext cx="5029200" cy="642270"/>
          </a:xfrm>
        </p:spPr>
        <p:txBody>
          <a:bodyPr/>
          <a:lstStyle/>
          <a:p>
            <a:r>
              <a:rPr lang="en-US" sz="2000" dirty="0"/>
              <a:t>You understand and acknowledge that:</a:t>
            </a:r>
          </a:p>
        </p:txBody>
      </p:sp>
      <p:sp>
        <p:nvSpPr>
          <p:cNvPr id="13" name="Text Placeholder 12">
            <a:extLst>
              <a:ext uri="{FF2B5EF4-FFF2-40B4-BE49-F238E27FC236}">
                <a16:creationId xmlns:a16="http://schemas.microsoft.com/office/drawing/2014/main" id="{4A3DD544-1280-42DD-945B-893F35A408E8}"/>
              </a:ext>
            </a:extLst>
          </p:cNvPr>
          <p:cNvSpPr>
            <a:spLocks noGrp="1"/>
          </p:cNvSpPr>
          <p:nvPr>
            <p:ph type="body" sz="quarter" idx="13"/>
          </p:nvPr>
        </p:nvSpPr>
        <p:spPr>
          <a:xfrm>
            <a:off x="451963" y="1733550"/>
            <a:ext cx="5186835" cy="2362200"/>
          </a:xfrm>
        </p:spPr>
        <p:txBody>
          <a:bodyPr/>
          <a:lstStyle/>
          <a:p>
            <a:pPr>
              <a:buFont typeface="Wingdings" panose="05000000000000000000" pitchFamily="2" charset="2"/>
              <a:buChar char="q"/>
            </a:pPr>
            <a:r>
              <a:rPr lang="en-US" sz="1700" dirty="0"/>
              <a:t>the training you are about to take does not cover the entire scope of the program; and that</a:t>
            </a:r>
          </a:p>
          <a:p>
            <a:pPr>
              <a:buFont typeface="Wingdings" panose="05000000000000000000" pitchFamily="2" charset="2"/>
              <a:buChar char="q"/>
            </a:pPr>
            <a:r>
              <a:rPr lang="en-US" sz="1700" dirty="0"/>
              <a:t>you are responsible for knowing and understanding all handbooks, manuals, alerts. Notices and guidance, as well as any other forms of communication that provide further guidance, clarification, or instruction on operating the program.</a:t>
            </a:r>
          </a:p>
        </p:txBody>
      </p:sp>
      <p:sp>
        <p:nvSpPr>
          <p:cNvPr id="2" name="Slide Number Placeholder 1">
            <a:extLst>
              <a:ext uri="{FF2B5EF4-FFF2-40B4-BE49-F238E27FC236}">
                <a16:creationId xmlns:a16="http://schemas.microsoft.com/office/drawing/2014/main" id="{704999E6-CF1B-48F2-A64E-AD0901D4D49D}"/>
              </a:ext>
            </a:extLst>
          </p:cNvPr>
          <p:cNvSpPr>
            <a:spLocks noGrp="1"/>
          </p:cNvSpPr>
          <p:nvPr>
            <p:ph type="sldNum" sz="quarter" idx="14"/>
          </p:nvPr>
        </p:nvSpPr>
        <p:spPr/>
        <p:txBody>
          <a:bodyPr/>
          <a:lstStyle/>
          <a:p>
            <a:fld id="{B2192B31-B341-4013-B7E8-60D2E97D576A}" type="slidenum">
              <a:rPr lang="en-US" smtClean="0"/>
              <a:pPr/>
              <a:t>3</a:t>
            </a:fld>
            <a:endParaRPr lang="en-US" dirty="0"/>
          </a:p>
        </p:txBody>
      </p:sp>
    </p:spTree>
    <p:extLst>
      <p:ext uri="{BB962C8B-B14F-4D97-AF65-F5344CB8AC3E}">
        <p14:creationId xmlns:p14="http://schemas.microsoft.com/office/powerpoint/2010/main" val="116779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4">
            <a:extLst>
              <a:ext uri="{FF2B5EF4-FFF2-40B4-BE49-F238E27FC236}">
                <a16:creationId xmlns:a16="http://schemas.microsoft.com/office/drawing/2014/main" id="{BFEE2C06-0EBD-47A7-A9DB-DC2E9DB7E36F}"/>
              </a:ext>
            </a:extLst>
          </p:cNvPr>
          <p:cNvSpPr/>
          <p:nvPr/>
        </p:nvSpPr>
        <p:spPr>
          <a:xfrm>
            <a:off x="104274" y="360532"/>
            <a:ext cx="3672125" cy="424497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Rounded Rectangle 4">
            <a:extLst>
              <a:ext uri="{FF2B5EF4-FFF2-40B4-BE49-F238E27FC236}">
                <a16:creationId xmlns:a16="http://schemas.microsoft.com/office/drawing/2014/main" id="{567796F3-9440-46CF-9494-B8010593A34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59400" y="2038349"/>
            <a:ext cx="3602699" cy="1889179"/>
          </a:xfrm>
        </p:spPr>
        <p:txBody>
          <a:bodyPr/>
          <a:lstStyle/>
          <a:p>
            <a:r>
              <a:rPr lang="en-US" sz="3600" dirty="0"/>
              <a:t>Activity </a:t>
            </a:r>
          </a:p>
          <a:p>
            <a:r>
              <a:rPr lang="en-US" sz="3600" dirty="0"/>
              <a:t>2</a:t>
            </a:r>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30</a:t>
            </a:fld>
            <a:endParaRPr lang="en-US" dirty="0"/>
          </a:p>
        </p:txBody>
      </p:sp>
      <p:sp>
        <p:nvSpPr>
          <p:cNvPr id="5" name="TextBox 4">
            <a:extLst>
              <a:ext uri="{FF2B5EF4-FFF2-40B4-BE49-F238E27FC236}">
                <a16:creationId xmlns:a16="http://schemas.microsoft.com/office/drawing/2014/main" id="{E8D54EAC-6027-48C3-8A43-698AE3303C11}"/>
              </a:ext>
            </a:extLst>
          </p:cNvPr>
          <p:cNvSpPr txBox="1"/>
          <p:nvPr/>
        </p:nvSpPr>
        <p:spPr>
          <a:xfrm>
            <a:off x="61497" y="3257550"/>
            <a:ext cx="3672125" cy="646331"/>
          </a:xfrm>
          <a:prstGeom prst="rect">
            <a:avLst/>
          </a:prstGeom>
          <a:noFill/>
        </p:spPr>
        <p:txBody>
          <a:bodyPr wrap="square" rtlCol="0">
            <a:spAutoFit/>
          </a:bodyPr>
          <a:lstStyle/>
          <a:p>
            <a:pPr algn="ctr"/>
            <a:r>
              <a:rPr lang="en-US" dirty="0">
                <a:solidFill>
                  <a:schemeClr val="bg1"/>
                </a:solidFill>
              </a:rPr>
              <a:t>Please refer to the worksheet for Activity 2</a:t>
            </a:r>
          </a:p>
        </p:txBody>
      </p:sp>
      <p:pic>
        <p:nvPicPr>
          <p:cNvPr id="6" name="Picture 5">
            <a:extLst>
              <a:ext uri="{FF2B5EF4-FFF2-40B4-BE49-F238E27FC236}">
                <a16:creationId xmlns:a16="http://schemas.microsoft.com/office/drawing/2014/main" id="{6032E18D-E963-43B0-8086-D78083DF9524}"/>
              </a:ext>
            </a:extLst>
          </p:cNvPr>
          <p:cNvPicPr>
            <a:picLocks noChangeAspect="1"/>
          </p:cNvPicPr>
          <p:nvPr/>
        </p:nvPicPr>
        <p:blipFill>
          <a:blip r:embed="rId4"/>
          <a:stretch>
            <a:fillRect/>
          </a:stretch>
        </p:blipFill>
        <p:spPr>
          <a:xfrm>
            <a:off x="4220720" y="720487"/>
            <a:ext cx="3532944" cy="3219572"/>
          </a:xfrm>
          <a:prstGeom prst="rect">
            <a:avLst/>
          </a:prstGeom>
        </p:spPr>
      </p:pic>
    </p:spTree>
    <p:extLst>
      <p:ext uri="{BB962C8B-B14F-4D97-AF65-F5344CB8AC3E}">
        <p14:creationId xmlns:p14="http://schemas.microsoft.com/office/powerpoint/2010/main" val="1384703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FB6E77-8316-4AE2-BB13-9EC7E58E2ACC}"/>
              </a:ext>
            </a:extLst>
          </p:cNvPr>
          <p:cNvSpPr>
            <a:spLocks noGrp="1"/>
          </p:cNvSpPr>
          <p:nvPr>
            <p:ph type="body" sz="quarter" idx="11"/>
          </p:nvPr>
        </p:nvSpPr>
        <p:spPr/>
        <p:txBody>
          <a:bodyPr/>
          <a:lstStyle/>
          <a:p>
            <a:r>
              <a:rPr lang="en-US" b="1" dirty="0"/>
              <a:t>Recipe Resources</a:t>
            </a:r>
          </a:p>
        </p:txBody>
      </p:sp>
      <p:pic>
        <p:nvPicPr>
          <p:cNvPr id="9" name="Picture 8">
            <a:hlinkClick r:id="rId3"/>
            <a:extLst>
              <a:ext uri="{FF2B5EF4-FFF2-40B4-BE49-F238E27FC236}">
                <a16:creationId xmlns:a16="http://schemas.microsoft.com/office/drawing/2014/main" id="{2ABA2792-C266-4986-9058-D81C749860E1}"/>
              </a:ext>
            </a:extLst>
          </p:cNvPr>
          <p:cNvPicPr>
            <a:picLocks noChangeAspect="1"/>
          </p:cNvPicPr>
          <p:nvPr/>
        </p:nvPicPr>
        <p:blipFill>
          <a:blip r:embed="rId4"/>
          <a:stretch>
            <a:fillRect/>
          </a:stretch>
        </p:blipFill>
        <p:spPr>
          <a:xfrm>
            <a:off x="770440" y="1097340"/>
            <a:ext cx="7603119" cy="3733800"/>
          </a:xfrm>
          <a:prstGeom prst="rect">
            <a:avLst/>
          </a:prstGeom>
        </p:spPr>
      </p:pic>
      <p:sp>
        <p:nvSpPr>
          <p:cNvPr id="8" name="Slide Number Placeholder 7">
            <a:extLst>
              <a:ext uri="{FF2B5EF4-FFF2-40B4-BE49-F238E27FC236}">
                <a16:creationId xmlns:a16="http://schemas.microsoft.com/office/drawing/2014/main" id="{4FD75D80-5D44-45E5-B6BA-7C0B2F116D75}"/>
              </a:ext>
            </a:extLst>
          </p:cNvPr>
          <p:cNvSpPr>
            <a:spLocks noGrp="1"/>
          </p:cNvSpPr>
          <p:nvPr>
            <p:ph type="sldNum" sz="quarter" idx="17"/>
          </p:nvPr>
        </p:nvSpPr>
        <p:spPr/>
        <p:txBody>
          <a:bodyPr/>
          <a:lstStyle/>
          <a:p>
            <a:fld id="{B2192B31-B341-4013-B7E8-60D2E97D576A}" type="slidenum">
              <a:rPr lang="en-US" smtClean="0"/>
              <a:pPr/>
              <a:t>31</a:t>
            </a:fld>
            <a:endParaRPr lang="en-US" dirty="0"/>
          </a:p>
        </p:txBody>
      </p:sp>
      <p:sp>
        <p:nvSpPr>
          <p:cNvPr id="11" name="TextBox 10">
            <a:extLst>
              <a:ext uri="{FF2B5EF4-FFF2-40B4-BE49-F238E27FC236}">
                <a16:creationId xmlns:a16="http://schemas.microsoft.com/office/drawing/2014/main" id="{870EDAFF-B3C2-48E1-B4A5-0BF6454F7226}"/>
              </a:ext>
            </a:extLst>
          </p:cNvPr>
          <p:cNvSpPr txBox="1"/>
          <p:nvPr/>
        </p:nvSpPr>
        <p:spPr>
          <a:xfrm>
            <a:off x="4330478" y="4400551"/>
            <a:ext cx="4599447" cy="646331"/>
          </a:xfrm>
          <a:prstGeom prst="rect">
            <a:avLst/>
          </a:prstGeom>
          <a:solidFill>
            <a:srgbClr val="F09421"/>
          </a:solidFill>
        </p:spPr>
        <p:txBody>
          <a:bodyPr wrap="square" rtlCol="0">
            <a:spAutoFit/>
          </a:bodyPr>
          <a:lstStyle/>
          <a:p>
            <a:pPr algn="ctr"/>
            <a:r>
              <a:rPr lang="en-US" b="1" dirty="0"/>
              <a:t>        Chat: Where do you go to find recipes to utilize USDA Foods?</a:t>
            </a:r>
          </a:p>
        </p:txBody>
      </p:sp>
      <p:sp>
        <p:nvSpPr>
          <p:cNvPr id="12" name="Freeform 70">
            <a:extLst>
              <a:ext uri="{FF2B5EF4-FFF2-40B4-BE49-F238E27FC236}">
                <a16:creationId xmlns:a16="http://schemas.microsoft.com/office/drawing/2014/main" id="{2E5D8B53-3A97-4CC3-BD11-E2BD4C7A9E53}"/>
              </a:ext>
            </a:extLst>
          </p:cNvPr>
          <p:cNvSpPr>
            <a:spLocks noChangeArrowheads="1"/>
          </p:cNvSpPr>
          <p:nvPr/>
        </p:nvSpPr>
        <p:spPr bwMode="auto">
          <a:xfrm>
            <a:off x="4572000" y="4450140"/>
            <a:ext cx="381000" cy="381000"/>
          </a:xfrm>
          <a:custGeom>
            <a:avLst/>
            <a:gdLst>
              <a:gd name="T0" fmla="*/ 63953 w 497"/>
              <a:gd name="T1" fmla="*/ 123611 h 445"/>
              <a:gd name="T2" fmla="*/ 63953 w 497"/>
              <a:gd name="T3" fmla="*/ 123611 h 445"/>
              <a:gd name="T4" fmla="*/ 63953 w 497"/>
              <a:gd name="T5" fmla="*/ 56187 h 445"/>
              <a:gd name="T6" fmla="*/ 23870 w 497"/>
              <a:gd name="T7" fmla="*/ 56187 h 445"/>
              <a:gd name="T8" fmla="*/ 0 w 497"/>
              <a:gd name="T9" fmla="*/ 80010 h 445"/>
              <a:gd name="T10" fmla="*/ 0 w 497"/>
              <a:gd name="T11" fmla="*/ 143389 h 445"/>
              <a:gd name="T12" fmla="*/ 23870 w 497"/>
              <a:gd name="T13" fmla="*/ 167661 h 445"/>
              <a:gd name="T14" fmla="*/ 31977 w 497"/>
              <a:gd name="T15" fmla="*/ 167661 h 445"/>
              <a:gd name="T16" fmla="*/ 31977 w 497"/>
              <a:gd name="T17" fmla="*/ 199576 h 445"/>
              <a:gd name="T18" fmla="*/ 68007 w 497"/>
              <a:gd name="T19" fmla="*/ 167661 h 445"/>
              <a:gd name="T20" fmla="*/ 123403 w 497"/>
              <a:gd name="T21" fmla="*/ 167661 h 445"/>
              <a:gd name="T22" fmla="*/ 143670 w 497"/>
              <a:gd name="T23" fmla="*/ 143389 h 445"/>
              <a:gd name="T24" fmla="*/ 143670 w 497"/>
              <a:gd name="T25" fmla="*/ 123611 h 445"/>
              <a:gd name="T26" fmla="*/ 143670 w 497"/>
              <a:gd name="T27" fmla="*/ 123611 h 445"/>
              <a:gd name="T28" fmla="*/ 63953 w 497"/>
              <a:gd name="T29" fmla="*/ 123611 h 445"/>
              <a:gd name="T30" fmla="*/ 199517 w 497"/>
              <a:gd name="T31" fmla="*/ 0 h 445"/>
              <a:gd name="T32" fmla="*/ 199517 w 497"/>
              <a:gd name="T33" fmla="*/ 0 h 445"/>
              <a:gd name="T34" fmla="*/ 99533 w 497"/>
              <a:gd name="T35" fmla="*/ 0 h 445"/>
              <a:gd name="T36" fmla="*/ 79717 w 497"/>
              <a:gd name="T37" fmla="*/ 24273 h 445"/>
              <a:gd name="T38" fmla="*/ 79717 w 497"/>
              <a:gd name="T39" fmla="*/ 111475 h 445"/>
              <a:gd name="T40" fmla="*/ 155830 w 497"/>
              <a:gd name="T41" fmla="*/ 111475 h 445"/>
              <a:gd name="T42" fmla="*/ 191410 w 497"/>
              <a:gd name="T43" fmla="*/ 143389 h 445"/>
              <a:gd name="T44" fmla="*/ 191410 w 497"/>
              <a:gd name="T45" fmla="*/ 111475 h 445"/>
              <a:gd name="T46" fmla="*/ 199517 w 497"/>
              <a:gd name="T47" fmla="*/ 111475 h 445"/>
              <a:gd name="T48" fmla="*/ 223387 w 497"/>
              <a:gd name="T49" fmla="*/ 87651 h 445"/>
              <a:gd name="T50" fmla="*/ 223387 w 497"/>
              <a:gd name="T51" fmla="*/ 24273 h 445"/>
              <a:gd name="T52" fmla="*/ 199517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2">
              <a:lumMod val="2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Tree>
    <p:extLst>
      <p:ext uri="{BB962C8B-B14F-4D97-AF65-F5344CB8AC3E}">
        <p14:creationId xmlns:p14="http://schemas.microsoft.com/office/powerpoint/2010/main" val="728934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FB6E77-8316-4AE2-BB13-9EC7E58E2ACC}"/>
              </a:ext>
            </a:extLst>
          </p:cNvPr>
          <p:cNvSpPr>
            <a:spLocks noGrp="1"/>
          </p:cNvSpPr>
          <p:nvPr>
            <p:ph type="body" sz="quarter" idx="11"/>
          </p:nvPr>
        </p:nvSpPr>
        <p:spPr/>
        <p:txBody>
          <a:bodyPr/>
          <a:lstStyle/>
          <a:p>
            <a:r>
              <a:rPr lang="en-US" b="1" dirty="0"/>
              <a:t>Recipe Resources</a:t>
            </a:r>
          </a:p>
        </p:txBody>
      </p:sp>
      <p:sp>
        <p:nvSpPr>
          <p:cNvPr id="6" name="Text Placeholder 5">
            <a:extLst>
              <a:ext uri="{FF2B5EF4-FFF2-40B4-BE49-F238E27FC236}">
                <a16:creationId xmlns:a16="http://schemas.microsoft.com/office/drawing/2014/main" id="{237C89C4-A3E0-4EA0-BED8-D19855A3B2FF}"/>
              </a:ext>
            </a:extLst>
          </p:cNvPr>
          <p:cNvSpPr>
            <a:spLocks noGrp="1"/>
          </p:cNvSpPr>
          <p:nvPr>
            <p:ph type="body" sz="quarter" idx="15"/>
          </p:nvPr>
        </p:nvSpPr>
        <p:spPr>
          <a:xfrm>
            <a:off x="10287000" y="3943350"/>
            <a:ext cx="381000" cy="304800"/>
          </a:xfrm>
        </p:spPr>
        <p:txBody>
          <a:bodyPr/>
          <a:lstStyle/>
          <a:p>
            <a:endParaRPr lang="en-US" dirty="0"/>
          </a:p>
        </p:txBody>
      </p:sp>
      <p:sp>
        <p:nvSpPr>
          <p:cNvPr id="8" name="Slide Number Placeholder 7">
            <a:extLst>
              <a:ext uri="{FF2B5EF4-FFF2-40B4-BE49-F238E27FC236}">
                <a16:creationId xmlns:a16="http://schemas.microsoft.com/office/drawing/2014/main" id="{4FD75D80-5D44-45E5-B6BA-7C0B2F116D75}"/>
              </a:ext>
            </a:extLst>
          </p:cNvPr>
          <p:cNvSpPr>
            <a:spLocks noGrp="1"/>
          </p:cNvSpPr>
          <p:nvPr>
            <p:ph type="sldNum" sz="quarter" idx="17"/>
          </p:nvPr>
        </p:nvSpPr>
        <p:spPr/>
        <p:txBody>
          <a:bodyPr/>
          <a:lstStyle/>
          <a:p>
            <a:fld id="{B2192B31-B341-4013-B7E8-60D2E97D576A}" type="slidenum">
              <a:rPr lang="en-US" smtClean="0"/>
              <a:pPr/>
              <a:t>32</a:t>
            </a:fld>
            <a:endParaRPr lang="en-US" dirty="0"/>
          </a:p>
        </p:txBody>
      </p:sp>
      <p:pic>
        <p:nvPicPr>
          <p:cNvPr id="2" name="Picture 1">
            <a:extLst>
              <a:ext uri="{FF2B5EF4-FFF2-40B4-BE49-F238E27FC236}">
                <a16:creationId xmlns:a16="http://schemas.microsoft.com/office/drawing/2014/main" id="{9B8B06E2-CAAB-4A75-9373-941A5B7F6A1D}"/>
              </a:ext>
            </a:extLst>
          </p:cNvPr>
          <p:cNvPicPr>
            <a:picLocks noChangeAspect="1"/>
          </p:cNvPicPr>
          <p:nvPr/>
        </p:nvPicPr>
        <p:blipFill>
          <a:blip r:embed="rId3"/>
          <a:stretch>
            <a:fillRect/>
          </a:stretch>
        </p:blipFill>
        <p:spPr>
          <a:xfrm>
            <a:off x="4945712" y="2792574"/>
            <a:ext cx="3984213" cy="2061537"/>
          </a:xfrm>
          <a:prstGeom prst="rect">
            <a:avLst/>
          </a:prstGeom>
        </p:spPr>
      </p:pic>
      <p:pic>
        <p:nvPicPr>
          <p:cNvPr id="4" name="Picture 3">
            <a:extLst>
              <a:ext uri="{FF2B5EF4-FFF2-40B4-BE49-F238E27FC236}">
                <a16:creationId xmlns:a16="http://schemas.microsoft.com/office/drawing/2014/main" id="{D52EF6DE-C3DC-4092-9FD6-2834D1C76261}"/>
              </a:ext>
            </a:extLst>
          </p:cNvPr>
          <p:cNvPicPr>
            <a:picLocks noChangeAspect="1"/>
          </p:cNvPicPr>
          <p:nvPr/>
        </p:nvPicPr>
        <p:blipFill>
          <a:blip r:embed="rId4"/>
          <a:stretch>
            <a:fillRect/>
          </a:stretch>
        </p:blipFill>
        <p:spPr>
          <a:xfrm>
            <a:off x="381000" y="1485609"/>
            <a:ext cx="4779659" cy="2172281"/>
          </a:xfrm>
          <a:prstGeom prst="rect">
            <a:avLst/>
          </a:prstGeom>
        </p:spPr>
      </p:pic>
    </p:spTree>
    <p:extLst>
      <p:ext uri="{BB962C8B-B14F-4D97-AF65-F5344CB8AC3E}">
        <p14:creationId xmlns:p14="http://schemas.microsoft.com/office/powerpoint/2010/main" val="1784207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FB6E77-8316-4AE2-BB13-9EC7E58E2ACC}"/>
              </a:ext>
            </a:extLst>
          </p:cNvPr>
          <p:cNvSpPr>
            <a:spLocks noGrp="1"/>
          </p:cNvSpPr>
          <p:nvPr>
            <p:ph type="body" sz="quarter" idx="11"/>
          </p:nvPr>
        </p:nvSpPr>
        <p:spPr/>
        <p:txBody>
          <a:bodyPr/>
          <a:lstStyle/>
          <a:p>
            <a:r>
              <a:rPr lang="en-US" b="1" dirty="0"/>
              <a:t>Recipe Resources</a:t>
            </a:r>
          </a:p>
        </p:txBody>
      </p:sp>
      <p:sp>
        <p:nvSpPr>
          <p:cNvPr id="8" name="Slide Number Placeholder 7">
            <a:extLst>
              <a:ext uri="{FF2B5EF4-FFF2-40B4-BE49-F238E27FC236}">
                <a16:creationId xmlns:a16="http://schemas.microsoft.com/office/drawing/2014/main" id="{4FD75D80-5D44-45E5-B6BA-7C0B2F116D75}"/>
              </a:ext>
            </a:extLst>
          </p:cNvPr>
          <p:cNvSpPr>
            <a:spLocks noGrp="1"/>
          </p:cNvSpPr>
          <p:nvPr>
            <p:ph type="sldNum" sz="quarter" idx="17"/>
          </p:nvPr>
        </p:nvSpPr>
        <p:spPr/>
        <p:txBody>
          <a:bodyPr/>
          <a:lstStyle/>
          <a:p>
            <a:fld id="{B2192B31-B341-4013-B7E8-60D2E97D576A}" type="slidenum">
              <a:rPr lang="en-US" smtClean="0"/>
              <a:pPr/>
              <a:t>33</a:t>
            </a:fld>
            <a:endParaRPr lang="en-US" dirty="0"/>
          </a:p>
        </p:txBody>
      </p:sp>
      <p:pic>
        <p:nvPicPr>
          <p:cNvPr id="5" name="Picture 4">
            <a:hlinkClick r:id="rId3"/>
            <a:extLst>
              <a:ext uri="{FF2B5EF4-FFF2-40B4-BE49-F238E27FC236}">
                <a16:creationId xmlns:a16="http://schemas.microsoft.com/office/drawing/2014/main" id="{2981F53F-24BC-476C-9F2B-1D0971F3D823}"/>
              </a:ext>
            </a:extLst>
          </p:cNvPr>
          <p:cNvPicPr>
            <a:picLocks noChangeAspect="1"/>
          </p:cNvPicPr>
          <p:nvPr/>
        </p:nvPicPr>
        <p:blipFill>
          <a:blip r:embed="rId4"/>
          <a:stretch>
            <a:fillRect/>
          </a:stretch>
        </p:blipFill>
        <p:spPr>
          <a:xfrm>
            <a:off x="228600" y="1185615"/>
            <a:ext cx="8153400" cy="3644432"/>
          </a:xfrm>
          <a:prstGeom prst="rect">
            <a:avLst/>
          </a:prstGeom>
        </p:spPr>
      </p:pic>
    </p:spTree>
    <p:extLst>
      <p:ext uri="{BB962C8B-B14F-4D97-AF65-F5344CB8AC3E}">
        <p14:creationId xmlns:p14="http://schemas.microsoft.com/office/powerpoint/2010/main" val="3340639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FD75D80-5D44-45E5-B6BA-7C0B2F116D75}"/>
              </a:ext>
            </a:extLst>
          </p:cNvPr>
          <p:cNvSpPr>
            <a:spLocks noGrp="1"/>
          </p:cNvSpPr>
          <p:nvPr>
            <p:ph type="sldNum" sz="quarter" idx="17"/>
          </p:nvPr>
        </p:nvSpPr>
        <p:spPr/>
        <p:txBody>
          <a:bodyPr/>
          <a:lstStyle/>
          <a:p>
            <a:fld id="{B2192B31-B341-4013-B7E8-60D2E97D576A}" type="slidenum">
              <a:rPr lang="en-US" smtClean="0"/>
              <a:pPr/>
              <a:t>34</a:t>
            </a:fld>
            <a:endParaRPr lang="en-US" dirty="0"/>
          </a:p>
        </p:txBody>
      </p:sp>
      <p:pic>
        <p:nvPicPr>
          <p:cNvPr id="2" name="Picture 1">
            <a:hlinkClick r:id="rId3"/>
            <a:extLst>
              <a:ext uri="{FF2B5EF4-FFF2-40B4-BE49-F238E27FC236}">
                <a16:creationId xmlns:a16="http://schemas.microsoft.com/office/drawing/2014/main" id="{D1D49DDB-297A-4244-9612-39918323FE81}"/>
              </a:ext>
            </a:extLst>
          </p:cNvPr>
          <p:cNvPicPr>
            <a:picLocks noChangeAspect="1"/>
          </p:cNvPicPr>
          <p:nvPr/>
        </p:nvPicPr>
        <p:blipFill>
          <a:blip r:embed="rId4"/>
          <a:stretch>
            <a:fillRect/>
          </a:stretch>
        </p:blipFill>
        <p:spPr>
          <a:xfrm>
            <a:off x="228600" y="1235668"/>
            <a:ext cx="2767312" cy="3533224"/>
          </a:xfrm>
          <a:prstGeom prst="rect">
            <a:avLst/>
          </a:prstGeom>
        </p:spPr>
      </p:pic>
      <p:pic>
        <p:nvPicPr>
          <p:cNvPr id="4" name="Picture 3">
            <a:hlinkClick r:id="rId5"/>
            <a:extLst>
              <a:ext uri="{FF2B5EF4-FFF2-40B4-BE49-F238E27FC236}">
                <a16:creationId xmlns:a16="http://schemas.microsoft.com/office/drawing/2014/main" id="{4E62CEF9-4F63-4779-AFB6-ACD7631696E9}"/>
              </a:ext>
            </a:extLst>
          </p:cNvPr>
          <p:cNvPicPr>
            <a:picLocks noChangeAspect="1"/>
          </p:cNvPicPr>
          <p:nvPr/>
        </p:nvPicPr>
        <p:blipFill>
          <a:blip r:embed="rId6"/>
          <a:stretch>
            <a:fillRect/>
          </a:stretch>
        </p:blipFill>
        <p:spPr>
          <a:xfrm>
            <a:off x="5191189" y="1047750"/>
            <a:ext cx="3961634" cy="2354989"/>
          </a:xfrm>
          <a:prstGeom prst="rect">
            <a:avLst/>
          </a:prstGeom>
        </p:spPr>
      </p:pic>
      <p:sp>
        <p:nvSpPr>
          <p:cNvPr id="10" name="Text Placeholder 2">
            <a:extLst>
              <a:ext uri="{FF2B5EF4-FFF2-40B4-BE49-F238E27FC236}">
                <a16:creationId xmlns:a16="http://schemas.microsoft.com/office/drawing/2014/main" id="{25EC7C39-1521-4EAE-B206-357B6DFC03CA}"/>
              </a:ext>
            </a:extLst>
          </p:cNvPr>
          <p:cNvSpPr txBox="1">
            <a:spLocks/>
          </p:cNvSpPr>
          <p:nvPr/>
        </p:nvSpPr>
        <p:spPr>
          <a:xfrm>
            <a:off x="449164" y="100048"/>
            <a:ext cx="8244140" cy="4572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167263"/>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Recipe Resources</a:t>
            </a:r>
          </a:p>
        </p:txBody>
      </p:sp>
      <p:pic>
        <p:nvPicPr>
          <p:cNvPr id="5" name="Picture 4">
            <a:extLst>
              <a:ext uri="{FF2B5EF4-FFF2-40B4-BE49-F238E27FC236}">
                <a16:creationId xmlns:a16="http://schemas.microsoft.com/office/drawing/2014/main" id="{FD851B70-0D5E-48E8-8181-4F30E54C0E8C}"/>
              </a:ext>
            </a:extLst>
          </p:cNvPr>
          <p:cNvPicPr>
            <a:picLocks noChangeAspect="1"/>
          </p:cNvPicPr>
          <p:nvPr/>
        </p:nvPicPr>
        <p:blipFill>
          <a:blip r:embed="rId7"/>
          <a:stretch>
            <a:fillRect/>
          </a:stretch>
        </p:blipFill>
        <p:spPr>
          <a:xfrm>
            <a:off x="3200400" y="1962150"/>
            <a:ext cx="3200400" cy="2080260"/>
          </a:xfrm>
          <a:prstGeom prst="rect">
            <a:avLst/>
          </a:prstGeom>
        </p:spPr>
      </p:pic>
    </p:spTree>
    <p:extLst>
      <p:ext uri="{BB962C8B-B14F-4D97-AF65-F5344CB8AC3E}">
        <p14:creationId xmlns:p14="http://schemas.microsoft.com/office/powerpoint/2010/main" val="3879152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FD75D80-5D44-45E5-B6BA-7C0B2F116D75}"/>
              </a:ext>
            </a:extLst>
          </p:cNvPr>
          <p:cNvSpPr>
            <a:spLocks noGrp="1"/>
          </p:cNvSpPr>
          <p:nvPr>
            <p:ph type="sldNum" sz="quarter" idx="17"/>
          </p:nvPr>
        </p:nvSpPr>
        <p:spPr/>
        <p:txBody>
          <a:bodyPr/>
          <a:lstStyle/>
          <a:p>
            <a:fld id="{B2192B31-B341-4013-B7E8-60D2E97D576A}" type="slidenum">
              <a:rPr lang="en-US" smtClean="0"/>
              <a:pPr/>
              <a:t>35</a:t>
            </a:fld>
            <a:endParaRPr lang="en-US" dirty="0"/>
          </a:p>
        </p:txBody>
      </p:sp>
      <p:sp>
        <p:nvSpPr>
          <p:cNvPr id="10" name="Text Placeholder 2">
            <a:extLst>
              <a:ext uri="{FF2B5EF4-FFF2-40B4-BE49-F238E27FC236}">
                <a16:creationId xmlns:a16="http://schemas.microsoft.com/office/drawing/2014/main" id="{25EC7C39-1521-4EAE-B206-357B6DFC03CA}"/>
              </a:ext>
            </a:extLst>
          </p:cNvPr>
          <p:cNvSpPr txBox="1">
            <a:spLocks/>
          </p:cNvSpPr>
          <p:nvPr/>
        </p:nvSpPr>
        <p:spPr>
          <a:xfrm>
            <a:off x="240647" y="131932"/>
            <a:ext cx="8244140" cy="4572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rgbClr val="167263"/>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Recipe Resources</a:t>
            </a:r>
          </a:p>
          <a:p>
            <a:endParaRPr lang="en-US" dirty="0"/>
          </a:p>
        </p:txBody>
      </p:sp>
      <p:pic>
        <p:nvPicPr>
          <p:cNvPr id="9" name="Picture 8" descr="A variety of fruits and vegetables&#10;&#10;Description automatically generated">
            <a:extLst>
              <a:ext uri="{FF2B5EF4-FFF2-40B4-BE49-F238E27FC236}">
                <a16:creationId xmlns:a16="http://schemas.microsoft.com/office/drawing/2014/main" id="{1C500077-2201-401F-8BCC-4F6ED59726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5" b="33026"/>
          <a:stretch/>
        </p:blipFill>
        <p:spPr>
          <a:xfrm>
            <a:off x="5334000" y="5298"/>
            <a:ext cx="3733800" cy="1173819"/>
          </a:xfrm>
          <a:prstGeom prst="rect">
            <a:avLst/>
          </a:prstGeom>
        </p:spPr>
      </p:pic>
      <p:sp>
        <p:nvSpPr>
          <p:cNvPr id="12" name="TextBox 11">
            <a:extLst>
              <a:ext uri="{FF2B5EF4-FFF2-40B4-BE49-F238E27FC236}">
                <a16:creationId xmlns:a16="http://schemas.microsoft.com/office/drawing/2014/main" id="{DA98C2B1-1AC8-4C10-AFD9-E981753CB1DE}"/>
              </a:ext>
            </a:extLst>
          </p:cNvPr>
          <p:cNvSpPr txBox="1"/>
          <p:nvPr/>
        </p:nvSpPr>
        <p:spPr>
          <a:xfrm>
            <a:off x="240647" y="1403320"/>
            <a:ext cx="7912753" cy="3970318"/>
          </a:xfrm>
          <a:prstGeom prst="rect">
            <a:avLst/>
          </a:prstGeom>
          <a:noFill/>
        </p:spPr>
        <p:txBody>
          <a:bodyPr wrap="square" rtlCol="0">
            <a:spAutoFit/>
          </a:bodyPr>
          <a:lstStyle/>
          <a:p>
            <a:r>
              <a:rPr lang="en-US" dirty="0"/>
              <a:t>The Institute of Child Nutrition Recipe Box: </a:t>
            </a:r>
            <a:r>
              <a:rPr lang="en-US" dirty="0">
                <a:hlinkClick r:id="rId4"/>
              </a:rPr>
              <a:t>https://theicn.org/cnrb/</a:t>
            </a:r>
            <a:endParaRPr lang="en-US" dirty="0"/>
          </a:p>
          <a:p>
            <a:endParaRPr lang="en-US" dirty="0"/>
          </a:p>
          <a:p>
            <a:r>
              <a:rPr lang="en-US" dirty="0"/>
              <a:t>Texas: TDA MENU Module: Access via TX-UNPS, contact your ESC for assistance</a:t>
            </a:r>
          </a:p>
          <a:p>
            <a:endParaRPr lang="en-US" dirty="0"/>
          </a:p>
          <a:p>
            <a:r>
              <a:rPr lang="en-US" dirty="0"/>
              <a:t>Nutrition.gov: </a:t>
            </a:r>
            <a:r>
              <a:rPr lang="en-US" dirty="0">
                <a:hlinkClick r:id="rId5"/>
              </a:rPr>
              <a:t>https://www.nutrition.gov/topics/shopping-cooking-and-meal-planning/recipe-collection</a:t>
            </a:r>
            <a:endParaRPr lang="en-US" dirty="0"/>
          </a:p>
          <a:p>
            <a:endParaRPr lang="en-US" dirty="0"/>
          </a:p>
          <a:p>
            <a:r>
              <a:rPr lang="en-US" dirty="0"/>
              <a:t>Child Nutrition Sharing Site: </a:t>
            </a:r>
            <a:r>
              <a:rPr lang="en-US" u="sng" dirty="0">
                <a:solidFill>
                  <a:srgbClr val="0070C0"/>
                </a:solidFill>
              </a:rPr>
              <a:t>https://theicn.org/cnss/recipes-for-school-food-service/</a:t>
            </a:r>
          </a:p>
          <a:p>
            <a:endParaRPr lang="en-US" dirty="0"/>
          </a:p>
          <a:p>
            <a:r>
              <a:rPr lang="en-US" dirty="0"/>
              <a:t>North Carolina: </a:t>
            </a:r>
            <a:r>
              <a:rPr lang="en-US" u="sng" dirty="0">
                <a:solidFill>
                  <a:srgbClr val="0070C0"/>
                </a:solidFill>
              </a:rPr>
              <a:t>https://childnutrition.ncpublicschools.gov/continuing-education/nc-k-12-culinary-institute/ci-recipes</a:t>
            </a:r>
          </a:p>
          <a:p>
            <a:endParaRPr lang="en-US" dirty="0"/>
          </a:p>
        </p:txBody>
      </p:sp>
    </p:spTree>
    <p:extLst>
      <p:ext uri="{BB962C8B-B14F-4D97-AF65-F5344CB8AC3E}">
        <p14:creationId xmlns:p14="http://schemas.microsoft.com/office/powerpoint/2010/main" val="3365668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671260" y="1276350"/>
            <a:ext cx="8244140" cy="914400"/>
          </a:xfrm>
        </p:spPr>
        <p:txBody>
          <a:bodyPr/>
          <a:lstStyle/>
          <a:p>
            <a:pPr>
              <a:lnSpc>
                <a:spcPct val="150000"/>
              </a:lnSpc>
              <a:buFont typeface="Wingdings" panose="05000000000000000000" pitchFamily="2" charset="2"/>
              <a:buChar char="ü"/>
            </a:pPr>
            <a:r>
              <a:rPr lang="en-US" dirty="0"/>
              <a:t>Use a cycle menu</a:t>
            </a:r>
          </a:p>
          <a:p>
            <a:pPr>
              <a:lnSpc>
                <a:spcPct val="150000"/>
              </a:lnSpc>
              <a:buFont typeface="Wingdings" panose="05000000000000000000" pitchFamily="2" charset="2"/>
              <a:buChar char="ü"/>
            </a:pPr>
            <a:r>
              <a:rPr lang="en-US" dirty="0"/>
              <a:t>Maintain accurate food production records</a:t>
            </a:r>
          </a:p>
          <a:p>
            <a:pPr>
              <a:lnSpc>
                <a:spcPct val="150000"/>
              </a:lnSpc>
              <a:buFont typeface="Wingdings" panose="05000000000000000000" pitchFamily="2" charset="2"/>
              <a:buChar char="ü"/>
            </a:pPr>
            <a:r>
              <a:rPr lang="en-US" dirty="0"/>
              <a:t>Review FPRs and consolidate numbers frequently</a:t>
            </a:r>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p:txBody>
          <a:bodyPr/>
          <a:lstStyle/>
          <a:p>
            <a:r>
              <a:rPr lang="en-US" b="1" dirty="0"/>
              <a:t>Tips for Forecasting Success</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p:txBody>
          <a:bodyPr/>
          <a:lstStyle/>
          <a:p>
            <a:r>
              <a:rPr lang="en-US" dirty="0"/>
              <a:t>Include, but are not limited to…</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36</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Rounded Rectangle 4">
            <a:extLst>
              <a:ext uri="{FF2B5EF4-FFF2-40B4-BE49-F238E27FC236}">
                <a16:creationId xmlns:a16="http://schemas.microsoft.com/office/drawing/2014/main" id="{C100739C-A07B-43AD-AE96-CB4159AE9E23}"/>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Parallelogram 10">
            <a:extLst>
              <a:ext uri="{FF2B5EF4-FFF2-40B4-BE49-F238E27FC236}">
                <a16:creationId xmlns:a16="http://schemas.microsoft.com/office/drawing/2014/main" id="{F49A1468-96C8-49D8-B33A-433061798BEC}"/>
              </a:ext>
            </a:extLst>
          </p:cNvPr>
          <p:cNvSpPr/>
          <p:nvPr/>
        </p:nvSpPr>
        <p:spPr>
          <a:xfrm>
            <a:off x="4572000" y="2952751"/>
            <a:ext cx="3810000" cy="1457696"/>
          </a:xfrm>
          <a:prstGeom prst="parallelogram">
            <a:avLst/>
          </a:prstGeom>
          <a:solidFill>
            <a:srgbClr val="92C1C3"/>
          </a:solidFill>
          <a:ln w="38100">
            <a:solidFill>
              <a:srgbClr val="304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Success depends upon previous preparation, and without such preparation there is sure to be failure.</a:t>
            </a:r>
          </a:p>
          <a:p>
            <a:r>
              <a:rPr lang="en-US" sz="1400" dirty="0">
                <a:solidFill>
                  <a:schemeClr val="tx1"/>
                </a:solidFill>
              </a:rPr>
              <a:t>		</a:t>
            </a:r>
            <a:r>
              <a:rPr lang="en-US" sz="1050" dirty="0">
                <a:solidFill>
                  <a:schemeClr val="tx1"/>
                </a:solidFill>
              </a:rPr>
              <a:t>- Confucius</a:t>
            </a:r>
            <a:r>
              <a:rPr lang="en-US" sz="1400" b="1" u="sng" dirty="0">
                <a:solidFill>
                  <a:schemeClr val="tx1"/>
                </a:solidFill>
              </a:rPr>
              <a:t> </a:t>
            </a:r>
            <a:endParaRPr lang="en-US" sz="1400" b="1" u="sng" dirty="0">
              <a:solidFill>
                <a:schemeClr val="tx1"/>
              </a:solidFill>
              <a:effectLst/>
            </a:endParaRPr>
          </a:p>
        </p:txBody>
      </p:sp>
    </p:spTree>
    <p:extLst>
      <p:ext uri="{BB962C8B-B14F-4D97-AF65-F5344CB8AC3E}">
        <p14:creationId xmlns:p14="http://schemas.microsoft.com/office/powerpoint/2010/main" val="28994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7A84C3-2843-4DE5-AC33-C3C1DE417A82}"/>
              </a:ext>
            </a:extLst>
          </p:cNvPr>
          <p:cNvSpPr>
            <a:spLocks noGrp="1"/>
          </p:cNvSpPr>
          <p:nvPr>
            <p:ph type="body" sz="quarter" idx="10"/>
          </p:nvPr>
        </p:nvSpPr>
        <p:spPr>
          <a:xfrm>
            <a:off x="671260" y="1276350"/>
            <a:ext cx="8244140" cy="914400"/>
          </a:xfrm>
        </p:spPr>
        <p:txBody>
          <a:bodyPr/>
          <a:lstStyle/>
          <a:p>
            <a:pPr>
              <a:lnSpc>
                <a:spcPct val="150000"/>
              </a:lnSpc>
              <a:buFont typeface="Wingdings" panose="05000000000000000000" pitchFamily="2" charset="2"/>
              <a:buChar char="ü"/>
            </a:pPr>
            <a:r>
              <a:rPr lang="en-US" dirty="0"/>
              <a:t>Be aware of operational changes</a:t>
            </a:r>
          </a:p>
          <a:p>
            <a:pPr>
              <a:lnSpc>
                <a:spcPct val="150000"/>
              </a:lnSpc>
              <a:buFont typeface="Wingdings" panose="05000000000000000000" pitchFamily="2" charset="2"/>
              <a:buChar char="ü"/>
            </a:pPr>
            <a:r>
              <a:rPr lang="en-US" dirty="0"/>
              <a:t>Maintain accurate usage reports</a:t>
            </a:r>
          </a:p>
          <a:p>
            <a:pPr>
              <a:lnSpc>
                <a:spcPct val="150000"/>
              </a:lnSpc>
              <a:buFont typeface="Wingdings" panose="05000000000000000000" pitchFamily="2" charset="2"/>
              <a:buChar char="ü"/>
            </a:pPr>
            <a:r>
              <a:rPr lang="en-US" dirty="0"/>
              <a:t>Maintain accurate inventory</a:t>
            </a:r>
          </a:p>
          <a:p>
            <a:pPr>
              <a:lnSpc>
                <a:spcPct val="150000"/>
              </a:lnSpc>
              <a:buFont typeface="Wingdings" panose="05000000000000000000" pitchFamily="2" charset="2"/>
              <a:buChar char="ü"/>
            </a:pPr>
            <a:r>
              <a:rPr lang="en-US" dirty="0"/>
              <a:t>Document anomalies</a:t>
            </a:r>
          </a:p>
        </p:txBody>
      </p:sp>
      <p:sp>
        <p:nvSpPr>
          <p:cNvPr id="3" name="Text Placeholder 2">
            <a:extLst>
              <a:ext uri="{FF2B5EF4-FFF2-40B4-BE49-F238E27FC236}">
                <a16:creationId xmlns:a16="http://schemas.microsoft.com/office/drawing/2014/main" id="{AFC80B93-A8BC-4662-97CD-C7AD7E230960}"/>
              </a:ext>
            </a:extLst>
          </p:cNvPr>
          <p:cNvSpPr>
            <a:spLocks noGrp="1"/>
          </p:cNvSpPr>
          <p:nvPr>
            <p:ph type="body" sz="quarter" idx="11"/>
          </p:nvPr>
        </p:nvSpPr>
        <p:spPr/>
        <p:txBody>
          <a:bodyPr/>
          <a:lstStyle/>
          <a:p>
            <a:r>
              <a:rPr lang="en-US" b="1" dirty="0"/>
              <a:t>Tips for Forecasting Success</a:t>
            </a:r>
          </a:p>
        </p:txBody>
      </p:sp>
      <p:sp>
        <p:nvSpPr>
          <p:cNvPr id="4" name="Text Placeholder 3">
            <a:extLst>
              <a:ext uri="{FF2B5EF4-FFF2-40B4-BE49-F238E27FC236}">
                <a16:creationId xmlns:a16="http://schemas.microsoft.com/office/drawing/2014/main" id="{5EEA4B5F-180D-4D7B-B92D-044DC0846042}"/>
              </a:ext>
            </a:extLst>
          </p:cNvPr>
          <p:cNvSpPr>
            <a:spLocks noGrp="1"/>
          </p:cNvSpPr>
          <p:nvPr>
            <p:ph type="body" sz="quarter" idx="12"/>
          </p:nvPr>
        </p:nvSpPr>
        <p:spPr/>
        <p:txBody>
          <a:bodyPr/>
          <a:lstStyle/>
          <a:p>
            <a:r>
              <a:rPr lang="en-US" dirty="0"/>
              <a:t>Include, but are not limited to…</a:t>
            </a:r>
          </a:p>
        </p:txBody>
      </p:sp>
      <p:sp>
        <p:nvSpPr>
          <p:cNvPr id="8" name="Slide Number Placeholder 7">
            <a:extLst>
              <a:ext uri="{FF2B5EF4-FFF2-40B4-BE49-F238E27FC236}">
                <a16:creationId xmlns:a16="http://schemas.microsoft.com/office/drawing/2014/main" id="{8A1E04DB-C179-45CE-A11F-280495A53B81}"/>
              </a:ext>
            </a:extLst>
          </p:cNvPr>
          <p:cNvSpPr>
            <a:spLocks noGrp="1"/>
          </p:cNvSpPr>
          <p:nvPr>
            <p:ph type="sldNum" sz="quarter" idx="17"/>
          </p:nvPr>
        </p:nvSpPr>
        <p:spPr/>
        <p:txBody>
          <a:bodyPr/>
          <a:lstStyle/>
          <a:p>
            <a:fld id="{B2192B31-B341-4013-B7E8-60D2E97D576A}" type="slidenum">
              <a:rPr lang="en-US" smtClean="0"/>
              <a:pPr/>
              <a:t>37</a:t>
            </a:fld>
            <a:endParaRPr lang="en-US" dirty="0"/>
          </a:p>
        </p:txBody>
      </p:sp>
      <p:pic>
        <p:nvPicPr>
          <p:cNvPr id="9" name="Picture 8" descr="A close up of a sign&#10;&#10;Description automatically generated">
            <a:extLst>
              <a:ext uri="{FF2B5EF4-FFF2-40B4-BE49-F238E27FC236}">
                <a16:creationId xmlns:a16="http://schemas.microsoft.com/office/drawing/2014/main" id="{580C655F-DC35-460B-A644-474CE592C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10" name="Rounded Rectangle 4">
            <a:extLst>
              <a:ext uri="{FF2B5EF4-FFF2-40B4-BE49-F238E27FC236}">
                <a16:creationId xmlns:a16="http://schemas.microsoft.com/office/drawing/2014/main" id="{C100739C-A07B-43AD-AE96-CB4159AE9E23}"/>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Parallelogram 10">
            <a:extLst>
              <a:ext uri="{FF2B5EF4-FFF2-40B4-BE49-F238E27FC236}">
                <a16:creationId xmlns:a16="http://schemas.microsoft.com/office/drawing/2014/main" id="{F49A1468-96C8-49D8-B33A-433061798BEC}"/>
              </a:ext>
            </a:extLst>
          </p:cNvPr>
          <p:cNvSpPr/>
          <p:nvPr/>
        </p:nvSpPr>
        <p:spPr>
          <a:xfrm>
            <a:off x="4572000" y="2952751"/>
            <a:ext cx="3810000" cy="1457696"/>
          </a:xfrm>
          <a:prstGeom prst="parallelogram">
            <a:avLst/>
          </a:prstGeom>
          <a:solidFill>
            <a:srgbClr val="92C1C3"/>
          </a:solidFill>
          <a:ln w="38100">
            <a:solidFill>
              <a:srgbClr val="304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Success depends upon previous preparation, and without such preparation there is sure to be failure.</a:t>
            </a:r>
          </a:p>
          <a:p>
            <a:r>
              <a:rPr lang="en-US" sz="1400" dirty="0">
                <a:solidFill>
                  <a:schemeClr val="tx1"/>
                </a:solidFill>
              </a:rPr>
              <a:t>		</a:t>
            </a:r>
            <a:r>
              <a:rPr lang="en-US" sz="1050" dirty="0">
                <a:solidFill>
                  <a:schemeClr val="tx1"/>
                </a:solidFill>
              </a:rPr>
              <a:t>- Confucius</a:t>
            </a:r>
            <a:r>
              <a:rPr lang="en-US" sz="1400" b="1" u="sng" dirty="0">
                <a:solidFill>
                  <a:schemeClr val="tx1"/>
                </a:solidFill>
              </a:rPr>
              <a:t> </a:t>
            </a:r>
            <a:endParaRPr lang="en-US" sz="1400" b="1" u="sng" dirty="0">
              <a:solidFill>
                <a:schemeClr val="tx1"/>
              </a:solidFill>
              <a:effectLst/>
            </a:endParaRPr>
          </a:p>
        </p:txBody>
      </p:sp>
    </p:spTree>
    <p:extLst>
      <p:ext uri="{BB962C8B-B14F-4D97-AF65-F5344CB8AC3E}">
        <p14:creationId xmlns:p14="http://schemas.microsoft.com/office/powerpoint/2010/main" val="22761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DCCC10-411D-402A-AB83-D943E504DEE4}"/>
              </a:ext>
            </a:extLst>
          </p:cNvPr>
          <p:cNvSpPr/>
          <p:nvPr/>
        </p:nvSpPr>
        <p:spPr bwMode="auto">
          <a:xfrm>
            <a:off x="0" y="2419350"/>
            <a:ext cx="9144000" cy="305882"/>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6" name="Rectangle 25">
            <a:extLst>
              <a:ext uri="{FF2B5EF4-FFF2-40B4-BE49-F238E27FC236}">
                <a16:creationId xmlns:a16="http://schemas.microsoft.com/office/drawing/2014/main" id="{E0BE6C1C-EB5B-4D08-9691-160C57ED5A40}"/>
              </a:ext>
            </a:extLst>
          </p:cNvPr>
          <p:cNvSpPr/>
          <p:nvPr/>
        </p:nvSpPr>
        <p:spPr bwMode="auto">
          <a:xfrm>
            <a:off x="0" y="0"/>
            <a:ext cx="9144000" cy="25717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7" name="Rounded Rectangle 7">
            <a:extLst>
              <a:ext uri="{FF2B5EF4-FFF2-40B4-BE49-F238E27FC236}">
                <a16:creationId xmlns:a16="http://schemas.microsoft.com/office/drawing/2014/main" id="{0377FBF3-ECC6-4DAD-AAD0-5B192B7085CE}"/>
              </a:ext>
            </a:extLst>
          </p:cNvPr>
          <p:cNvSpPr/>
          <p:nvPr/>
        </p:nvSpPr>
        <p:spPr bwMode="auto">
          <a:xfrm>
            <a:off x="651306" y="1344110"/>
            <a:ext cx="8264094" cy="3191879"/>
          </a:xfrm>
          <a:prstGeom prst="roundRect">
            <a:avLst/>
          </a:prstGeom>
          <a:solidFill>
            <a:srgbClr val="92C1C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sp>
        <p:nvSpPr>
          <p:cNvPr id="28" name="Rounded Rectangle 4">
            <a:extLst>
              <a:ext uri="{FF2B5EF4-FFF2-40B4-BE49-F238E27FC236}">
                <a16:creationId xmlns:a16="http://schemas.microsoft.com/office/drawing/2014/main" id="{07D6BB4C-613A-49EF-B4B5-58917062ED6A}"/>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859EF87C-C9F2-43BE-9F19-BFB079A195AC}"/>
              </a:ext>
            </a:extLst>
          </p:cNvPr>
          <p:cNvSpPr>
            <a:spLocks noGrp="1"/>
          </p:cNvSpPr>
          <p:nvPr>
            <p:ph type="body" sz="quarter" idx="10"/>
          </p:nvPr>
        </p:nvSpPr>
        <p:spPr/>
        <p:txBody>
          <a:bodyPr/>
          <a:lstStyle/>
          <a:p>
            <a:r>
              <a:rPr lang="en-US" dirty="0"/>
              <a:t>Forecasting Conclusions</a:t>
            </a:r>
          </a:p>
          <a:p>
            <a:endParaRPr lang="en-US" dirty="0"/>
          </a:p>
        </p:txBody>
      </p:sp>
      <p:sp>
        <p:nvSpPr>
          <p:cNvPr id="3" name="Slide Number Placeholder 2">
            <a:extLst>
              <a:ext uri="{FF2B5EF4-FFF2-40B4-BE49-F238E27FC236}">
                <a16:creationId xmlns:a16="http://schemas.microsoft.com/office/drawing/2014/main" id="{CE9D6385-59CF-4975-BFAF-861742F9F16E}"/>
              </a:ext>
            </a:extLst>
          </p:cNvPr>
          <p:cNvSpPr>
            <a:spLocks noGrp="1"/>
          </p:cNvSpPr>
          <p:nvPr>
            <p:ph type="sldNum" sz="quarter" idx="20"/>
          </p:nvPr>
        </p:nvSpPr>
        <p:spPr/>
        <p:txBody>
          <a:bodyPr/>
          <a:lstStyle/>
          <a:p>
            <a:fld id="{B2192B31-B341-4013-B7E8-60D2E97D576A}" type="slidenum">
              <a:rPr lang="en-US" smtClean="0"/>
              <a:pPr/>
              <a:t>38</a:t>
            </a:fld>
            <a:endParaRPr lang="en-US" dirty="0"/>
          </a:p>
        </p:txBody>
      </p:sp>
      <p:pic>
        <p:nvPicPr>
          <p:cNvPr id="20" name="Picture 19" descr="A close up of a sign&#10;&#10;Description automatically generated">
            <a:extLst>
              <a:ext uri="{FF2B5EF4-FFF2-40B4-BE49-F238E27FC236}">
                <a16:creationId xmlns:a16="http://schemas.microsoft.com/office/drawing/2014/main" id="{25F89D17-152F-44C0-A2A1-12BBA9BB9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8" name="Text Placeholder 7">
            <a:extLst>
              <a:ext uri="{FF2B5EF4-FFF2-40B4-BE49-F238E27FC236}">
                <a16:creationId xmlns:a16="http://schemas.microsoft.com/office/drawing/2014/main" id="{6832D675-9A3C-45DA-AFDD-547B02F9FC4B}"/>
              </a:ext>
            </a:extLst>
          </p:cNvPr>
          <p:cNvSpPr>
            <a:spLocks noGrp="1"/>
          </p:cNvSpPr>
          <p:nvPr>
            <p:ph type="body" sz="quarter" idx="14"/>
          </p:nvPr>
        </p:nvSpPr>
        <p:spPr>
          <a:xfrm>
            <a:off x="1139571" y="1459079"/>
            <a:ext cx="7394829" cy="2941471"/>
          </a:xfrm>
        </p:spPr>
        <p:txBody>
          <a:bodyPr/>
          <a:lstStyle/>
          <a:p>
            <a:pPr marL="342900" indent="-342900">
              <a:lnSpc>
                <a:spcPct val="150000"/>
              </a:lnSpc>
              <a:buFont typeface="Arial" panose="020B0604020202020204" pitchFamily="34" charset="0"/>
              <a:buChar char="•"/>
            </a:pPr>
            <a:r>
              <a:rPr lang="en-US" b="0" dirty="0"/>
              <a:t>Forecasting is an ongoing process</a:t>
            </a:r>
          </a:p>
          <a:p>
            <a:pPr marL="342900" indent="-342900">
              <a:lnSpc>
                <a:spcPct val="150000"/>
              </a:lnSpc>
              <a:buFont typeface="Arial" panose="020B0604020202020204" pitchFamily="34" charset="0"/>
              <a:buChar char="•"/>
            </a:pPr>
            <a:r>
              <a:rPr lang="en-US" b="0" dirty="0"/>
              <a:t>Investing time upfront assures success in the end</a:t>
            </a:r>
          </a:p>
          <a:p>
            <a:pPr marL="342900" indent="-342900">
              <a:lnSpc>
                <a:spcPct val="150000"/>
              </a:lnSpc>
              <a:buFont typeface="Arial" panose="020B0604020202020204" pitchFamily="34" charset="0"/>
              <a:buChar char="•"/>
            </a:pPr>
            <a:r>
              <a:rPr lang="en-US" b="0" dirty="0"/>
              <a:t>Allows flexibility in planning for unusual situations</a:t>
            </a:r>
          </a:p>
          <a:p>
            <a:pPr marL="342900" indent="-342900">
              <a:lnSpc>
                <a:spcPct val="150000"/>
              </a:lnSpc>
              <a:buFont typeface="Arial" panose="020B0604020202020204" pitchFamily="34" charset="0"/>
              <a:buChar char="•"/>
            </a:pPr>
            <a:r>
              <a:rPr lang="en-US" b="0" dirty="0"/>
              <a:t>Informs future choices and plans</a:t>
            </a:r>
          </a:p>
          <a:p>
            <a:pPr marL="342900" indent="-342900">
              <a:lnSpc>
                <a:spcPct val="150000"/>
              </a:lnSpc>
              <a:buFont typeface="Arial" panose="020B0604020202020204" pitchFamily="34" charset="0"/>
              <a:buChar char="•"/>
            </a:pPr>
            <a:r>
              <a:rPr lang="en-US" b="0" dirty="0"/>
              <a:t>Aids in maintaining compliance with program regulations</a:t>
            </a:r>
          </a:p>
        </p:txBody>
      </p:sp>
    </p:spTree>
    <p:extLst>
      <p:ext uri="{BB962C8B-B14F-4D97-AF65-F5344CB8AC3E}">
        <p14:creationId xmlns:p14="http://schemas.microsoft.com/office/powerpoint/2010/main" val="3683123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14">
            <a:extLst>
              <a:ext uri="{FF2B5EF4-FFF2-40B4-BE49-F238E27FC236}">
                <a16:creationId xmlns:a16="http://schemas.microsoft.com/office/drawing/2014/main" id="{3602AA26-A7EB-4483-872D-F3EECE46BEE7}"/>
              </a:ext>
            </a:extLst>
          </p:cNvPr>
          <p:cNvSpPr/>
          <p:nvPr/>
        </p:nvSpPr>
        <p:spPr bwMode="auto">
          <a:xfrm rot="5400000">
            <a:off x="2067044" y="-1933457"/>
            <a:ext cx="5143500" cy="9010414"/>
          </a:xfrm>
          <a:prstGeom prst="round2Same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bg1"/>
              </a:solidFill>
            </a:endParaRPr>
          </a:p>
        </p:txBody>
      </p:sp>
      <p:sp>
        <p:nvSpPr>
          <p:cNvPr id="5" name="Rectangle 4">
            <a:extLst>
              <a:ext uri="{FF2B5EF4-FFF2-40B4-BE49-F238E27FC236}">
                <a16:creationId xmlns:a16="http://schemas.microsoft.com/office/drawing/2014/main" id="{3648DE82-D525-44E6-B375-00BA75154750}"/>
              </a:ext>
            </a:extLst>
          </p:cNvPr>
          <p:cNvSpPr/>
          <p:nvPr/>
        </p:nvSpPr>
        <p:spPr bwMode="auto">
          <a:xfrm>
            <a:off x="0" y="0"/>
            <a:ext cx="133587"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8" name="Text Placeholder 7">
            <a:extLst>
              <a:ext uri="{FF2B5EF4-FFF2-40B4-BE49-F238E27FC236}">
                <a16:creationId xmlns:a16="http://schemas.microsoft.com/office/drawing/2014/main" id="{1E97779F-0DA1-4C60-A285-F20B1347C2C1}"/>
              </a:ext>
            </a:extLst>
          </p:cNvPr>
          <p:cNvSpPr>
            <a:spLocks noGrp="1"/>
          </p:cNvSpPr>
          <p:nvPr>
            <p:ph type="body" sz="quarter" idx="10"/>
          </p:nvPr>
        </p:nvSpPr>
        <p:spPr>
          <a:xfrm>
            <a:off x="0" y="1733550"/>
            <a:ext cx="9144000" cy="1752600"/>
          </a:xfrm>
        </p:spPr>
        <p:txBody>
          <a:bodyPr/>
          <a:lstStyle/>
          <a:p>
            <a:r>
              <a:rPr lang="en-US" dirty="0"/>
              <a:t>Questions?</a:t>
            </a:r>
          </a:p>
        </p:txBody>
      </p:sp>
      <p:sp>
        <p:nvSpPr>
          <p:cNvPr id="7" name="Slide Number Placeholder 6">
            <a:extLst>
              <a:ext uri="{FF2B5EF4-FFF2-40B4-BE49-F238E27FC236}">
                <a16:creationId xmlns:a16="http://schemas.microsoft.com/office/drawing/2014/main" id="{D8A7C15D-7290-463C-B6DE-F4B85391346D}"/>
              </a:ext>
            </a:extLst>
          </p:cNvPr>
          <p:cNvSpPr>
            <a:spLocks noGrp="1"/>
          </p:cNvSpPr>
          <p:nvPr>
            <p:ph type="sldNum" sz="quarter" idx="19"/>
          </p:nvPr>
        </p:nvSpPr>
        <p:spPr/>
        <p:txBody>
          <a:bodyPr/>
          <a:lstStyle/>
          <a:p>
            <a:fld id="{B2192B31-B341-4013-B7E8-60D2E97D576A}" type="slidenum">
              <a:rPr lang="en-US" smtClean="0"/>
              <a:pPr/>
              <a:t>39</a:t>
            </a:fld>
            <a:endParaRPr lang="en-US" dirty="0"/>
          </a:p>
        </p:txBody>
      </p:sp>
    </p:spTree>
    <p:extLst>
      <p:ext uri="{BB962C8B-B14F-4D97-AF65-F5344CB8AC3E}">
        <p14:creationId xmlns:p14="http://schemas.microsoft.com/office/powerpoint/2010/main" val="135364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FA9E4-BBEC-4697-946F-5418C38F9FF2}"/>
              </a:ext>
            </a:extLst>
          </p:cNvPr>
          <p:cNvSpPr>
            <a:spLocks noGrp="1"/>
          </p:cNvSpPr>
          <p:nvPr>
            <p:ph type="body" sz="quarter" idx="10"/>
          </p:nvPr>
        </p:nvSpPr>
        <p:spPr>
          <a:xfrm>
            <a:off x="990600" y="971550"/>
            <a:ext cx="6019800" cy="2667000"/>
          </a:xfrm>
        </p:spPr>
        <p:txBody>
          <a:bodyPr/>
          <a:lstStyle/>
          <a:p>
            <a:pPr>
              <a:lnSpc>
                <a:spcPct val="150000"/>
              </a:lnSpc>
              <a:buFont typeface="Wingdings" panose="05000000000000000000" pitchFamily="2" charset="2"/>
              <a:buChar char="ü"/>
            </a:pPr>
            <a:r>
              <a:rPr lang="en-US" dirty="0"/>
              <a:t>Define forecasting</a:t>
            </a:r>
          </a:p>
          <a:p>
            <a:pPr>
              <a:lnSpc>
                <a:spcPct val="150000"/>
              </a:lnSpc>
              <a:buFont typeface="Wingdings" panose="05000000000000000000" pitchFamily="2" charset="2"/>
              <a:buChar char="ü"/>
            </a:pPr>
            <a:r>
              <a:rPr lang="en-US" dirty="0"/>
              <a:t>Identify stakeholders</a:t>
            </a:r>
          </a:p>
          <a:p>
            <a:pPr>
              <a:lnSpc>
                <a:spcPct val="150000"/>
              </a:lnSpc>
              <a:buFont typeface="Wingdings" panose="05000000000000000000" pitchFamily="2" charset="2"/>
              <a:buChar char="ü"/>
            </a:pPr>
            <a:r>
              <a:rPr lang="en-US" dirty="0"/>
              <a:t>Factors affecting forecasting</a:t>
            </a:r>
          </a:p>
          <a:p>
            <a:pPr>
              <a:lnSpc>
                <a:spcPct val="150000"/>
              </a:lnSpc>
              <a:buFont typeface="Wingdings" panose="05000000000000000000" pitchFamily="2" charset="2"/>
              <a:buChar char="ü"/>
            </a:pPr>
            <a:r>
              <a:rPr lang="en-US" dirty="0"/>
              <a:t>Tools needed for accurate forecasting</a:t>
            </a:r>
          </a:p>
          <a:p>
            <a:pPr>
              <a:lnSpc>
                <a:spcPct val="150000"/>
              </a:lnSpc>
              <a:buFont typeface="Wingdings" panose="05000000000000000000" pitchFamily="2" charset="2"/>
              <a:buChar char="ü"/>
            </a:pPr>
            <a:r>
              <a:rPr lang="en-US" dirty="0"/>
              <a:t>Recap of the procurement timeline</a:t>
            </a:r>
          </a:p>
        </p:txBody>
      </p:sp>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p:txBody>
          <a:bodyPr/>
          <a:lstStyle/>
          <a:p>
            <a:r>
              <a:rPr lang="en-US" b="1" dirty="0"/>
              <a:t>Course Objectives</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4</a:t>
            </a:fld>
            <a:endParaRPr lang="en-US" dirty="0"/>
          </a:p>
        </p:txBody>
      </p:sp>
      <p:pic>
        <p:nvPicPr>
          <p:cNvPr id="6" name="Picture 5" descr="A close up of a sign&#10;&#10;Description automatically generated">
            <a:extLst>
              <a:ext uri="{FF2B5EF4-FFF2-40B4-BE49-F238E27FC236}">
                <a16:creationId xmlns:a16="http://schemas.microsoft.com/office/drawing/2014/main" id="{72F7EEDC-7166-476E-A443-0AEAC87DB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7" name="Rounded Rectangle 4">
            <a:extLst>
              <a:ext uri="{FF2B5EF4-FFF2-40B4-BE49-F238E27FC236}">
                <a16:creationId xmlns:a16="http://schemas.microsoft.com/office/drawing/2014/main" id="{789A6BC1-92C6-4FBA-B3FC-424B46F92B3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1930830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E51ADE-F8DC-47FE-B326-A141E76258D6}"/>
              </a:ext>
            </a:extLst>
          </p:cNvPr>
          <p:cNvSpPr>
            <a:spLocks noGrp="1"/>
          </p:cNvSpPr>
          <p:nvPr>
            <p:ph type="sldNum" sz="quarter" idx="10"/>
          </p:nvPr>
        </p:nvSpPr>
        <p:spPr/>
        <p:txBody>
          <a:bodyPr/>
          <a:lstStyle/>
          <a:p>
            <a:fld id="{B2192B31-B341-4013-B7E8-60D2E97D576A}" type="slidenum">
              <a:rPr lang="en-US" smtClean="0"/>
              <a:pPr/>
              <a:t>40</a:t>
            </a:fld>
            <a:endParaRPr lang="en-US" dirty="0"/>
          </a:p>
        </p:txBody>
      </p:sp>
      <p:sp>
        <p:nvSpPr>
          <p:cNvPr id="2" name="TextBox 1">
            <a:extLst>
              <a:ext uri="{FF2B5EF4-FFF2-40B4-BE49-F238E27FC236}">
                <a16:creationId xmlns:a16="http://schemas.microsoft.com/office/drawing/2014/main" id="{4B22F1B0-BDC6-4EE2-AC02-3848FDDFE4DA}"/>
              </a:ext>
            </a:extLst>
          </p:cNvPr>
          <p:cNvSpPr txBox="1"/>
          <p:nvPr/>
        </p:nvSpPr>
        <p:spPr>
          <a:xfrm>
            <a:off x="7336142" y="4720218"/>
            <a:ext cx="1638972" cy="246221"/>
          </a:xfrm>
          <a:prstGeom prst="rect">
            <a:avLst/>
          </a:prstGeom>
          <a:noFill/>
        </p:spPr>
        <p:txBody>
          <a:bodyPr wrap="square" rtlCol="0">
            <a:spAutoFit/>
          </a:bodyPr>
          <a:lstStyle/>
          <a:p>
            <a:pPr lvl="0" algn="r"/>
            <a:r>
              <a:rPr lang="en-US" sz="1000" dirty="0">
                <a:solidFill>
                  <a:schemeClr val="bg1"/>
                </a:solidFill>
                <a:latin typeface="Arial" panose="020B0604020202020204" pitchFamily="34" charset="0"/>
                <a:cs typeface="Arial" panose="020B0604020202020204" pitchFamily="34" charset="0"/>
              </a:rPr>
              <a:t>Updated 11/2020</a:t>
            </a:r>
          </a:p>
        </p:txBody>
      </p:sp>
    </p:spTree>
    <p:extLst>
      <p:ext uri="{BB962C8B-B14F-4D97-AF65-F5344CB8AC3E}">
        <p14:creationId xmlns:p14="http://schemas.microsoft.com/office/powerpoint/2010/main" val="4575665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at a table&#10;&#10;Description automatically generated">
            <a:extLst>
              <a:ext uri="{FF2B5EF4-FFF2-40B4-BE49-F238E27FC236}">
                <a16:creationId xmlns:a16="http://schemas.microsoft.com/office/drawing/2014/main" id="{A76B39B0-F364-46D6-AAAD-ECA1ACB0F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016" y="50162"/>
            <a:ext cx="5028784" cy="4449712"/>
          </a:xfrm>
          <a:prstGeom prst="rect">
            <a:avLst/>
          </a:prstGeom>
        </p:spPr>
      </p:pic>
      <p:sp>
        <p:nvSpPr>
          <p:cNvPr id="8" name="Rounded Rectangle 24">
            <a:extLst>
              <a:ext uri="{FF2B5EF4-FFF2-40B4-BE49-F238E27FC236}">
                <a16:creationId xmlns:a16="http://schemas.microsoft.com/office/drawing/2014/main" id="{BFEE2C06-0EBD-47A7-A9DB-DC2E9DB7E36F}"/>
              </a:ext>
            </a:extLst>
          </p:cNvPr>
          <p:cNvSpPr/>
          <p:nvPr/>
        </p:nvSpPr>
        <p:spPr>
          <a:xfrm>
            <a:off x="76200" y="55061"/>
            <a:ext cx="3889011" cy="4453230"/>
          </a:xfrm>
          <a:prstGeom prst="roundRect">
            <a:avLst>
              <a:gd name="adj" fmla="val 6500"/>
            </a:avLst>
          </a:prstGeom>
          <a:solidFill>
            <a:srgbClr val="92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Rounded Rectangle 4">
            <a:extLst>
              <a:ext uri="{FF2B5EF4-FFF2-40B4-BE49-F238E27FC236}">
                <a16:creationId xmlns:a16="http://schemas.microsoft.com/office/drawing/2014/main" id="{567796F3-9440-46CF-9494-B8010593A34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ext Placeholder 1">
            <a:extLst>
              <a:ext uri="{FF2B5EF4-FFF2-40B4-BE49-F238E27FC236}">
                <a16:creationId xmlns:a16="http://schemas.microsoft.com/office/drawing/2014/main" id="{BDF0F3EB-C5A6-4386-ACBD-9030A1451CD9}"/>
              </a:ext>
            </a:extLst>
          </p:cNvPr>
          <p:cNvSpPr>
            <a:spLocks noGrp="1"/>
          </p:cNvSpPr>
          <p:nvPr>
            <p:ph type="body" sz="quarter" idx="10"/>
          </p:nvPr>
        </p:nvSpPr>
        <p:spPr>
          <a:xfrm>
            <a:off x="187287" y="360532"/>
            <a:ext cx="3666836" cy="2897018"/>
          </a:xfrm>
        </p:spPr>
        <p:txBody>
          <a:bodyPr/>
          <a:lstStyle/>
          <a:p>
            <a:r>
              <a:rPr lang="en-US" dirty="0"/>
              <a:t>What are the steps    in the forecasting process?</a:t>
            </a:r>
          </a:p>
          <a:p>
            <a:endParaRPr lang="en-US" sz="1600" dirty="0"/>
          </a:p>
          <a:p>
            <a:r>
              <a:rPr lang="en-US" sz="2400" dirty="0">
                <a:solidFill>
                  <a:schemeClr val="tx1">
                    <a:lumMod val="75000"/>
                    <a:lumOff val="25000"/>
                  </a:schemeClr>
                </a:solidFill>
              </a:rPr>
              <a:t>(take a few minutes)</a:t>
            </a:r>
          </a:p>
        </p:txBody>
      </p:sp>
      <p:pic>
        <p:nvPicPr>
          <p:cNvPr id="7" name="Picture 6" descr="A close up of a sign&#10;&#10;Description automatically generated">
            <a:extLst>
              <a:ext uri="{FF2B5EF4-FFF2-40B4-BE49-F238E27FC236}">
                <a16:creationId xmlns:a16="http://schemas.microsoft.com/office/drawing/2014/main" id="{D299878A-F2AF-4477-9E2D-9502D2954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4" name="Slide Number Placeholder 3">
            <a:extLst>
              <a:ext uri="{FF2B5EF4-FFF2-40B4-BE49-F238E27FC236}">
                <a16:creationId xmlns:a16="http://schemas.microsoft.com/office/drawing/2014/main" id="{F647D955-EE34-4ECA-8B15-F2331919CFF6}"/>
              </a:ext>
            </a:extLst>
          </p:cNvPr>
          <p:cNvSpPr>
            <a:spLocks noGrp="1"/>
          </p:cNvSpPr>
          <p:nvPr>
            <p:ph type="sldNum" sz="quarter" idx="12"/>
          </p:nvPr>
        </p:nvSpPr>
        <p:spPr/>
        <p:txBody>
          <a:bodyPr/>
          <a:lstStyle/>
          <a:p>
            <a:fld id="{B2192B31-B341-4013-B7E8-60D2E97D576A}" type="slidenum">
              <a:rPr lang="en-US" smtClean="0"/>
              <a:pPr/>
              <a:t>5</a:t>
            </a:fld>
            <a:endParaRPr lang="en-US" dirty="0"/>
          </a:p>
        </p:txBody>
      </p:sp>
    </p:spTree>
    <p:extLst>
      <p:ext uri="{BB962C8B-B14F-4D97-AF65-F5344CB8AC3E}">
        <p14:creationId xmlns:p14="http://schemas.microsoft.com/office/powerpoint/2010/main" val="45915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BC17873C-F19C-490D-ADAE-C4ED3CCB812A}"/>
              </a:ext>
            </a:extLst>
          </p:cNvPr>
          <p:cNvSpPr/>
          <p:nvPr/>
        </p:nvSpPr>
        <p:spPr bwMode="auto">
          <a:xfrm>
            <a:off x="4659670" y="3495674"/>
            <a:ext cx="4294701" cy="1438276"/>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Rounded Rectangle 9">
            <a:extLst>
              <a:ext uri="{FF2B5EF4-FFF2-40B4-BE49-F238E27FC236}">
                <a16:creationId xmlns:a16="http://schemas.microsoft.com/office/drawing/2014/main" id="{08D1BFA7-0B67-40A4-A1BE-5E64E99DB0ED}"/>
              </a:ext>
            </a:extLst>
          </p:cNvPr>
          <p:cNvSpPr/>
          <p:nvPr/>
        </p:nvSpPr>
        <p:spPr bwMode="auto">
          <a:xfrm>
            <a:off x="152400" y="3495674"/>
            <a:ext cx="4382371" cy="1438276"/>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Rectangle 13">
            <a:extLst>
              <a:ext uri="{FF2B5EF4-FFF2-40B4-BE49-F238E27FC236}">
                <a16:creationId xmlns:a16="http://schemas.microsoft.com/office/drawing/2014/main" id="{4E88BD48-C968-41AE-87DD-81BF99B08D43}"/>
              </a:ext>
            </a:extLst>
          </p:cNvPr>
          <p:cNvSpPr/>
          <p:nvPr/>
        </p:nvSpPr>
        <p:spPr bwMode="auto">
          <a:xfrm>
            <a:off x="0" y="3179779"/>
            <a:ext cx="9144000" cy="149208"/>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7" name="Picture 6">
            <a:extLst>
              <a:ext uri="{FF2B5EF4-FFF2-40B4-BE49-F238E27FC236}">
                <a16:creationId xmlns:a16="http://schemas.microsoft.com/office/drawing/2014/main" id="{0075FE26-A66E-4093-A872-5F15F33986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6" y="313"/>
            <a:ext cx="9147035" cy="3177070"/>
          </a:xfrm>
          <a:prstGeom prst="rect">
            <a:avLst/>
          </a:prstGeom>
        </p:spPr>
      </p:pic>
      <p:sp>
        <p:nvSpPr>
          <p:cNvPr id="8" name="Rounded Rectangle 13">
            <a:extLst>
              <a:ext uri="{FF2B5EF4-FFF2-40B4-BE49-F238E27FC236}">
                <a16:creationId xmlns:a16="http://schemas.microsoft.com/office/drawing/2014/main" id="{535F71C2-E06B-4BCF-A250-16B734161A27}"/>
              </a:ext>
            </a:extLst>
          </p:cNvPr>
          <p:cNvSpPr/>
          <p:nvPr/>
        </p:nvSpPr>
        <p:spPr bwMode="auto">
          <a:xfrm>
            <a:off x="74460" y="1733550"/>
            <a:ext cx="5259540" cy="1353658"/>
          </a:xfrm>
          <a:prstGeom prst="roundRect">
            <a:avLst/>
          </a:prstGeom>
          <a:solidFill>
            <a:srgbClr val="2F6D8F">
              <a:alpha val="50000"/>
            </a:srgbClr>
          </a:solidFill>
          <a:ln w="9525">
            <a:noFill/>
            <a:round/>
            <a:headEnd/>
            <a:tailE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chemeClr val="accent4"/>
              </a:solidFill>
            </a:endParaRPr>
          </a:p>
        </p:txBody>
      </p:sp>
      <p:sp>
        <p:nvSpPr>
          <p:cNvPr id="10" name="Text Placeholder 9">
            <a:extLst>
              <a:ext uri="{FF2B5EF4-FFF2-40B4-BE49-F238E27FC236}">
                <a16:creationId xmlns:a16="http://schemas.microsoft.com/office/drawing/2014/main" id="{A33B6FFB-DB0F-4D71-928F-599664620F46}"/>
              </a:ext>
            </a:extLst>
          </p:cNvPr>
          <p:cNvSpPr>
            <a:spLocks noGrp="1"/>
          </p:cNvSpPr>
          <p:nvPr>
            <p:ph type="body" sz="quarter" idx="10"/>
          </p:nvPr>
        </p:nvSpPr>
        <p:spPr/>
        <p:txBody>
          <a:bodyPr/>
          <a:lstStyle/>
          <a:p>
            <a:r>
              <a:rPr lang="en-US" dirty="0"/>
              <a:t>What is</a:t>
            </a:r>
          </a:p>
        </p:txBody>
      </p:sp>
      <p:sp>
        <p:nvSpPr>
          <p:cNvPr id="11" name="Text Placeholder 10">
            <a:extLst>
              <a:ext uri="{FF2B5EF4-FFF2-40B4-BE49-F238E27FC236}">
                <a16:creationId xmlns:a16="http://schemas.microsoft.com/office/drawing/2014/main" id="{FD24352A-D713-46D7-AF03-E26F2C11E3DC}"/>
              </a:ext>
            </a:extLst>
          </p:cNvPr>
          <p:cNvSpPr>
            <a:spLocks noGrp="1"/>
          </p:cNvSpPr>
          <p:nvPr>
            <p:ph type="body" sz="quarter" idx="11"/>
          </p:nvPr>
        </p:nvSpPr>
        <p:spPr/>
        <p:txBody>
          <a:bodyPr/>
          <a:lstStyle/>
          <a:p>
            <a:r>
              <a:rPr lang="en-US" dirty="0"/>
              <a:t>Forecasting?</a:t>
            </a:r>
          </a:p>
        </p:txBody>
      </p:sp>
      <p:sp>
        <p:nvSpPr>
          <p:cNvPr id="12" name="Text Placeholder 11">
            <a:extLst>
              <a:ext uri="{FF2B5EF4-FFF2-40B4-BE49-F238E27FC236}">
                <a16:creationId xmlns:a16="http://schemas.microsoft.com/office/drawing/2014/main" id="{2F6E9663-F3BA-4C7F-841C-FAB388D7BFA0}"/>
              </a:ext>
            </a:extLst>
          </p:cNvPr>
          <p:cNvSpPr>
            <a:spLocks noGrp="1"/>
          </p:cNvSpPr>
          <p:nvPr>
            <p:ph type="body" sz="quarter" idx="12"/>
          </p:nvPr>
        </p:nvSpPr>
        <p:spPr/>
        <p:txBody>
          <a:bodyPr/>
          <a:lstStyle/>
          <a:p>
            <a:endParaRPr lang="en-US" dirty="0"/>
          </a:p>
          <a:p>
            <a:r>
              <a:rPr lang="en-US" dirty="0"/>
              <a:t>Forecasting is the process of analyzing current and historical data to determine future trends</a:t>
            </a:r>
          </a:p>
        </p:txBody>
      </p:sp>
      <p:sp>
        <p:nvSpPr>
          <p:cNvPr id="15" name="Text Placeholder 14">
            <a:extLst>
              <a:ext uri="{FF2B5EF4-FFF2-40B4-BE49-F238E27FC236}">
                <a16:creationId xmlns:a16="http://schemas.microsoft.com/office/drawing/2014/main" id="{0DC730C9-526D-43DC-BAEE-1EF8D08138D0}"/>
              </a:ext>
            </a:extLst>
          </p:cNvPr>
          <p:cNvSpPr>
            <a:spLocks noGrp="1"/>
          </p:cNvSpPr>
          <p:nvPr>
            <p:ph type="body" sz="quarter" idx="13"/>
          </p:nvPr>
        </p:nvSpPr>
        <p:spPr>
          <a:xfrm>
            <a:off x="4849300" y="3638550"/>
            <a:ext cx="3913700" cy="1119912"/>
          </a:xfrm>
        </p:spPr>
        <p:txBody>
          <a:bodyPr/>
          <a:lstStyle/>
          <a:p>
            <a:pPr marL="285750" indent="-285750" algn="l">
              <a:buFont typeface="Arial" panose="020B0604020202020204" pitchFamily="34" charset="0"/>
              <a:buChar char="•"/>
            </a:pPr>
            <a:r>
              <a:rPr lang="en-US" dirty="0"/>
              <a:t>Predicting and estimating for the      coming year</a:t>
            </a:r>
          </a:p>
          <a:p>
            <a:pPr marL="285750" indent="-285750" algn="l">
              <a:buFont typeface="Arial" panose="020B0604020202020204" pitchFamily="34" charset="0"/>
              <a:buChar char="•"/>
            </a:pPr>
            <a:r>
              <a:rPr lang="en-US" dirty="0"/>
              <a:t>Assessing needs for procurement  activities</a:t>
            </a:r>
          </a:p>
        </p:txBody>
      </p:sp>
      <p:sp>
        <p:nvSpPr>
          <p:cNvPr id="2" name="Slide Number Placeholder 1">
            <a:extLst>
              <a:ext uri="{FF2B5EF4-FFF2-40B4-BE49-F238E27FC236}">
                <a16:creationId xmlns:a16="http://schemas.microsoft.com/office/drawing/2014/main" id="{A9F6C24C-4A20-4E59-AFD5-EE6E646BF2AD}"/>
              </a:ext>
            </a:extLst>
          </p:cNvPr>
          <p:cNvSpPr>
            <a:spLocks noGrp="1"/>
          </p:cNvSpPr>
          <p:nvPr>
            <p:ph type="sldNum" sz="quarter" idx="14"/>
          </p:nvPr>
        </p:nvSpPr>
        <p:spPr/>
        <p:txBody>
          <a:bodyPr/>
          <a:lstStyle/>
          <a:p>
            <a:fld id="{B2192B31-B341-4013-B7E8-60D2E97D576A}" type="slidenum">
              <a:rPr lang="en-US" smtClean="0"/>
              <a:pPr/>
              <a:t>6</a:t>
            </a:fld>
            <a:endParaRPr lang="en-US" dirty="0"/>
          </a:p>
        </p:txBody>
      </p:sp>
    </p:spTree>
    <p:extLst>
      <p:ext uri="{BB962C8B-B14F-4D97-AF65-F5344CB8AC3E}">
        <p14:creationId xmlns:p14="http://schemas.microsoft.com/office/powerpoint/2010/main" val="256642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71FD5-E2CF-4C2D-B877-58BC7D6A3A43}"/>
              </a:ext>
            </a:extLst>
          </p:cNvPr>
          <p:cNvSpPr/>
          <p:nvPr/>
        </p:nvSpPr>
        <p:spPr bwMode="auto">
          <a:xfrm>
            <a:off x="4953000" y="0"/>
            <a:ext cx="4191000" cy="5143500"/>
          </a:xfrm>
          <a:prstGeom prst="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8" name="Rectangle 7">
            <a:extLst>
              <a:ext uri="{FF2B5EF4-FFF2-40B4-BE49-F238E27FC236}">
                <a16:creationId xmlns:a16="http://schemas.microsoft.com/office/drawing/2014/main" id="{9B472E8E-B61E-4888-BF87-066B824344C6}"/>
              </a:ext>
            </a:extLst>
          </p:cNvPr>
          <p:cNvSpPr/>
          <p:nvPr/>
        </p:nvSpPr>
        <p:spPr bwMode="auto">
          <a:xfrm>
            <a:off x="4953000" y="0"/>
            <a:ext cx="152400" cy="5143500"/>
          </a:xfrm>
          <a:prstGeom prst="rect">
            <a:avLst/>
          </a:prstGeom>
          <a:solidFill>
            <a:srgbClr val="92C1C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Rectangle 8">
            <a:extLst>
              <a:ext uri="{FF2B5EF4-FFF2-40B4-BE49-F238E27FC236}">
                <a16:creationId xmlns:a16="http://schemas.microsoft.com/office/drawing/2014/main" id="{342D0D41-2522-482F-A876-3B02B8E2DA70}"/>
              </a:ext>
            </a:extLst>
          </p:cNvPr>
          <p:cNvSpPr/>
          <p:nvPr/>
        </p:nvSpPr>
        <p:spPr bwMode="auto">
          <a:xfrm>
            <a:off x="0" y="3790950"/>
            <a:ext cx="4952999" cy="135255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 name="Text Placeholder 1">
            <a:extLst>
              <a:ext uri="{FF2B5EF4-FFF2-40B4-BE49-F238E27FC236}">
                <a16:creationId xmlns:a16="http://schemas.microsoft.com/office/drawing/2014/main" id="{181A3C42-DF14-4CA0-A758-369D19644B09}"/>
              </a:ext>
            </a:extLst>
          </p:cNvPr>
          <p:cNvSpPr>
            <a:spLocks noGrp="1"/>
          </p:cNvSpPr>
          <p:nvPr>
            <p:ph type="body" sz="quarter" idx="10"/>
          </p:nvPr>
        </p:nvSpPr>
        <p:spPr>
          <a:xfrm>
            <a:off x="76199" y="4095750"/>
            <a:ext cx="4846975" cy="752475"/>
          </a:xfrm>
        </p:spPr>
        <p:txBody>
          <a:bodyPr/>
          <a:lstStyle/>
          <a:p>
            <a:pPr algn="l"/>
            <a:r>
              <a:rPr lang="en-US" dirty="0"/>
              <a:t>What is Forecasting?</a:t>
            </a:r>
          </a:p>
        </p:txBody>
      </p:sp>
      <p:sp>
        <p:nvSpPr>
          <p:cNvPr id="3" name="Text Placeholder 2">
            <a:extLst>
              <a:ext uri="{FF2B5EF4-FFF2-40B4-BE49-F238E27FC236}">
                <a16:creationId xmlns:a16="http://schemas.microsoft.com/office/drawing/2014/main" id="{01E60B43-5EF9-4759-B055-23F261E8DFD8}"/>
              </a:ext>
            </a:extLst>
          </p:cNvPr>
          <p:cNvSpPr>
            <a:spLocks noGrp="1"/>
          </p:cNvSpPr>
          <p:nvPr>
            <p:ph type="body" sz="quarter" idx="12"/>
          </p:nvPr>
        </p:nvSpPr>
        <p:spPr>
          <a:xfrm>
            <a:off x="5257800" y="590550"/>
            <a:ext cx="3672125" cy="4190999"/>
          </a:xfrm>
        </p:spPr>
        <p:txBody>
          <a:bodyPr/>
          <a:lstStyle/>
          <a:p>
            <a:pPr algn="l"/>
            <a:r>
              <a:rPr lang="en-US" sz="2000" b="1" dirty="0"/>
              <a:t>Forecasting will drive your procurement processes, including</a:t>
            </a:r>
            <a:r>
              <a:rPr lang="en-US" sz="1800" dirty="0"/>
              <a:t>:</a:t>
            </a:r>
          </a:p>
          <a:p>
            <a:pPr algn="l"/>
            <a:endParaRPr lang="en-US" sz="1800" dirty="0"/>
          </a:p>
          <a:p>
            <a:pPr marL="285750" indent="-285750" algn="l">
              <a:buFont typeface="Arial" panose="020B0604020202020204" pitchFamily="34" charset="0"/>
              <a:buChar char="•"/>
            </a:pPr>
            <a:r>
              <a:rPr lang="en-US" sz="1800" dirty="0"/>
              <a:t>Creating requests for shipment of USDA Foods</a:t>
            </a:r>
          </a:p>
          <a:p>
            <a:pPr marL="285750" indent="-285750" algn="l">
              <a:buFont typeface="Arial" panose="020B0604020202020204" pitchFamily="34" charset="0"/>
              <a:buChar char="•"/>
            </a:pPr>
            <a:r>
              <a:rPr lang="en-US" sz="1800" dirty="0"/>
              <a:t>Writing bid specifications</a:t>
            </a:r>
          </a:p>
          <a:p>
            <a:pPr marL="285750" indent="-285750" algn="l">
              <a:buFont typeface="Arial" panose="020B0604020202020204" pitchFamily="34" charset="0"/>
              <a:buChar char="•"/>
            </a:pPr>
            <a:r>
              <a:rPr lang="en-US" sz="1800" dirty="0"/>
              <a:t>Determining order delivery schedules</a:t>
            </a:r>
          </a:p>
          <a:p>
            <a:pPr marL="285750" indent="-285750" algn="l">
              <a:buFont typeface="Arial" panose="020B0604020202020204" pitchFamily="34" charset="0"/>
              <a:buChar char="•"/>
            </a:pPr>
            <a:r>
              <a:rPr lang="en-US" sz="1800" dirty="0"/>
              <a:t>Managing and maintaining appropriate inventory levels</a:t>
            </a:r>
          </a:p>
          <a:p>
            <a:pPr marL="285750" indent="-285750" algn="l">
              <a:buFont typeface="Arial" panose="020B0604020202020204" pitchFamily="34" charset="0"/>
              <a:buChar char="•"/>
            </a:pPr>
            <a:r>
              <a:rPr lang="en-US" sz="1800" dirty="0"/>
              <a:t>Maintaining appropriate food cost</a:t>
            </a:r>
          </a:p>
        </p:txBody>
      </p:sp>
      <p:sp>
        <p:nvSpPr>
          <p:cNvPr id="5" name="Slide Number Placeholder 4">
            <a:extLst>
              <a:ext uri="{FF2B5EF4-FFF2-40B4-BE49-F238E27FC236}">
                <a16:creationId xmlns:a16="http://schemas.microsoft.com/office/drawing/2014/main" id="{9B700B8A-EF98-4DFB-94EA-C262B9E91B1D}"/>
              </a:ext>
            </a:extLst>
          </p:cNvPr>
          <p:cNvSpPr>
            <a:spLocks noGrp="1"/>
          </p:cNvSpPr>
          <p:nvPr>
            <p:ph type="sldNum" sz="quarter" idx="14"/>
          </p:nvPr>
        </p:nvSpPr>
        <p:spPr/>
        <p:txBody>
          <a:bodyPr/>
          <a:lstStyle/>
          <a:p>
            <a:fld id="{B2192B31-B341-4013-B7E8-60D2E97D576A}" type="slidenum">
              <a:rPr lang="en-US" smtClean="0"/>
              <a:pPr/>
              <a:t>7</a:t>
            </a:fld>
            <a:endParaRPr lang="en-US" dirty="0"/>
          </a:p>
        </p:txBody>
      </p:sp>
      <p:pic>
        <p:nvPicPr>
          <p:cNvPr id="6" name="Picture 5">
            <a:extLst>
              <a:ext uri="{FF2B5EF4-FFF2-40B4-BE49-F238E27FC236}">
                <a16:creationId xmlns:a16="http://schemas.microsoft.com/office/drawing/2014/main" id="{EB8C3FB3-2226-429B-AA7F-0C2979B5DA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502"/>
            <a:ext cx="4952999" cy="3787946"/>
          </a:xfrm>
          <a:prstGeom prst="rect">
            <a:avLst/>
          </a:prstGeom>
        </p:spPr>
      </p:pic>
    </p:spTree>
    <p:extLst>
      <p:ext uri="{BB962C8B-B14F-4D97-AF65-F5344CB8AC3E}">
        <p14:creationId xmlns:p14="http://schemas.microsoft.com/office/powerpoint/2010/main" val="120986545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582B65-DB10-451B-8F8D-DFB9096EBB4E}"/>
              </a:ext>
            </a:extLst>
          </p:cNvPr>
          <p:cNvSpPr>
            <a:spLocks noGrp="1"/>
          </p:cNvSpPr>
          <p:nvPr>
            <p:ph type="body" sz="quarter" idx="11"/>
          </p:nvPr>
        </p:nvSpPr>
        <p:spPr>
          <a:xfrm>
            <a:off x="540163" y="133350"/>
            <a:ext cx="8382000" cy="457200"/>
          </a:xfrm>
        </p:spPr>
        <p:txBody>
          <a:bodyPr/>
          <a:lstStyle/>
          <a:p>
            <a:pPr algn="ctr"/>
            <a:r>
              <a:rPr lang="en-US" sz="4000" b="1" dirty="0"/>
              <a:t>Steps of Procurement</a:t>
            </a:r>
          </a:p>
        </p:txBody>
      </p:sp>
      <p:sp>
        <p:nvSpPr>
          <p:cNvPr id="5" name="Slide Number Placeholder 4">
            <a:extLst>
              <a:ext uri="{FF2B5EF4-FFF2-40B4-BE49-F238E27FC236}">
                <a16:creationId xmlns:a16="http://schemas.microsoft.com/office/drawing/2014/main" id="{41E5DAE3-FDD3-41E3-8977-D13016E3D5DD}"/>
              </a:ext>
            </a:extLst>
          </p:cNvPr>
          <p:cNvSpPr>
            <a:spLocks noGrp="1"/>
          </p:cNvSpPr>
          <p:nvPr>
            <p:ph type="sldNum" sz="quarter" idx="13"/>
          </p:nvPr>
        </p:nvSpPr>
        <p:spPr/>
        <p:txBody>
          <a:bodyPr/>
          <a:lstStyle/>
          <a:p>
            <a:fld id="{B2192B31-B341-4013-B7E8-60D2E97D576A}" type="slidenum">
              <a:rPr lang="en-US" smtClean="0"/>
              <a:pPr/>
              <a:t>8</a:t>
            </a:fld>
            <a:endParaRPr lang="en-US" dirty="0"/>
          </a:p>
        </p:txBody>
      </p:sp>
      <p:pic>
        <p:nvPicPr>
          <p:cNvPr id="6" name="Picture 5" descr="A close up of a sign&#10;&#10;Description automatically generated">
            <a:extLst>
              <a:ext uri="{FF2B5EF4-FFF2-40B4-BE49-F238E27FC236}">
                <a16:creationId xmlns:a16="http://schemas.microsoft.com/office/drawing/2014/main" id="{72F7EEDC-7166-476E-A443-0AEAC87DBB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
        <p:nvSpPr>
          <p:cNvPr id="7" name="Rounded Rectangle 4">
            <a:extLst>
              <a:ext uri="{FF2B5EF4-FFF2-40B4-BE49-F238E27FC236}">
                <a16:creationId xmlns:a16="http://schemas.microsoft.com/office/drawing/2014/main" id="{789A6BC1-92C6-4FBA-B3FC-424B46F92B30}"/>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9" name="Rectangle 8">
            <a:extLst>
              <a:ext uri="{FF2B5EF4-FFF2-40B4-BE49-F238E27FC236}">
                <a16:creationId xmlns:a16="http://schemas.microsoft.com/office/drawing/2014/main" id="{C9C577DB-D6D6-45BB-A2F7-B85FDAB4127D}"/>
              </a:ext>
            </a:extLst>
          </p:cNvPr>
          <p:cNvSpPr/>
          <p:nvPr/>
        </p:nvSpPr>
        <p:spPr bwMode="auto">
          <a:xfrm>
            <a:off x="671260" y="1047750"/>
            <a:ext cx="1462340" cy="524647"/>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a:solidFill>
                  <a:schemeClr val="bg2"/>
                </a:solidFill>
              </a:rPr>
              <a:t>Cycle Menu</a:t>
            </a:r>
          </a:p>
        </p:txBody>
      </p:sp>
      <p:sp>
        <p:nvSpPr>
          <p:cNvPr id="10" name="Rectangle 9">
            <a:extLst>
              <a:ext uri="{FF2B5EF4-FFF2-40B4-BE49-F238E27FC236}">
                <a16:creationId xmlns:a16="http://schemas.microsoft.com/office/drawing/2014/main" id="{1629B234-F646-43AE-94FE-456DCED9B679}"/>
              </a:ext>
            </a:extLst>
          </p:cNvPr>
          <p:cNvSpPr/>
          <p:nvPr/>
        </p:nvSpPr>
        <p:spPr bwMode="auto">
          <a:xfrm>
            <a:off x="3124200" y="1047751"/>
            <a:ext cx="1828800" cy="524647"/>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a:solidFill>
                  <a:schemeClr val="bg2"/>
                </a:solidFill>
              </a:rPr>
              <a:t>Forecast Needs</a:t>
            </a:r>
          </a:p>
        </p:txBody>
      </p:sp>
      <p:sp>
        <p:nvSpPr>
          <p:cNvPr id="11" name="Arrow: Right 10">
            <a:extLst>
              <a:ext uri="{FF2B5EF4-FFF2-40B4-BE49-F238E27FC236}">
                <a16:creationId xmlns:a16="http://schemas.microsoft.com/office/drawing/2014/main" id="{F54174F9-3408-41C9-B932-CEA6FE3D256D}"/>
              </a:ext>
            </a:extLst>
          </p:cNvPr>
          <p:cNvSpPr/>
          <p:nvPr/>
        </p:nvSpPr>
        <p:spPr bwMode="auto">
          <a:xfrm>
            <a:off x="2286000" y="1067646"/>
            <a:ext cx="685800" cy="381000"/>
          </a:xfrm>
          <a:prstGeom prst="rightArrow">
            <a:avLst/>
          </a:prstGeom>
          <a:solidFill>
            <a:srgbClr val="0D432B"/>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2" name="Rectangle 11">
            <a:extLst>
              <a:ext uri="{FF2B5EF4-FFF2-40B4-BE49-F238E27FC236}">
                <a16:creationId xmlns:a16="http://schemas.microsoft.com/office/drawing/2014/main" id="{DCAAC594-402A-4B02-884B-AE3BEDC735F3}"/>
              </a:ext>
            </a:extLst>
          </p:cNvPr>
          <p:cNvSpPr/>
          <p:nvPr/>
        </p:nvSpPr>
        <p:spPr bwMode="auto">
          <a:xfrm>
            <a:off x="3124200" y="2410598"/>
            <a:ext cx="1752600" cy="116371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a:solidFill>
                  <a:schemeClr val="bg2"/>
                </a:solidFill>
              </a:rPr>
              <a:t>Allocate USDA foods/Create Specs/ Write Bid</a:t>
            </a:r>
          </a:p>
        </p:txBody>
      </p:sp>
      <p:sp>
        <p:nvSpPr>
          <p:cNvPr id="13" name="Rectangle 12">
            <a:extLst>
              <a:ext uri="{FF2B5EF4-FFF2-40B4-BE49-F238E27FC236}">
                <a16:creationId xmlns:a16="http://schemas.microsoft.com/office/drawing/2014/main" id="{D4AA4727-18CA-4F21-B843-E37BBD4E5197}"/>
              </a:ext>
            </a:extLst>
          </p:cNvPr>
          <p:cNvSpPr/>
          <p:nvPr/>
        </p:nvSpPr>
        <p:spPr bwMode="auto">
          <a:xfrm>
            <a:off x="5638800" y="3713768"/>
            <a:ext cx="2590800" cy="696979"/>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a:solidFill>
                  <a:schemeClr val="bg2"/>
                </a:solidFill>
              </a:rPr>
              <a:t>Solicit, Evaluate, Award</a:t>
            </a:r>
          </a:p>
        </p:txBody>
      </p:sp>
      <p:sp>
        <p:nvSpPr>
          <p:cNvPr id="14" name="Arrow: Up 13">
            <a:extLst>
              <a:ext uri="{FF2B5EF4-FFF2-40B4-BE49-F238E27FC236}">
                <a16:creationId xmlns:a16="http://schemas.microsoft.com/office/drawing/2014/main" id="{E90A6555-F7CF-46DA-9D85-CAF15522C78D}"/>
              </a:ext>
            </a:extLst>
          </p:cNvPr>
          <p:cNvSpPr/>
          <p:nvPr/>
        </p:nvSpPr>
        <p:spPr bwMode="auto">
          <a:xfrm>
            <a:off x="7408513" y="2949587"/>
            <a:ext cx="332232" cy="685800"/>
          </a:xfrm>
          <a:prstGeom prst="upArrow">
            <a:avLst/>
          </a:prstGeom>
          <a:solidFill>
            <a:srgbClr val="0D432B"/>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5" name="Rectangle 14">
            <a:extLst>
              <a:ext uri="{FF2B5EF4-FFF2-40B4-BE49-F238E27FC236}">
                <a16:creationId xmlns:a16="http://schemas.microsoft.com/office/drawing/2014/main" id="{00E337D2-43AF-4786-91A1-4ACD63897DBD}"/>
              </a:ext>
            </a:extLst>
          </p:cNvPr>
          <p:cNvSpPr/>
          <p:nvPr/>
        </p:nvSpPr>
        <p:spPr bwMode="auto">
          <a:xfrm>
            <a:off x="6858000" y="2113568"/>
            <a:ext cx="1433260" cy="685800"/>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a:solidFill>
                  <a:schemeClr val="bg2"/>
                </a:solidFill>
              </a:rPr>
              <a:t>Receive Product</a:t>
            </a:r>
          </a:p>
        </p:txBody>
      </p:sp>
      <p:sp>
        <p:nvSpPr>
          <p:cNvPr id="16" name="Arrow: Down 15">
            <a:extLst>
              <a:ext uri="{FF2B5EF4-FFF2-40B4-BE49-F238E27FC236}">
                <a16:creationId xmlns:a16="http://schemas.microsoft.com/office/drawing/2014/main" id="{3F984514-2A4C-407D-A71B-6C4C50F25592}"/>
              </a:ext>
            </a:extLst>
          </p:cNvPr>
          <p:cNvSpPr/>
          <p:nvPr/>
        </p:nvSpPr>
        <p:spPr bwMode="auto">
          <a:xfrm flipH="1">
            <a:off x="4008116" y="1648598"/>
            <a:ext cx="332231" cy="685800"/>
          </a:xfrm>
          <a:prstGeom prst="downArrow">
            <a:avLst/>
          </a:prstGeom>
          <a:solidFill>
            <a:srgbClr val="0D432B"/>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7" name="Rectangle 16">
            <a:extLst>
              <a:ext uri="{FF2B5EF4-FFF2-40B4-BE49-F238E27FC236}">
                <a16:creationId xmlns:a16="http://schemas.microsoft.com/office/drawing/2014/main" id="{92A3ADFB-8321-4142-9BBB-666E9C5EFEC0}"/>
              </a:ext>
            </a:extLst>
          </p:cNvPr>
          <p:cNvSpPr/>
          <p:nvPr/>
        </p:nvSpPr>
        <p:spPr bwMode="auto">
          <a:xfrm>
            <a:off x="6858000" y="1107429"/>
            <a:ext cx="1371600" cy="388768"/>
          </a:xfrm>
          <a:prstGeom prst="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a:solidFill>
                  <a:schemeClr val="bg2"/>
                </a:solidFill>
              </a:rPr>
              <a:t>Evaluate</a:t>
            </a:r>
          </a:p>
        </p:txBody>
      </p:sp>
      <p:sp>
        <p:nvSpPr>
          <p:cNvPr id="18" name="Arrow: Left-Right 17">
            <a:extLst>
              <a:ext uri="{FF2B5EF4-FFF2-40B4-BE49-F238E27FC236}">
                <a16:creationId xmlns:a16="http://schemas.microsoft.com/office/drawing/2014/main" id="{5E5113CE-C11C-43A4-9FB0-60E840857197}"/>
              </a:ext>
            </a:extLst>
          </p:cNvPr>
          <p:cNvSpPr/>
          <p:nvPr/>
        </p:nvSpPr>
        <p:spPr bwMode="auto">
          <a:xfrm>
            <a:off x="5438051" y="1153789"/>
            <a:ext cx="1011098" cy="312568"/>
          </a:xfrm>
          <a:prstGeom prst="leftRightArrow">
            <a:avLst/>
          </a:prstGeom>
          <a:solidFill>
            <a:srgbClr val="0D432B"/>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9" name="Arrow: Bent-Up 18">
            <a:extLst>
              <a:ext uri="{FF2B5EF4-FFF2-40B4-BE49-F238E27FC236}">
                <a16:creationId xmlns:a16="http://schemas.microsoft.com/office/drawing/2014/main" id="{4C54D74F-7E23-43D2-90F7-1B56E08CD4E4}"/>
              </a:ext>
            </a:extLst>
          </p:cNvPr>
          <p:cNvSpPr/>
          <p:nvPr/>
        </p:nvSpPr>
        <p:spPr bwMode="auto">
          <a:xfrm rot="5460000">
            <a:off x="4588166" y="3652443"/>
            <a:ext cx="729667" cy="672349"/>
          </a:xfrm>
          <a:prstGeom prst="bentUpArrow">
            <a:avLst/>
          </a:prstGeom>
          <a:solidFill>
            <a:srgbClr val="0D432B"/>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Tree>
    <p:extLst>
      <p:ext uri="{BB962C8B-B14F-4D97-AF65-F5344CB8AC3E}">
        <p14:creationId xmlns:p14="http://schemas.microsoft.com/office/powerpoint/2010/main" val="205555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1">
            <a:extLst>
              <a:ext uri="{FF2B5EF4-FFF2-40B4-BE49-F238E27FC236}">
                <a16:creationId xmlns:a16="http://schemas.microsoft.com/office/drawing/2014/main" id="{78B1003D-F52E-446E-98A5-FEAEF5787D7E}"/>
              </a:ext>
            </a:extLst>
          </p:cNvPr>
          <p:cNvSpPr/>
          <p:nvPr/>
        </p:nvSpPr>
        <p:spPr bwMode="auto">
          <a:xfrm>
            <a:off x="82969" y="133350"/>
            <a:ext cx="8984831" cy="1752600"/>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35" name="Rounded Rectangle 4">
            <a:extLst>
              <a:ext uri="{FF2B5EF4-FFF2-40B4-BE49-F238E27FC236}">
                <a16:creationId xmlns:a16="http://schemas.microsoft.com/office/drawing/2014/main" id="{1231958D-2A4F-4E4B-96A9-B1E8DCA858E2}"/>
              </a:ext>
            </a:extLst>
          </p:cNvPr>
          <p:cNvSpPr/>
          <p:nvPr/>
        </p:nvSpPr>
        <p:spPr bwMode="auto">
          <a:xfrm>
            <a:off x="2286000" y="4629150"/>
            <a:ext cx="6781800" cy="457200"/>
          </a:xfrm>
          <a:prstGeom prst="roundRect">
            <a:avLst/>
          </a:prstGeom>
          <a:solidFill>
            <a:srgbClr val="16726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58" name="Group 57">
            <a:extLst>
              <a:ext uri="{FF2B5EF4-FFF2-40B4-BE49-F238E27FC236}">
                <a16:creationId xmlns:a16="http://schemas.microsoft.com/office/drawing/2014/main" id="{E9FDA05B-E509-49C0-985C-BE7F8AD63878}"/>
              </a:ext>
            </a:extLst>
          </p:cNvPr>
          <p:cNvGrpSpPr/>
          <p:nvPr/>
        </p:nvGrpSpPr>
        <p:grpSpPr>
          <a:xfrm>
            <a:off x="7665385" y="1962499"/>
            <a:ext cx="564215" cy="564215"/>
            <a:chOff x="6143155" y="671548"/>
            <a:chExt cx="564215" cy="564215"/>
          </a:xfrm>
        </p:grpSpPr>
        <p:sp>
          <p:nvSpPr>
            <p:cNvPr id="59" name="Rounded Rectangle 33">
              <a:extLst>
                <a:ext uri="{FF2B5EF4-FFF2-40B4-BE49-F238E27FC236}">
                  <a16:creationId xmlns:a16="http://schemas.microsoft.com/office/drawing/2014/main" id="{D2ADE301-3AF7-4223-83A3-3007DB6FBA9D}"/>
                </a:ext>
              </a:extLst>
            </p:cNvPr>
            <p:cNvSpPr/>
            <p:nvPr/>
          </p:nvSpPr>
          <p:spPr bwMode="auto">
            <a:xfrm rot="18837391">
              <a:off x="6143155" y="671548"/>
              <a:ext cx="564215" cy="56421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0" name="Rounded Rectangle 34">
              <a:extLst>
                <a:ext uri="{FF2B5EF4-FFF2-40B4-BE49-F238E27FC236}">
                  <a16:creationId xmlns:a16="http://schemas.microsoft.com/office/drawing/2014/main" id="{2CB0B791-B362-4624-B73E-D4243F879315}"/>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61" name="Group 60">
            <a:extLst>
              <a:ext uri="{FF2B5EF4-FFF2-40B4-BE49-F238E27FC236}">
                <a16:creationId xmlns:a16="http://schemas.microsoft.com/office/drawing/2014/main" id="{D303D26D-444B-4DF8-A793-5ACBFD4349F7}"/>
              </a:ext>
            </a:extLst>
          </p:cNvPr>
          <p:cNvGrpSpPr/>
          <p:nvPr/>
        </p:nvGrpSpPr>
        <p:grpSpPr>
          <a:xfrm>
            <a:off x="5410200" y="1962498"/>
            <a:ext cx="564215" cy="564215"/>
            <a:chOff x="6143155" y="671548"/>
            <a:chExt cx="564215" cy="564215"/>
          </a:xfrm>
        </p:grpSpPr>
        <p:sp>
          <p:nvSpPr>
            <p:cNvPr id="62" name="Rounded Rectangle 30">
              <a:extLst>
                <a:ext uri="{FF2B5EF4-FFF2-40B4-BE49-F238E27FC236}">
                  <a16:creationId xmlns:a16="http://schemas.microsoft.com/office/drawing/2014/main" id="{C8E8829C-243A-4783-94A3-30D81F7E9E74}"/>
                </a:ext>
              </a:extLst>
            </p:cNvPr>
            <p:cNvSpPr/>
            <p:nvPr/>
          </p:nvSpPr>
          <p:spPr bwMode="auto">
            <a:xfrm rot="18837391">
              <a:off x="6143155" y="671548"/>
              <a:ext cx="564215" cy="56421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3" name="Rounded Rectangle 31">
              <a:extLst>
                <a:ext uri="{FF2B5EF4-FFF2-40B4-BE49-F238E27FC236}">
                  <a16:creationId xmlns:a16="http://schemas.microsoft.com/office/drawing/2014/main" id="{D8792288-AAA4-4550-BDBF-F84B480099B2}"/>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64" name="Group 63">
            <a:extLst>
              <a:ext uri="{FF2B5EF4-FFF2-40B4-BE49-F238E27FC236}">
                <a16:creationId xmlns:a16="http://schemas.microsoft.com/office/drawing/2014/main" id="{5C1C7B96-1525-4C3F-9F35-7702CDE9AE83}"/>
              </a:ext>
            </a:extLst>
          </p:cNvPr>
          <p:cNvGrpSpPr/>
          <p:nvPr/>
        </p:nvGrpSpPr>
        <p:grpSpPr>
          <a:xfrm>
            <a:off x="3200400" y="1962150"/>
            <a:ext cx="564215" cy="564215"/>
            <a:chOff x="6143155" y="671548"/>
            <a:chExt cx="564215" cy="564215"/>
          </a:xfrm>
        </p:grpSpPr>
        <p:sp>
          <p:nvSpPr>
            <p:cNvPr id="65" name="Rounded Rectangle 27">
              <a:extLst>
                <a:ext uri="{FF2B5EF4-FFF2-40B4-BE49-F238E27FC236}">
                  <a16:creationId xmlns:a16="http://schemas.microsoft.com/office/drawing/2014/main" id="{1F279744-60CD-4D6F-9227-6C6DE8FED1EA}"/>
                </a:ext>
              </a:extLst>
            </p:cNvPr>
            <p:cNvSpPr/>
            <p:nvPr/>
          </p:nvSpPr>
          <p:spPr bwMode="auto">
            <a:xfrm rot="18837391">
              <a:off x="6143155" y="671548"/>
              <a:ext cx="564215" cy="56421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6" name="Rounded Rectangle 28">
              <a:extLst>
                <a:ext uri="{FF2B5EF4-FFF2-40B4-BE49-F238E27FC236}">
                  <a16:creationId xmlns:a16="http://schemas.microsoft.com/office/drawing/2014/main" id="{517A5252-84A8-4558-85DD-4C02219D6752}"/>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grpSp>
      <p:grpSp>
        <p:nvGrpSpPr>
          <p:cNvPr id="67" name="Group 66">
            <a:extLst>
              <a:ext uri="{FF2B5EF4-FFF2-40B4-BE49-F238E27FC236}">
                <a16:creationId xmlns:a16="http://schemas.microsoft.com/office/drawing/2014/main" id="{C542A122-AC31-40C6-B61E-11543E68C649}"/>
              </a:ext>
            </a:extLst>
          </p:cNvPr>
          <p:cNvGrpSpPr/>
          <p:nvPr/>
        </p:nvGrpSpPr>
        <p:grpSpPr>
          <a:xfrm>
            <a:off x="959785" y="1962496"/>
            <a:ext cx="564215" cy="564215"/>
            <a:chOff x="6143155" y="671548"/>
            <a:chExt cx="564215" cy="564215"/>
          </a:xfrm>
        </p:grpSpPr>
        <p:sp>
          <p:nvSpPr>
            <p:cNvPr id="68" name="Rounded Rectangle 24">
              <a:extLst>
                <a:ext uri="{FF2B5EF4-FFF2-40B4-BE49-F238E27FC236}">
                  <a16:creationId xmlns:a16="http://schemas.microsoft.com/office/drawing/2014/main" id="{89FC3312-5D59-4736-8167-C9182F69402D}"/>
                </a:ext>
              </a:extLst>
            </p:cNvPr>
            <p:cNvSpPr/>
            <p:nvPr/>
          </p:nvSpPr>
          <p:spPr bwMode="auto">
            <a:xfrm rot="18837391">
              <a:off x="6143155" y="671548"/>
              <a:ext cx="564215" cy="564215"/>
            </a:xfrm>
            <a:prstGeom prst="roundRect">
              <a:avLst/>
            </a:prstGeom>
            <a:solidFill>
              <a:srgbClr val="2F6D8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9" name="Rounded Rectangle 25">
              <a:extLst>
                <a:ext uri="{FF2B5EF4-FFF2-40B4-BE49-F238E27FC236}">
                  <a16:creationId xmlns:a16="http://schemas.microsoft.com/office/drawing/2014/main" id="{1709E10C-288C-4624-AB5D-4A57B78AAEC6}"/>
                </a:ext>
              </a:extLst>
            </p:cNvPr>
            <p:cNvSpPr/>
            <p:nvPr/>
          </p:nvSpPr>
          <p:spPr bwMode="auto">
            <a:xfrm rot="77998">
              <a:off x="6143155" y="705209"/>
              <a:ext cx="564215" cy="496893"/>
            </a:xfrm>
            <a:prstGeom prst="roundRect">
              <a:avLst/>
            </a:prstGeom>
            <a:solidFill>
              <a:srgbClr val="167263"/>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dirty="0"/>
            </a:p>
          </p:txBody>
        </p:sp>
      </p:grpSp>
      <p:sp>
        <p:nvSpPr>
          <p:cNvPr id="16" name="Text Placeholder 15">
            <a:extLst>
              <a:ext uri="{FF2B5EF4-FFF2-40B4-BE49-F238E27FC236}">
                <a16:creationId xmlns:a16="http://schemas.microsoft.com/office/drawing/2014/main" id="{1657B064-B1EA-4152-90E6-B2204FA406A7}"/>
              </a:ext>
            </a:extLst>
          </p:cNvPr>
          <p:cNvSpPr>
            <a:spLocks noGrp="1"/>
          </p:cNvSpPr>
          <p:nvPr>
            <p:ph type="body" sz="quarter" idx="10"/>
          </p:nvPr>
        </p:nvSpPr>
        <p:spPr/>
        <p:txBody>
          <a:bodyPr/>
          <a:lstStyle/>
          <a:p>
            <a:r>
              <a:rPr lang="en-US" dirty="0"/>
              <a:t>Stakeholders</a:t>
            </a:r>
          </a:p>
        </p:txBody>
      </p:sp>
      <p:sp>
        <p:nvSpPr>
          <p:cNvPr id="17" name="Text Placeholder 16">
            <a:extLst>
              <a:ext uri="{FF2B5EF4-FFF2-40B4-BE49-F238E27FC236}">
                <a16:creationId xmlns:a16="http://schemas.microsoft.com/office/drawing/2014/main" id="{D19B6266-366B-4FDE-8483-0379A53EBCDA}"/>
              </a:ext>
            </a:extLst>
          </p:cNvPr>
          <p:cNvSpPr>
            <a:spLocks noGrp="1"/>
          </p:cNvSpPr>
          <p:nvPr>
            <p:ph type="body" sz="quarter" idx="11"/>
          </p:nvPr>
        </p:nvSpPr>
        <p:spPr/>
        <p:txBody>
          <a:bodyPr/>
          <a:lstStyle/>
          <a:p>
            <a:r>
              <a:rPr lang="en-US" sz="3200" dirty="0"/>
              <a:t>Who is involved and what is their role?</a:t>
            </a:r>
          </a:p>
        </p:txBody>
      </p:sp>
      <p:sp>
        <p:nvSpPr>
          <p:cNvPr id="22" name="Text Placeholder 21">
            <a:extLst>
              <a:ext uri="{FF2B5EF4-FFF2-40B4-BE49-F238E27FC236}">
                <a16:creationId xmlns:a16="http://schemas.microsoft.com/office/drawing/2014/main" id="{A4898161-B68C-4551-BAC3-FEB564905761}"/>
              </a:ext>
            </a:extLst>
          </p:cNvPr>
          <p:cNvSpPr>
            <a:spLocks noGrp="1"/>
          </p:cNvSpPr>
          <p:nvPr>
            <p:ph type="body" sz="quarter" idx="16"/>
          </p:nvPr>
        </p:nvSpPr>
        <p:spPr/>
        <p:txBody>
          <a:bodyPr/>
          <a:lstStyle/>
          <a:p>
            <a:pPr algn="ctr"/>
            <a:r>
              <a:rPr lang="en-US" sz="1500" dirty="0"/>
              <a:t>STUDENTS</a:t>
            </a:r>
          </a:p>
        </p:txBody>
      </p:sp>
      <p:sp>
        <p:nvSpPr>
          <p:cNvPr id="23" name="Text Placeholder 22">
            <a:extLst>
              <a:ext uri="{FF2B5EF4-FFF2-40B4-BE49-F238E27FC236}">
                <a16:creationId xmlns:a16="http://schemas.microsoft.com/office/drawing/2014/main" id="{B3752A99-3EAC-4C78-83A9-02182E799B84}"/>
              </a:ext>
            </a:extLst>
          </p:cNvPr>
          <p:cNvSpPr>
            <a:spLocks noGrp="1"/>
          </p:cNvSpPr>
          <p:nvPr>
            <p:ph type="body" sz="quarter" idx="17"/>
          </p:nvPr>
        </p:nvSpPr>
        <p:spPr/>
        <p:txBody>
          <a:bodyPr/>
          <a:lstStyle/>
          <a:p>
            <a:pPr algn="ctr"/>
            <a:r>
              <a:rPr lang="en-US" dirty="0"/>
              <a:t>Student preferences should drive all menu choices</a:t>
            </a:r>
          </a:p>
        </p:txBody>
      </p:sp>
      <p:sp>
        <p:nvSpPr>
          <p:cNvPr id="36" name="Text Placeholder 35">
            <a:extLst>
              <a:ext uri="{FF2B5EF4-FFF2-40B4-BE49-F238E27FC236}">
                <a16:creationId xmlns:a16="http://schemas.microsoft.com/office/drawing/2014/main" id="{63324782-6573-4E21-B223-3C574C597A6D}"/>
              </a:ext>
            </a:extLst>
          </p:cNvPr>
          <p:cNvSpPr>
            <a:spLocks noGrp="1"/>
          </p:cNvSpPr>
          <p:nvPr>
            <p:ph type="body" sz="quarter" idx="18"/>
          </p:nvPr>
        </p:nvSpPr>
        <p:spPr/>
        <p:txBody>
          <a:bodyPr/>
          <a:lstStyle/>
          <a:p>
            <a:pPr algn="ctr"/>
            <a:r>
              <a:rPr lang="en-US" sz="1500" dirty="0"/>
              <a:t>SITES</a:t>
            </a:r>
          </a:p>
        </p:txBody>
      </p:sp>
      <p:sp>
        <p:nvSpPr>
          <p:cNvPr id="37" name="Text Placeholder 36">
            <a:extLst>
              <a:ext uri="{FF2B5EF4-FFF2-40B4-BE49-F238E27FC236}">
                <a16:creationId xmlns:a16="http://schemas.microsoft.com/office/drawing/2014/main" id="{C20B288C-C556-4A3F-916C-DA0507B6CA38}"/>
              </a:ext>
            </a:extLst>
          </p:cNvPr>
          <p:cNvSpPr>
            <a:spLocks noGrp="1"/>
          </p:cNvSpPr>
          <p:nvPr>
            <p:ph type="body" sz="quarter" idx="19"/>
          </p:nvPr>
        </p:nvSpPr>
        <p:spPr/>
        <p:txBody>
          <a:bodyPr/>
          <a:lstStyle/>
          <a:p>
            <a:pPr algn="ctr"/>
            <a:r>
              <a:rPr lang="en-US" dirty="0"/>
              <a:t>Site capabilities and constraints drive forecasting options</a:t>
            </a:r>
          </a:p>
        </p:txBody>
      </p:sp>
      <p:sp>
        <p:nvSpPr>
          <p:cNvPr id="40" name="Text Placeholder 39">
            <a:extLst>
              <a:ext uri="{FF2B5EF4-FFF2-40B4-BE49-F238E27FC236}">
                <a16:creationId xmlns:a16="http://schemas.microsoft.com/office/drawing/2014/main" id="{4C415ED1-2C7C-456B-8FEB-F5DA5EA61E04}"/>
              </a:ext>
            </a:extLst>
          </p:cNvPr>
          <p:cNvSpPr>
            <a:spLocks noGrp="1"/>
          </p:cNvSpPr>
          <p:nvPr>
            <p:ph type="body" sz="quarter" idx="20"/>
          </p:nvPr>
        </p:nvSpPr>
        <p:spPr/>
        <p:txBody>
          <a:bodyPr/>
          <a:lstStyle/>
          <a:p>
            <a:pPr algn="ctr"/>
            <a:r>
              <a:rPr lang="en-US" sz="1500" dirty="0"/>
              <a:t>BUSINESS OFFICE</a:t>
            </a:r>
          </a:p>
        </p:txBody>
      </p:sp>
      <p:sp>
        <p:nvSpPr>
          <p:cNvPr id="41" name="Text Placeholder 40">
            <a:extLst>
              <a:ext uri="{FF2B5EF4-FFF2-40B4-BE49-F238E27FC236}">
                <a16:creationId xmlns:a16="http://schemas.microsoft.com/office/drawing/2014/main" id="{DEF36815-668C-4D71-9C7B-75FEEE091D7F}"/>
              </a:ext>
            </a:extLst>
          </p:cNvPr>
          <p:cNvSpPr>
            <a:spLocks noGrp="1"/>
          </p:cNvSpPr>
          <p:nvPr>
            <p:ph type="body" sz="quarter" idx="21"/>
          </p:nvPr>
        </p:nvSpPr>
        <p:spPr/>
        <p:txBody>
          <a:bodyPr/>
          <a:lstStyle/>
          <a:p>
            <a:pPr algn="ctr"/>
            <a:r>
              <a:rPr lang="en-US" dirty="0"/>
              <a:t>District business office determines annual budget for food purchases</a:t>
            </a:r>
          </a:p>
        </p:txBody>
      </p:sp>
      <p:sp>
        <p:nvSpPr>
          <p:cNvPr id="42" name="Text Placeholder 41">
            <a:extLst>
              <a:ext uri="{FF2B5EF4-FFF2-40B4-BE49-F238E27FC236}">
                <a16:creationId xmlns:a16="http://schemas.microsoft.com/office/drawing/2014/main" id="{E0701E53-D104-469E-8795-D02AE5D3401A}"/>
              </a:ext>
            </a:extLst>
          </p:cNvPr>
          <p:cNvSpPr>
            <a:spLocks noGrp="1"/>
          </p:cNvSpPr>
          <p:nvPr>
            <p:ph type="body" sz="quarter" idx="22"/>
          </p:nvPr>
        </p:nvSpPr>
        <p:spPr/>
        <p:txBody>
          <a:bodyPr/>
          <a:lstStyle/>
          <a:p>
            <a:pPr algn="ctr"/>
            <a:r>
              <a:rPr lang="en-US" sz="1500" dirty="0"/>
              <a:t>SUPPLIERS</a:t>
            </a:r>
          </a:p>
        </p:txBody>
      </p:sp>
      <p:sp>
        <p:nvSpPr>
          <p:cNvPr id="43" name="Text Placeholder 42">
            <a:extLst>
              <a:ext uri="{FF2B5EF4-FFF2-40B4-BE49-F238E27FC236}">
                <a16:creationId xmlns:a16="http://schemas.microsoft.com/office/drawing/2014/main" id="{5DBC1069-4AF9-4E8F-ABE5-361C6C22C4AC}"/>
              </a:ext>
            </a:extLst>
          </p:cNvPr>
          <p:cNvSpPr>
            <a:spLocks noGrp="1"/>
          </p:cNvSpPr>
          <p:nvPr>
            <p:ph type="body" sz="quarter" idx="23"/>
          </p:nvPr>
        </p:nvSpPr>
        <p:spPr/>
        <p:txBody>
          <a:bodyPr/>
          <a:lstStyle/>
          <a:p>
            <a:pPr algn="ctr"/>
            <a:r>
              <a:rPr lang="en-US" dirty="0"/>
              <a:t>Products purchased will determine supply chain</a:t>
            </a:r>
          </a:p>
        </p:txBody>
      </p:sp>
      <p:sp>
        <p:nvSpPr>
          <p:cNvPr id="2" name="Slide Number Placeholder 1">
            <a:extLst>
              <a:ext uri="{FF2B5EF4-FFF2-40B4-BE49-F238E27FC236}">
                <a16:creationId xmlns:a16="http://schemas.microsoft.com/office/drawing/2014/main" id="{5E4D4095-490D-450E-9239-6582C4769350}"/>
              </a:ext>
            </a:extLst>
          </p:cNvPr>
          <p:cNvSpPr>
            <a:spLocks noGrp="1"/>
          </p:cNvSpPr>
          <p:nvPr>
            <p:ph type="sldNum" sz="quarter" idx="24"/>
          </p:nvPr>
        </p:nvSpPr>
        <p:spPr/>
        <p:txBody>
          <a:bodyPr/>
          <a:lstStyle/>
          <a:p>
            <a:fld id="{B2192B31-B341-4013-B7E8-60D2E97D576A}" type="slidenum">
              <a:rPr lang="en-US" smtClean="0"/>
              <a:pPr/>
              <a:t>9</a:t>
            </a:fld>
            <a:endParaRPr lang="en-US" dirty="0"/>
          </a:p>
        </p:txBody>
      </p:sp>
      <p:sp>
        <p:nvSpPr>
          <p:cNvPr id="29" name="Text Placeholder 35">
            <a:extLst>
              <a:ext uri="{FF2B5EF4-FFF2-40B4-BE49-F238E27FC236}">
                <a16:creationId xmlns:a16="http://schemas.microsoft.com/office/drawing/2014/main" id="{9CC84235-F79D-45D1-9AC8-340B2FB5E483}"/>
              </a:ext>
            </a:extLst>
          </p:cNvPr>
          <p:cNvSpPr txBox="1">
            <a:spLocks/>
          </p:cNvSpPr>
          <p:nvPr/>
        </p:nvSpPr>
        <p:spPr>
          <a:xfrm>
            <a:off x="1024575" y="2038350"/>
            <a:ext cx="485775" cy="381000"/>
          </a:xfrm>
          <a:prstGeom prst="rect">
            <a:avLst/>
          </a:prstGeom>
        </p:spPr>
        <p:txBody>
          <a:bodyPr/>
          <a:lstStyle>
            <a:lvl1pPr marL="0" indent="0" algn="l" defTabSz="914400" rtl="0" eaLnBrk="1" latinLnBrk="0" hangingPunct="1">
              <a:spcBef>
                <a:spcPct val="20000"/>
              </a:spcBef>
              <a:buFont typeface="Arial" pitchFamily="34" charset="0"/>
              <a:buNone/>
              <a:defRPr sz="1800" b="1" i="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01</a:t>
            </a:r>
            <a:endParaRPr lang="en-US" dirty="0"/>
          </a:p>
        </p:txBody>
      </p:sp>
      <p:sp>
        <p:nvSpPr>
          <p:cNvPr id="30" name="Text Placeholder 35">
            <a:extLst>
              <a:ext uri="{FF2B5EF4-FFF2-40B4-BE49-F238E27FC236}">
                <a16:creationId xmlns:a16="http://schemas.microsoft.com/office/drawing/2014/main" id="{529038AA-D092-49FF-8830-579863A2CA2C}"/>
              </a:ext>
            </a:extLst>
          </p:cNvPr>
          <p:cNvSpPr txBox="1">
            <a:spLocks/>
          </p:cNvSpPr>
          <p:nvPr/>
        </p:nvSpPr>
        <p:spPr>
          <a:xfrm>
            <a:off x="3248023" y="2038350"/>
            <a:ext cx="485775" cy="381000"/>
          </a:xfrm>
          <a:prstGeom prst="rect">
            <a:avLst/>
          </a:prstGeom>
        </p:spPr>
        <p:txBody>
          <a:bodyPr/>
          <a:lstStyle>
            <a:lvl1pPr marL="0" indent="0" algn="l" defTabSz="914400" rtl="0" eaLnBrk="1" latinLnBrk="0" hangingPunct="1">
              <a:spcBef>
                <a:spcPct val="20000"/>
              </a:spcBef>
              <a:buFont typeface="Arial" pitchFamily="34" charset="0"/>
              <a:buNone/>
              <a:defRPr sz="1800" b="1" i="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02</a:t>
            </a:r>
            <a:endParaRPr lang="en-US" dirty="0"/>
          </a:p>
        </p:txBody>
      </p:sp>
      <p:sp>
        <p:nvSpPr>
          <p:cNvPr id="31" name="Text Placeholder 35">
            <a:extLst>
              <a:ext uri="{FF2B5EF4-FFF2-40B4-BE49-F238E27FC236}">
                <a16:creationId xmlns:a16="http://schemas.microsoft.com/office/drawing/2014/main" id="{FAC3124E-E826-4607-80B8-0CBE9C10F691}"/>
              </a:ext>
            </a:extLst>
          </p:cNvPr>
          <p:cNvSpPr txBox="1">
            <a:spLocks/>
          </p:cNvSpPr>
          <p:nvPr/>
        </p:nvSpPr>
        <p:spPr>
          <a:xfrm>
            <a:off x="5471471" y="2038350"/>
            <a:ext cx="485775" cy="381000"/>
          </a:xfrm>
          <a:prstGeom prst="rect">
            <a:avLst/>
          </a:prstGeom>
        </p:spPr>
        <p:txBody>
          <a:bodyPr/>
          <a:lstStyle>
            <a:lvl1pPr marL="0" indent="0" algn="l" defTabSz="914400" rtl="0" eaLnBrk="1" latinLnBrk="0" hangingPunct="1">
              <a:spcBef>
                <a:spcPct val="20000"/>
              </a:spcBef>
              <a:buFont typeface="Arial" pitchFamily="34" charset="0"/>
              <a:buNone/>
              <a:defRPr sz="1800" b="1" i="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03</a:t>
            </a:r>
            <a:endParaRPr lang="en-US" dirty="0"/>
          </a:p>
        </p:txBody>
      </p:sp>
      <p:sp>
        <p:nvSpPr>
          <p:cNvPr id="32" name="Text Placeholder 35">
            <a:extLst>
              <a:ext uri="{FF2B5EF4-FFF2-40B4-BE49-F238E27FC236}">
                <a16:creationId xmlns:a16="http://schemas.microsoft.com/office/drawing/2014/main" id="{9B3FE16C-629B-4001-8F2D-0519E3F14922}"/>
              </a:ext>
            </a:extLst>
          </p:cNvPr>
          <p:cNvSpPr txBox="1">
            <a:spLocks/>
          </p:cNvSpPr>
          <p:nvPr/>
        </p:nvSpPr>
        <p:spPr>
          <a:xfrm>
            <a:off x="7694919" y="2038350"/>
            <a:ext cx="485775" cy="381000"/>
          </a:xfrm>
          <a:prstGeom prst="rect">
            <a:avLst/>
          </a:prstGeom>
        </p:spPr>
        <p:txBody>
          <a:bodyPr/>
          <a:lstStyle>
            <a:lvl1pPr marL="0" indent="0" algn="l" defTabSz="914400" rtl="0" eaLnBrk="1" latinLnBrk="0" hangingPunct="1">
              <a:spcBef>
                <a:spcPct val="20000"/>
              </a:spcBef>
              <a:buFont typeface="Arial" pitchFamily="34" charset="0"/>
              <a:buNone/>
              <a:defRPr sz="1800" b="1" i="1"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04</a:t>
            </a:r>
            <a:endParaRPr lang="en-US" dirty="0"/>
          </a:p>
        </p:txBody>
      </p:sp>
      <p:pic>
        <p:nvPicPr>
          <p:cNvPr id="33" name="Picture 32" descr="A close up of a sign&#10;&#10;Description automatically generated">
            <a:extLst>
              <a:ext uri="{FF2B5EF4-FFF2-40B4-BE49-F238E27FC236}">
                <a16:creationId xmlns:a16="http://schemas.microsoft.com/office/drawing/2014/main" id="{02BD9BC1-1D84-4421-A2C9-EE75091C7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38188"/>
            <a:ext cx="2126743" cy="441182"/>
          </a:xfrm>
          <a:prstGeom prst="rect">
            <a:avLst/>
          </a:prstGeom>
        </p:spPr>
      </p:pic>
    </p:spTree>
    <p:extLst>
      <p:ext uri="{BB962C8B-B14F-4D97-AF65-F5344CB8AC3E}">
        <p14:creationId xmlns:p14="http://schemas.microsoft.com/office/powerpoint/2010/main" val="4175073576"/>
      </p:ext>
    </p:extLst>
  </p:cSld>
  <p:clrMapOvr>
    <a:masterClrMapping/>
  </p:clrMapOvr>
  <p:transition spd="slow">
    <p:push dir="u"/>
  </p:transition>
</p:sld>
</file>

<file path=ppt/theme/theme1.xml><?xml version="1.0" encoding="utf-8"?>
<a:theme xmlns:a="http://schemas.openxmlformats.org/drawingml/2006/main" name="Default Theme">
  <a:themeElements>
    <a:clrScheme name="MENU">
      <a:dk1>
        <a:srgbClr val="000000"/>
      </a:dk1>
      <a:lt1>
        <a:srgbClr val="FFFFFF"/>
      </a:lt1>
      <a:dk2>
        <a:srgbClr val="44546A"/>
      </a:dk2>
      <a:lt2>
        <a:srgbClr val="E7E6E6"/>
      </a:lt2>
      <a:accent1>
        <a:srgbClr val="711F5D"/>
      </a:accent1>
      <a:accent2>
        <a:srgbClr val="480D48"/>
      </a:accent2>
      <a:accent3>
        <a:srgbClr val="3AC1C9"/>
      </a:accent3>
      <a:accent4>
        <a:srgbClr val="C84230"/>
      </a:accent4>
      <a:accent5>
        <a:srgbClr val="00AF50"/>
      </a:accent5>
      <a:accent6>
        <a:srgbClr val="91CF50"/>
      </a:accent6>
      <a:hlink>
        <a:srgbClr val="0563C1"/>
      </a:hlink>
      <a:folHlink>
        <a:srgbClr val="954F72"/>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41029</TotalTime>
  <Words>5620</Words>
  <Application>Microsoft Office PowerPoint</Application>
  <PresentationFormat>On-screen Show (16:9)</PresentationFormat>
  <Paragraphs>518</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Black</vt:lpstr>
      <vt:lpstr>Calibri</vt:lpstr>
      <vt:lpstr>Roboto</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Emilee Case</cp:lastModifiedBy>
  <cp:revision>2320</cp:revision>
  <cp:lastPrinted>2020-11-02T13:42:05Z</cp:lastPrinted>
  <dcterms:created xsi:type="dcterms:W3CDTF">2015-09-08T18:46:55Z</dcterms:created>
  <dcterms:modified xsi:type="dcterms:W3CDTF">2020-11-09T13:35:29Z</dcterms:modified>
</cp:coreProperties>
</file>