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6" r:id="rId2"/>
    <p:sldId id="369" r:id="rId3"/>
    <p:sldId id="364" r:id="rId4"/>
    <p:sldId id="360" r:id="rId5"/>
    <p:sldId id="343" r:id="rId6"/>
    <p:sldId id="281" r:id="rId7"/>
    <p:sldId id="368" r:id="rId8"/>
    <p:sldId id="354" r:id="rId9"/>
    <p:sldId id="362" r:id="rId10"/>
    <p:sldId id="367"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Brown" initials="RB" lastIdx="26" clrIdx="0"/>
  <p:cmAuthor id="2" name="Audrey Gilbreath" initials="AG" lastIdx="1" clrIdx="1">
    <p:extLst>
      <p:ext uri="{19B8F6BF-5375-455C-9EA6-DF929625EA0E}">
        <p15:presenceInfo xmlns:p15="http://schemas.microsoft.com/office/powerpoint/2012/main" userId="5cb2ea23d0a36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263"/>
    <a:srgbClr val="2F6D8F"/>
    <a:srgbClr val="92C1C3"/>
    <a:srgbClr val="721F5D"/>
    <a:srgbClr val="F09421"/>
    <a:srgbClr val="E1F4FD"/>
    <a:srgbClr val="BCE5EC"/>
    <a:srgbClr val="0D432B"/>
    <a:srgbClr val="90C64B"/>
    <a:srgbClr val="FFCC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7" autoAdjust="0"/>
    <p:restoredTop sz="94521" autoAdjust="0"/>
  </p:normalViewPr>
  <p:slideViewPr>
    <p:cSldViewPr>
      <p:cViewPr varScale="1">
        <p:scale>
          <a:sx n="142" d="100"/>
          <a:sy n="142" d="100"/>
        </p:scale>
        <p:origin x="846"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7/7/2020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7/7/2020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Cover Option</a:t>
            </a:r>
          </a:p>
        </p:txBody>
      </p:sp>
      <p:sp>
        <p:nvSpPr>
          <p:cNvPr id="4" name="Slide Number Placeholder 3"/>
          <p:cNvSpPr>
            <a:spLocks noGrp="1"/>
          </p:cNvSpPr>
          <p:nvPr>
            <p:ph type="sldNum" sz="quarter" idx="5"/>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161714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4620-CD0B-4675-A4A1-6DD05FDD20BE}" type="slidenum">
              <a:rPr lang="en-US" smtClean="0"/>
              <a:t>8</a:t>
            </a:fld>
            <a:endParaRPr lang="en-US"/>
          </a:p>
        </p:txBody>
      </p:sp>
    </p:spTree>
    <p:extLst>
      <p:ext uri="{BB962C8B-B14F-4D97-AF65-F5344CB8AC3E}">
        <p14:creationId xmlns:p14="http://schemas.microsoft.com/office/powerpoint/2010/main" val="210289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2977090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E99E4-2C30-9249-BC07-101B58CF0287}"/>
              </a:ext>
            </a:extLst>
          </p:cNvPr>
          <p:cNvSpPr/>
          <p:nvPr userDrawn="1"/>
        </p:nvSpPr>
        <p:spPr bwMode="auto">
          <a:xfrm>
            <a:off x="-10689" y="3363"/>
            <a:ext cx="3554873"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8" name="Text Placeholder 16">
            <a:extLst>
              <a:ext uri="{FF2B5EF4-FFF2-40B4-BE49-F238E27FC236}">
                <a16:creationId xmlns:a16="http://schemas.microsoft.com/office/drawing/2014/main" id="{A3371664-43BC-4CF7-85B9-493E15A05948}"/>
              </a:ext>
            </a:extLst>
          </p:cNvPr>
          <p:cNvSpPr>
            <a:spLocks noGrp="1"/>
          </p:cNvSpPr>
          <p:nvPr>
            <p:ph type="body" sz="quarter" idx="14" hasCustomPrompt="1"/>
          </p:nvPr>
        </p:nvSpPr>
        <p:spPr>
          <a:xfrm>
            <a:off x="4066929" y="2818943"/>
            <a:ext cx="4756305" cy="480142"/>
          </a:xfrm>
          <a:prstGeom prst="rect">
            <a:avLst/>
          </a:prstGeom>
          <a:effectLst>
            <a:outerShdw blurRad="50800" dist="38100" dir="10800000" algn="r" rotWithShape="0">
              <a:prstClr val="black">
                <a:alpha val="40000"/>
              </a:prstClr>
            </a:outerShdw>
          </a:effectLst>
        </p:spPr>
        <p:txBody>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p:ph type="body" sz="quarter" idx="15" hasCustomPrompt="1"/>
          </p:nvPr>
        </p:nvSpPr>
        <p:spPr>
          <a:xfrm>
            <a:off x="4066929" y="3289062"/>
            <a:ext cx="4756305" cy="430172"/>
          </a:xfrm>
          <a:prstGeom prst="rect">
            <a:avLst/>
          </a:prstGeom>
          <a:effectLst>
            <a:outerShdw blurRad="50800" dist="38100" dir="8100000" algn="tr" rotWithShape="0">
              <a:prstClr val="black">
                <a:alpha val="40000"/>
              </a:prstClr>
            </a:outerShdw>
          </a:effectLst>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p:ph type="body" sz="quarter" idx="16" hasCustomPrompt="1"/>
          </p:nvPr>
        </p:nvSpPr>
        <p:spPr>
          <a:xfrm>
            <a:off x="635353" y="3226865"/>
            <a:ext cx="2209800" cy="609600"/>
          </a:xfrm>
          <a:prstGeom prst="rect">
            <a:avLst/>
          </a:prstGeom>
          <a:effectLst/>
        </p:spPr>
        <p:txBody>
          <a:bodyPr/>
          <a:lstStyle>
            <a:lvl1pPr marL="0" indent="0" algn="ctr">
              <a:buNone/>
              <a:defRPr sz="1600" i="1">
                <a:solidFill>
                  <a:srgbClr val="2F6D8F"/>
                </a:solidFill>
                <a:effectLst/>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10" name="Rectangle 9">
            <a:extLst>
              <a:ext uri="{FF2B5EF4-FFF2-40B4-BE49-F238E27FC236}">
                <a16:creationId xmlns:a16="http://schemas.microsoft.com/office/drawing/2014/main" id="{C0E94CF4-7AF1-DA4B-BD83-F788294AE69C}"/>
              </a:ext>
            </a:extLst>
          </p:cNvPr>
          <p:cNvSpPr/>
          <p:nvPr userDrawn="1"/>
        </p:nvSpPr>
        <p:spPr bwMode="auto">
          <a:xfrm>
            <a:off x="3544185" y="0"/>
            <a:ext cx="189615" cy="5146863"/>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ectangle 12">
            <a:extLst>
              <a:ext uri="{FF2B5EF4-FFF2-40B4-BE49-F238E27FC236}">
                <a16:creationId xmlns:a16="http://schemas.microsoft.com/office/drawing/2014/main" id="{4E91A9CB-C5E6-46D7-8965-323407A58B43}"/>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01ADBF-E3C5-47A8-A210-3E912493B084}"/>
              </a:ext>
            </a:extLst>
          </p:cNvPr>
          <p:cNvSpPr>
            <a:spLocks noGrp="1"/>
          </p:cNvSpPr>
          <p:nvPr>
            <p:ph type="sldNum" sz="quarter" idx="17"/>
          </p:nvPr>
        </p:nvSpPr>
        <p:spPr/>
        <p:txBody>
          <a:bodyPr/>
          <a:lstStyle>
            <a:lvl1pPr algn="ctr">
              <a:defRPr/>
            </a:lvl1pPr>
          </a:lstStyle>
          <a:p>
            <a:fld id="{B2192B31-B341-4013-B7E8-60D2E97D576A}" type="slidenum">
              <a:rPr lang="en-US" smtClean="0"/>
              <a:pPr/>
              <a:t>‹#›</a:t>
            </a:fld>
            <a:endParaRPr lang="en-US" dirty="0"/>
          </a:p>
        </p:txBody>
      </p:sp>
      <p:pic>
        <p:nvPicPr>
          <p:cNvPr id="31" name="Picture 30">
            <a:extLst>
              <a:ext uri="{FF2B5EF4-FFF2-40B4-BE49-F238E27FC236}">
                <a16:creationId xmlns:a16="http://schemas.microsoft.com/office/drawing/2014/main" id="{90E942C6-FB78-4A93-8265-715934DB80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32" name="TextBox 31">
            <a:extLst>
              <a:ext uri="{FF2B5EF4-FFF2-40B4-BE49-F238E27FC236}">
                <a16:creationId xmlns:a16="http://schemas.microsoft.com/office/drawing/2014/main" id="{F5DA14FB-5D75-419F-9960-85FF55E34B1A}"/>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33" name="Picture 32" descr="TDA-FN-SquareMeals-4c.ai">
            <a:extLst>
              <a:ext uri="{FF2B5EF4-FFF2-40B4-BE49-F238E27FC236}">
                <a16:creationId xmlns:a16="http://schemas.microsoft.com/office/drawing/2014/main" id="{FBE69BD1-4A1D-4527-AE14-41EAF36D8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34" name="TextBox 33">
            <a:extLst>
              <a:ext uri="{FF2B5EF4-FFF2-40B4-BE49-F238E27FC236}">
                <a16:creationId xmlns:a16="http://schemas.microsoft.com/office/drawing/2014/main" id="{2E7A076C-3C5A-4F81-82B5-AB6D78662E03}"/>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35" name="Group 34">
            <a:extLst>
              <a:ext uri="{FF2B5EF4-FFF2-40B4-BE49-F238E27FC236}">
                <a16:creationId xmlns:a16="http://schemas.microsoft.com/office/drawing/2014/main" id="{21F3E1A9-EFBE-45D2-A163-8FDFA9F7696E}"/>
              </a:ext>
            </a:extLst>
          </p:cNvPr>
          <p:cNvGrpSpPr/>
          <p:nvPr userDrawn="1"/>
        </p:nvGrpSpPr>
        <p:grpSpPr>
          <a:xfrm>
            <a:off x="8404643" y="4209004"/>
            <a:ext cx="510757" cy="494008"/>
            <a:chOff x="6944896" y="9085617"/>
            <a:chExt cx="616423" cy="611852"/>
          </a:xfrm>
        </p:grpSpPr>
        <p:sp>
          <p:nvSpPr>
            <p:cNvPr id="36" name="Freeform 119">
              <a:extLst>
                <a:ext uri="{FF2B5EF4-FFF2-40B4-BE49-F238E27FC236}">
                  <a16:creationId xmlns:a16="http://schemas.microsoft.com/office/drawing/2014/main" id="{B64E0E17-2ACB-4E85-A06F-9298D73D86CE}"/>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Oval 173">
              <a:extLst>
                <a:ext uri="{FF2B5EF4-FFF2-40B4-BE49-F238E27FC236}">
                  <a16:creationId xmlns:a16="http://schemas.microsoft.com/office/drawing/2014/main" id="{CD210D0A-558E-47AC-9B24-B48F77005EC2}"/>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74">
              <a:extLst>
                <a:ext uri="{FF2B5EF4-FFF2-40B4-BE49-F238E27FC236}">
                  <a16:creationId xmlns:a16="http://schemas.microsoft.com/office/drawing/2014/main" id="{16786D9C-CD3C-48D1-B688-991759F651DB}"/>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75">
              <a:extLst>
                <a:ext uri="{FF2B5EF4-FFF2-40B4-BE49-F238E27FC236}">
                  <a16:creationId xmlns:a16="http://schemas.microsoft.com/office/drawing/2014/main" id="{D0124D49-5A03-4065-9520-3706C1863D4F}"/>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55">
              <a:extLst>
                <a:ext uri="{FF2B5EF4-FFF2-40B4-BE49-F238E27FC236}">
                  <a16:creationId xmlns:a16="http://schemas.microsoft.com/office/drawing/2014/main" id="{B820F528-9D23-4246-A0CD-3D62A48C08FE}"/>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64">
              <a:extLst>
                <a:ext uri="{FF2B5EF4-FFF2-40B4-BE49-F238E27FC236}">
                  <a16:creationId xmlns:a16="http://schemas.microsoft.com/office/drawing/2014/main" id="{F3767350-ECFF-4E2C-97CB-D8198EEBA35B}"/>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65">
              <a:extLst>
                <a:ext uri="{FF2B5EF4-FFF2-40B4-BE49-F238E27FC236}">
                  <a16:creationId xmlns:a16="http://schemas.microsoft.com/office/drawing/2014/main" id="{C5CAFE91-FE72-416D-9908-9972CEC0DBCF}"/>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a:extLst>
              <a:ext uri="{FF2B5EF4-FFF2-40B4-BE49-F238E27FC236}">
                <a16:creationId xmlns:a16="http://schemas.microsoft.com/office/drawing/2014/main" id="{C8D4426D-1591-4AFF-8831-3FC765D92AF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12067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EF583-3C72-4AA4-9747-22098D9AD804}"/>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4AF3145-789E-4013-9080-1923353177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6256" y="3723689"/>
            <a:ext cx="590909" cy="590909"/>
          </a:xfrm>
          <a:prstGeom prst="rect">
            <a:avLst/>
          </a:prstGeom>
        </p:spPr>
      </p:pic>
      <p:sp>
        <p:nvSpPr>
          <p:cNvPr id="8" name="TextBox 7">
            <a:extLst>
              <a:ext uri="{FF2B5EF4-FFF2-40B4-BE49-F238E27FC236}">
                <a16:creationId xmlns:a16="http://schemas.microsoft.com/office/drawing/2014/main" id="{FDF87FFC-71F2-4568-87F2-43BD55470FEE}"/>
              </a:ext>
            </a:extLst>
          </p:cNvPr>
          <p:cNvSpPr txBox="1"/>
          <p:nvPr userDrawn="1"/>
        </p:nvSpPr>
        <p:spPr>
          <a:xfrm>
            <a:off x="219252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9" name="Picture 8" descr="TDA-FN-SquareMeals-4c.ai">
            <a:extLst>
              <a:ext uri="{FF2B5EF4-FFF2-40B4-BE49-F238E27FC236}">
                <a16:creationId xmlns:a16="http://schemas.microsoft.com/office/drawing/2014/main" id="{87E9FD1F-CB53-4826-BC78-299153865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0" name="TextBox 9">
            <a:extLst>
              <a:ext uri="{FF2B5EF4-FFF2-40B4-BE49-F238E27FC236}">
                <a16:creationId xmlns:a16="http://schemas.microsoft.com/office/drawing/2014/main" id="{082C0D83-B1CE-432E-8E9E-4097FA6EDB2B}"/>
              </a:ext>
            </a:extLst>
          </p:cNvPr>
          <p:cNvSpPr txBox="1"/>
          <p:nvPr userDrawn="1"/>
        </p:nvSpPr>
        <p:spPr>
          <a:xfrm>
            <a:off x="148679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1" name="Group 10">
            <a:extLst>
              <a:ext uri="{FF2B5EF4-FFF2-40B4-BE49-F238E27FC236}">
                <a16:creationId xmlns:a16="http://schemas.microsoft.com/office/drawing/2014/main" id="{802D0562-7045-4043-8C70-5B5400B57FB7}"/>
              </a:ext>
            </a:extLst>
          </p:cNvPr>
          <p:cNvGrpSpPr/>
          <p:nvPr userDrawn="1"/>
        </p:nvGrpSpPr>
        <p:grpSpPr>
          <a:xfrm>
            <a:off x="8404643" y="4209004"/>
            <a:ext cx="510757" cy="494008"/>
            <a:chOff x="6944896" y="9085617"/>
            <a:chExt cx="616423" cy="611852"/>
          </a:xfrm>
        </p:grpSpPr>
        <p:sp>
          <p:nvSpPr>
            <p:cNvPr id="12" name="Freeform 119">
              <a:extLst>
                <a:ext uri="{FF2B5EF4-FFF2-40B4-BE49-F238E27FC236}">
                  <a16:creationId xmlns:a16="http://schemas.microsoft.com/office/drawing/2014/main" id="{2A32B56A-5C50-4569-8C84-48B8A9D7C3FC}"/>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Oval 173">
              <a:extLst>
                <a:ext uri="{FF2B5EF4-FFF2-40B4-BE49-F238E27FC236}">
                  <a16:creationId xmlns:a16="http://schemas.microsoft.com/office/drawing/2014/main" id="{67117694-7923-473E-AA81-54BE8C39DEC7}"/>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74">
              <a:extLst>
                <a:ext uri="{FF2B5EF4-FFF2-40B4-BE49-F238E27FC236}">
                  <a16:creationId xmlns:a16="http://schemas.microsoft.com/office/drawing/2014/main" id="{C89EA04C-5B81-4152-839D-C09483317025}"/>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75">
              <a:extLst>
                <a:ext uri="{FF2B5EF4-FFF2-40B4-BE49-F238E27FC236}">
                  <a16:creationId xmlns:a16="http://schemas.microsoft.com/office/drawing/2014/main" id="{0F6B42A3-883A-4E0F-9309-560484CE01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id="{F40A6903-2520-4E99-A58B-440D3E29BCB6}"/>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64">
              <a:extLst>
                <a:ext uri="{FF2B5EF4-FFF2-40B4-BE49-F238E27FC236}">
                  <a16:creationId xmlns:a16="http://schemas.microsoft.com/office/drawing/2014/main" id="{737DD3A4-1DFD-4FD9-B0C9-621D81844527}"/>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65">
              <a:extLst>
                <a:ext uri="{FF2B5EF4-FFF2-40B4-BE49-F238E27FC236}">
                  <a16:creationId xmlns:a16="http://schemas.microsoft.com/office/drawing/2014/main" id="{A754E928-530A-4CA3-A694-C98CDEB99D7B}"/>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TextBox 3">
            <a:extLst>
              <a:ext uri="{FF2B5EF4-FFF2-40B4-BE49-F238E27FC236}">
                <a16:creationId xmlns:a16="http://schemas.microsoft.com/office/drawing/2014/main" id="{445DA554-E2A5-420A-83FF-0C36B6D99FEC}"/>
              </a:ext>
            </a:extLst>
          </p:cNvPr>
          <p:cNvSpPr txBox="1"/>
          <p:nvPr userDrawn="1"/>
        </p:nvSpPr>
        <p:spPr>
          <a:xfrm>
            <a:off x="289764" y="133350"/>
            <a:ext cx="8302535" cy="3816429"/>
          </a:xfrm>
          <a:prstGeom prst="rect">
            <a:avLst/>
          </a:prstGeom>
          <a:noFill/>
        </p:spPr>
        <p:txBody>
          <a:bodyPr wrap="square" rtlCol="0" anchor="ctr">
            <a:spAutoFit/>
          </a:bodyPr>
          <a:lstStyle/>
          <a:p>
            <a:r>
              <a:rPr lang="en-US" sz="1100"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sz="1100" dirty="0">
                <a:latin typeface="Arial" panose="020B0604020202020204" pitchFamily="34" charset="0"/>
                <a:cs typeface="Arial" panose="020B0604020202020204" pitchFamily="34" charset="0"/>
                <a:hlinkClick r:id="rId4"/>
              </a:rPr>
              <a:t>http://www.ascr.usda.gov/complaint_filing_cust.html</a:t>
            </a:r>
            <a:r>
              <a:rPr lang="en-US" sz="1100" dirty="0">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mail: </a:t>
            </a:r>
          </a:p>
          <a:p>
            <a:r>
              <a:rPr lang="en-US" sz="1100" dirty="0">
                <a:latin typeface="Arial" panose="020B0604020202020204" pitchFamily="34" charset="0"/>
                <a:cs typeface="Arial" panose="020B0604020202020204" pitchFamily="34" charset="0"/>
              </a:rPr>
              <a:t>U.S. Department of Agriculture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Office of the Assistant Secretary for Civil Rights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1400 Independence Avenue, SW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Washington, D.C. 20250-9410;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fax: (202) 690-7442; or email: </a:t>
            </a:r>
            <a:r>
              <a:rPr lang="en-US" sz="1100" u="sng" dirty="0">
                <a:latin typeface="Arial" panose="020B0604020202020204" pitchFamily="34" charset="0"/>
                <a:cs typeface="Arial" panose="020B0604020202020204" pitchFamily="34" charset="0"/>
                <a:hlinkClick r:id="rId5"/>
              </a:rPr>
              <a:t>program.intake@usda.gov</a:t>
            </a:r>
            <a:r>
              <a:rPr lang="en-US" sz="1100" dirty="0">
                <a:latin typeface="Arial" panose="020B0604020202020204" pitchFamily="34" charset="0"/>
                <a:cs typeface="Arial" panose="020B0604020202020204" pitchFamily="34" charset="0"/>
              </a:rPr>
              <a:t>. 		This institution is an equal opportunity provider.</a:t>
            </a:r>
          </a:p>
        </p:txBody>
      </p:sp>
      <p:sp>
        <p:nvSpPr>
          <p:cNvPr id="2" name="Slide Number Placeholder 1">
            <a:extLst>
              <a:ext uri="{FF2B5EF4-FFF2-40B4-BE49-F238E27FC236}">
                <a16:creationId xmlns:a16="http://schemas.microsoft.com/office/drawing/2014/main" id="{83BAAB46-E0F5-42CA-A81B-288DA72C525C}"/>
              </a:ext>
            </a:extLst>
          </p:cNvPr>
          <p:cNvSpPr>
            <a:spLocks noGrp="1"/>
          </p:cNvSpPr>
          <p:nvPr>
            <p:ph type="sldNum" sz="quarter" idx="10"/>
          </p:nvPr>
        </p:nvSpPr>
        <p:spPr/>
        <p:txBody>
          <a:bodyPr/>
          <a:lstStyle/>
          <a:p>
            <a:fld id="{B2192B31-B341-4013-B7E8-60D2E97D576A}" type="slidenum">
              <a:rPr lang="en-US" smtClean="0"/>
              <a:pPr/>
              <a:t>‹#›</a:t>
            </a:fld>
            <a:endParaRPr lang="en-US" dirty="0"/>
          </a:p>
        </p:txBody>
      </p:sp>
      <p:sp>
        <p:nvSpPr>
          <p:cNvPr id="19" name="TextBox 18">
            <a:extLst>
              <a:ext uri="{FF2B5EF4-FFF2-40B4-BE49-F238E27FC236}">
                <a16:creationId xmlns:a16="http://schemas.microsoft.com/office/drawing/2014/main" id="{C42C90C1-1459-4469-9721-99E6C8DF477B}"/>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Nutrition Assistance Programs</a:t>
            </a:r>
          </a:p>
        </p:txBody>
      </p:sp>
    </p:spTree>
    <p:extLst>
      <p:ext uri="{BB962C8B-B14F-4D97-AF65-F5344CB8AC3E}">
        <p14:creationId xmlns:p14="http://schemas.microsoft.com/office/powerpoint/2010/main" val="39666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2067044" y="-1933457"/>
            <a:ext cx="5143500" cy="90104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1257300" y="1504950"/>
            <a:ext cx="6629400" cy="1752600"/>
          </a:xfrm>
          <a:prstGeom prst="rect">
            <a:avLst/>
          </a:prstGeom>
        </p:spPr>
        <p:txBody>
          <a:bodyPr/>
          <a:lstStyle>
            <a:lvl1pPr marL="0" indent="0" algn="ctr">
              <a:buNone/>
              <a:defRPr sz="8800" b="1">
                <a:solidFill>
                  <a:schemeClr val="bg1"/>
                </a:solidFill>
                <a:latin typeface="Arial" panose="020B0604020202020204" pitchFamily="34" charset="0"/>
                <a:cs typeface="Arial" panose="020B0604020202020204" pitchFamily="34" charset="0"/>
              </a:defRPr>
            </a:lvl1pPr>
          </a:lstStyle>
          <a:p>
            <a:pPr lvl="0"/>
            <a:r>
              <a:rPr lang="en-US" dirty="0"/>
              <a:t>Questions?</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0415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3819644" y="-180857"/>
            <a:ext cx="5143500" cy="55052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4" name="Freeform 343">
            <a:extLst>
              <a:ext uri="{FF2B5EF4-FFF2-40B4-BE49-F238E27FC236}">
                <a16:creationId xmlns:a16="http://schemas.microsoft.com/office/drawing/2014/main" id="{2C4F7486-39DA-49D7-A811-DCABFFF9C241}"/>
              </a:ext>
            </a:extLst>
          </p:cNvPr>
          <p:cNvSpPr>
            <a:spLocks noEditPoints="1"/>
          </p:cNvSpPr>
          <p:nvPr userDrawn="1"/>
        </p:nvSpPr>
        <p:spPr bwMode="auto">
          <a:xfrm>
            <a:off x="5073441" y="1560592"/>
            <a:ext cx="296115" cy="406665"/>
          </a:xfrm>
          <a:custGeom>
            <a:avLst/>
            <a:gdLst>
              <a:gd name="T0" fmla="*/ 64 w 128"/>
              <a:gd name="T1" fmla="*/ 0 h 176"/>
              <a:gd name="T2" fmla="*/ 0 w 128"/>
              <a:gd name="T3" fmla="*/ 64 h 176"/>
              <a:gd name="T4" fmla="*/ 64 w 128"/>
              <a:gd name="T5" fmla="*/ 176 h 176"/>
              <a:gd name="T6" fmla="*/ 128 w 128"/>
              <a:gd name="T7" fmla="*/ 64 h 176"/>
              <a:gd name="T8" fmla="*/ 64 w 128"/>
              <a:gd name="T9" fmla="*/ 0 h 176"/>
              <a:gd name="T10" fmla="*/ 64 w 128"/>
              <a:gd name="T11" fmla="*/ 164 h 176"/>
              <a:gd name="T12" fmla="*/ 8 w 128"/>
              <a:gd name="T13" fmla="*/ 64 h 176"/>
              <a:gd name="T14" fmla="*/ 64 w 128"/>
              <a:gd name="T15" fmla="*/ 8 h 176"/>
              <a:gd name="T16" fmla="*/ 120 w 128"/>
              <a:gd name="T17" fmla="*/ 64 h 176"/>
              <a:gd name="T18" fmla="*/ 64 w 128"/>
              <a:gd name="T19" fmla="*/ 164 h 176"/>
              <a:gd name="T20" fmla="*/ 64 w 128"/>
              <a:gd name="T21" fmla="*/ 32 h 176"/>
              <a:gd name="T22" fmla="*/ 32 w 128"/>
              <a:gd name="T23" fmla="*/ 64 h 176"/>
              <a:gd name="T24" fmla="*/ 64 w 128"/>
              <a:gd name="T25" fmla="*/ 96 h 176"/>
              <a:gd name="T26" fmla="*/ 96 w 128"/>
              <a:gd name="T27" fmla="*/ 64 h 176"/>
              <a:gd name="T28" fmla="*/ 64 w 128"/>
              <a:gd name="T29" fmla="*/ 32 h 176"/>
              <a:gd name="T30" fmla="*/ 64 w 128"/>
              <a:gd name="T31" fmla="*/ 88 h 176"/>
              <a:gd name="T32" fmla="*/ 40 w 128"/>
              <a:gd name="T33" fmla="*/ 64 h 176"/>
              <a:gd name="T34" fmla="*/ 64 w 128"/>
              <a:gd name="T35" fmla="*/ 40 h 176"/>
              <a:gd name="T36" fmla="*/ 88 w 128"/>
              <a:gd name="T37" fmla="*/ 64 h 176"/>
              <a:gd name="T38" fmla="*/ 64 w 128"/>
              <a:gd name="T3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ln>
                <a:solidFill>
                  <a:srgbClr val="90C64B"/>
                </a:solidFill>
              </a:ln>
              <a:solidFill>
                <a:srgbClr val="90C64B"/>
              </a:solidFill>
            </a:endParaRPr>
          </a:p>
        </p:txBody>
      </p:sp>
      <p:sp>
        <p:nvSpPr>
          <p:cNvPr id="16" name="Freeform 353">
            <a:extLst>
              <a:ext uri="{FF2B5EF4-FFF2-40B4-BE49-F238E27FC236}">
                <a16:creationId xmlns:a16="http://schemas.microsoft.com/office/drawing/2014/main" id="{5D82173F-F697-4B59-8BF7-E8EA8F801CF8}"/>
              </a:ext>
            </a:extLst>
          </p:cNvPr>
          <p:cNvSpPr>
            <a:spLocks noEditPoints="1"/>
          </p:cNvSpPr>
          <p:nvPr userDrawn="1"/>
        </p:nvSpPr>
        <p:spPr bwMode="auto">
          <a:xfrm>
            <a:off x="7340909" y="1560592"/>
            <a:ext cx="410663" cy="408679"/>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solidFill>
                <a:schemeClr val="accent3"/>
              </a:solidFill>
            </a:endParaRPr>
          </a:p>
        </p:txBody>
      </p:sp>
      <p:sp>
        <p:nvSpPr>
          <p:cNvPr id="18" name="Freeform 289">
            <a:extLst>
              <a:ext uri="{FF2B5EF4-FFF2-40B4-BE49-F238E27FC236}">
                <a16:creationId xmlns:a16="http://schemas.microsoft.com/office/drawing/2014/main" id="{3491A0AA-2369-4676-942C-F5DAF18FC566}"/>
              </a:ext>
            </a:extLst>
          </p:cNvPr>
          <p:cNvSpPr>
            <a:spLocks noEditPoints="1"/>
          </p:cNvSpPr>
          <p:nvPr userDrawn="1"/>
        </p:nvSpPr>
        <p:spPr bwMode="auto">
          <a:xfrm>
            <a:off x="6142503" y="2928798"/>
            <a:ext cx="431289" cy="33127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0" name="Freeform 166">
            <a:extLst>
              <a:ext uri="{FF2B5EF4-FFF2-40B4-BE49-F238E27FC236}">
                <a16:creationId xmlns:a16="http://schemas.microsoft.com/office/drawing/2014/main" id="{1E2E28C0-E94F-4D9A-90D6-5AF7F2443D29}"/>
              </a:ext>
            </a:extLst>
          </p:cNvPr>
          <p:cNvSpPr>
            <a:spLocks noEditPoints="1"/>
          </p:cNvSpPr>
          <p:nvPr userDrawn="1"/>
        </p:nvSpPr>
        <p:spPr bwMode="auto">
          <a:xfrm>
            <a:off x="6206295" y="3946939"/>
            <a:ext cx="384989" cy="384989"/>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3878591" y="514350"/>
            <a:ext cx="4725257" cy="862303"/>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CONTACT US</a:t>
            </a:r>
          </a:p>
        </p:txBody>
      </p:sp>
      <p:sp>
        <p:nvSpPr>
          <p:cNvPr id="30" name="Text Placeholder 32">
            <a:extLst>
              <a:ext uri="{FF2B5EF4-FFF2-40B4-BE49-F238E27FC236}">
                <a16:creationId xmlns:a16="http://schemas.microsoft.com/office/drawing/2014/main" id="{A60C6AC1-4DAC-4317-9461-5868EF0910E1}"/>
              </a:ext>
            </a:extLst>
          </p:cNvPr>
          <p:cNvSpPr>
            <a:spLocks noGrp="1"/>
          </p:cNvSpPr>
          <p:nvPr>
            <p:ph type="body" sz="quarter" idx="15" hasCustomPrompt="1"/>
          </p:nvPr>
        </p:nvSpPr>
        <p:spPr>
          <a:xfrm>
            <a:off x="3878591" y="3389322"/>
            <a:ext cx="4884409"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31" name="Text Placeholder 32">
            <a:extLst>
              <a:ext uri="{FF2B5EF4-FFF2-40B4-BE49-F238E27FC236}">
                <a16:creationId xmlns:a16="http://schemas.microsoft.com/office/drawing/2014/main" id="{9F777B61-05BD-4DDD-B84F-E06BFD4FE2E8}"/>
              </a:ext>
            </a:extLst>
          </p:cNvPr>
          <p:cNvSpPr>
            <a:spLocks noGrp="1"/>
          </p:cNvSpPr>
          <p:nvPr>
            <p:ph type="body" sz="quarter" idx="16" hasCustomPrompt="1"/>
          </p:nvPr>
        </p:nvSpPr>
        <p:spPr>
          <a:xfrm>
            <a:off x="5536705" y="4467405"/>
            <a:ext cx="1642884"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123-456-7890</a:t>
            </a:r>
          </a:p>
        </p:txBody>
      </p:sp>
      <p:sp>
        <p:nvSpPr>
          <p:cNvPr id="32" name="Text Placeholder 32">
            <a:extLst>
              <a:ext uri="{FF2B5EF4-FFF2-40B4-BE49-F238E27FC236}">
                <a16:creationId xmlns:a16="http://schemas.microsoft.com/office/drawing/2014/main" id="{14D8B6E8-7323-475F-B4F8-DAFE37EA2E31}"/>
              </a:ext>
            </a:extLst>
          </p:cNvPr>
          <p:cNvSpPr>
            <a:spLocks noGrp="1"/>
          </p:cNvSpPr>
          <p:nvPr>
            <p:ph type="body" sz="quarter" idx="17" hasCustomPrompt="1"/>
          </p:nvPr>
        </p:nvSpPr>
        <p:spPr>
          <a:xfrm>
            <a:off x="3878591" y="2084468"/>
            <a:ext cx="2388622" cy="614364"/>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33" name="Text Placeholder 32">
            <a:extLst>
              <a:ext uri="{FF2B5EF4-FFF2-40B4-BE49-F238E27FC236}">
                <a16:creationId xmlns:a16="http://schemas.microsoft.com/office/drawing/2014/main" id="{98CABFEA-112D-425A-8AA7-6A77117EB395}"/>
              </a:ext>
            </a:extLst>
          </p:cNvPr>
          <p:cNvSpPr>
            <a:spLocks noGrp="1"/>
          </p:cNvSpPr>
          <p:nvPr>
            <p:ph type="body" sz="quarter" idx="18" hasCustomPrompt="1"/>
          </p:nvPr>
        </p:nvSpPr>
        <p:spPr>
          <a:xfrm>
            <a:off x="6488632" y="2067143"/>
            <a:ext cx="2274368" cy="631689"/>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www.SquareMeals.org</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350520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3003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5A641-DA74-4873-BF6A-0C488F84ABE6}"/>
              </a:ext>
            </a:extLst>
          </p:cNvPr>
          <p:cNvSpPr/>
          <p:nvPr userDrawn="1"/>
        </p:nvSpPr>
        <p:spPr bwMode="auto">
          <a:xfrm>
            <a:off x="4419600" y="-1"/>
            <a:ext cx="4724400" cy="4248151"/>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8" name="Rectangle 7">
            <a:extLst>
              <a:ext uri="{FF2B5EF4-FFF2-40B4-BE49-F238E27FC236}">
                <a16:creationId xmlns:a16="http://schemas.microsoft.com/office/drawing/2014/main" id="{679601DA-F962-4340-A244-D6841310FFD8}"/>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DE5E6B9-B323-49FA-90DC-733D57DC8A97}"/>
              </a:ext>
            </a:extLst>
          </p:cNvPr>
          <p:cNvSpPr/>
          <p:nvPr userDrawn="1"/>
        </p:nvSpPr>
        <p:spPr bwMode="auto">
          <a:xfrm>
            <a:off x="0" y="4092107"/>
            <a:ext cx="9144000" cy="45719"/>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Text Placeholder 16">
            <a:extLst>
              <a:ext uri="{FF2B5EF4-FFF2-40B4-BE49-F238E27FC236}">
                <a16:creationId xmlns:a16="http://schemas.microsoft.com/office/drawing/2014/main" id="{A3371664-43BC-4CF7-85B9-493E15A05948}"/>
              </a:ext>
            </a:extLst>
          </p:cNvPr>
          <p:cNvSpPr>
            <a:spLocks noGrp="1"/>
          </p:cNvSpPr>
          <p:nvPr userDrawn="1">
            <p:ph type="body" sz="quarter" idx="14" hasCustomPrompt="1"/>
          </p:nvPr>
        </p:nvSpPr>
        <p:spPr>
          <a:xfrm>
            <a:off x="4711700" y="1464301"/>
            <a:ext cx="4004761" cy="680935"/>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userDrawn="1">
            <p:ph type="body" sz="quarter" idx="15" hasCustomPrompt="1"/>
          </p:nvPr>
        </p:nvSpPr>
        <p:spPr>
          <a:xfrm>
            <a:off x="5715000" y="2343150"/>
            <a:ext cx="2165934" cy="457200"/>
          </a:xfrm>
          <a:prstGeom prst="rect">
            <a:avLst/>
          </a:prstGeom>
          <a:effectLst>
            <a:outerShdw blurRad="50800" dist="38100" dir="8100000" algn="tr" rotWithShape="0">
              <a:prstClr val="black">
                <a:alpha val="40000"/>
              </a:prstClr>
            </a:outerShdw>
          </a:effectLst>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userDrawn="1">
            <p:ph type="body" sz="quarter" idx="16" hasCustomPrompt="1"/>
          </p:nvPr>
        </p:nvSpPr>
        <p:spPr>
          <a:xfrm>
            <a:off x="4876799" y="2914260"/>
            <a:ext cx="3839661" cy="609600"/>
          </a:xfrm>
          <a:prstGeom prst="rect">
            <a:avLst/>
          </a:prstGeom>
          <a:effectLst>
            <a:outerShdw blurRad="50800" dist="38100" dir="10800000" algn="r" rotWithShape="0">
              <a:prstClr val="black">
                <a:alpha val="40000"/>
              </a:prstClr>
            </a:outerShdw>
          </a:effectLst>
        </p:spPr>
        <p:txBody>
          <a:bodyPr/>
          <a:lstStyle>
            <a:lvl1pPr marL="0" indent="0" algn="ctr">
              <a:buNone/>
              <a:defRPr sz="1600" i="1">
                <a:solidFill>
                  <a:schemeClr val="bg1"/>
                </a:solidFill>
                <a:latin typeface="Arial" panose="020B0604020202020204" pitchFamily="34" charset="0"/>
                <a:cs typeface="Arial" panose="020B0604020202020204" pitchFamily="34" charset="0"/>
              </a:defRPr>
            </a:lvl1pPr>
          </a:lstStyle>
          <a:p>
            <a:pPr lvl="0"/>
            <a:r>
              <a:rPr lang="en-US" dirty="0"/>
              <a:t>Presenter Name and Presenter Title</a:t>
            </a:r>
          </a:p>
        </p:txBody>
      </p:sp>
      <p:pic>
        <p:nvPicPr>
          <p:cNvPr id="9" name="Picture 8">
            <a:extLst>
              <a:ext uri="{FF2B5EF4-FFF2-40B4-BE49-F238E27FC236}">
                <a16:creationId xmlns:a16="http://schemas.microsoft.com/office/drawing/2014/main" id="{B9D1BCDF-4CF1-46B6-9A90-4FB0562621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10" name="TextBox 9">
            <a:extLst>
              <a:ext uri="{FF2B5EF4-FFF2-40B4-BE49-F238E27FC236}">
                <a16:creationId xmlns:a16="http://schemas.microsoft.com/office/drawing/2014/main" id="{3EDEDE2C-B427-4D95-BE8A-46D8C3DBE40E}"/>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11" name="Picture 10" descr="TDA-FN-SquareMeals-4c.ai">
            <a:extLst>
              <a:ext uri="{FF2B5EF4-FFF2-40B4-BE49-F238E27FC236}">
                <a16:creationId xmlns:a16="http://schemas.microsoft.com/office/drawing/2014/main" id="{84411F07-12F9-4C42-9B42-12FBB5BF52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2" name="TextBox 11">
            <a:extLst>
              <a:ext uri="{FF2B5EF4-FFF2-40B4-BE49-F238E27FC236}">
                <a16:creationId xmlns:a16="http://schemas.microsoft.com/office/drawing/2014/main" id="{50E24AA8-8CAC-493F-A811-835A2948A7CA}"/>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3" name="Group 12">
            <a:extLst>
              <a:ext uri="{FF2B5EF4-FFF2-40B4-BE49-F238E27FC236}">
                <a16:creationId xmlns:a16="http://schemas.microsoft.com/office/drawing/2014/main" id="{EEB82251-4085-403B-9DBD-97AFA6E58397}"/>
              </a:ext>
            </a:extLst>
          </p:cNvPr>
          <p:cNvGrpSpPr/>
          <p:nvPr userDrawn="1"/>
        </p:nvGrpSpPr>
        <p:grpSpPr>
          <a:xfrm>
            <a:off x="8404643" y="4209004"/>
            <a:ext cx="510757" cy="494008"/>
            <a:chOff x="6944896" y="9085617"/>
            <a:chExt cx="616423" cy="611852"/>
          </a:xfrm>
        </p:grpSpPr>
        <p:sp>
          <p:nvSpPr>
            <p:cNvPr id="14" name="Freeform 119">
              <a:extLst>
                <a:ext uri="{FF2B5EF4-FFF2-40B4-BE49-F238E27FC236}">
                  <a16:creationId xmlns:a16="http://schemas.microsoft.com/office/drawing/2014/main" id="{DA0800E3-21F3-49C7-9557-FAD38F2833F9}"/>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Oval 173">
              <a:extLst>
                <a:ext uri="{FF2B5EF4-FFF2-40B4-BE49-F238E27FC236}">
                  <a16:creationId xmlns:a16="http://schemas.microsoft.com/office/drawing/2014/main" id="{8616B127-866D-4C13-8467-F12068B06348}"/>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74">
              <a:extLst>
                <a:ext uri="{FF2B5EF4-FFF2-40B4-BE49-F238E27FC236}">
                  <a16:creationId xmlns:a16="http://schemas.microsoft.com/office/drawing/2014/main" id="{10A8DBA0-8081-4183-8885-F6EC6FD959C7}"/>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75">
              <a:extLst>
                <a:ext uri="{FF2B5EF4-FFF2-40B4-BE49-F238E27FC236}">
                  <a16:creationId xmlns:a16="http://schemas.microsoft.com/office/drawing/2014/main" id="{20CEB366-D6FA-406D-86D5-3C6A125208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55">
              <a:extLst>
                <a:ext uri="{FF2B5EF4-FFF2-40B4-BE49-F238E27FC236}">
                  <a16:creationId xmlns:a16="http://schemas.microsoft.com/office/drawing/2014/main" id="{54370B45-08A9-4B6E-9D7D-26B160352478}"/>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64">
              <a:extLst>
                <a:ext uri="{FF2B5EF4-FFF2-40B4-BE49-F238E27FC236}">
                  <a16:creationId xmlns:a16="http://schemas.microsoft.com/office/drawing/2014/main" id="{A83AF5EA-2645-4CE3-BA70-529FCC591DBF}"/>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65">
              <a:extLst>
                <a:ext uri="{FF2B5EF4-FFF2-40B4-BE49-F238E27FC236}">
                  <a16:creationId xmlns:a16="http://schemas.microsoft.com/office/drawing/2014/main" id="{9CF2D213-772B-4992-A22E-F23F27283797}"/>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a:extLst>
              <a:ext uri="{FF2B5EF4-FFF2-40B4-BE49-F238E27FC236}">
                <a16:creationId xmlns:a16="http://schemas.microsoft.com/office/drawing/2014/main" id="{752FCE38-B564-4522-BA8B-7919ACCFD6A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
        <p:nvSpPr>
          <p:cNvPr id="26" name="TextBox 25">
            <a:extLst>
              <a:ext uri="{FF2B5EF4-FFF2-40B4-BE49-F238E27FC236}">
                <a16:creationId xmlns:a16="http://schemas.microsoft.com/office/drawing/2014/main" id="{DBB7D2F4-9AF1-40D5-9164-20FD0C27D27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249795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B851ACD-43A4-3546-AD3B-E0619C5302DF}"/>
              </a:ext>
            </a:extLst>
          </p:cNvPr>
          <p:cNvSpPr/>
          <p:nvPr userDrawn="1"/>
        </p:nvSpPr>
        <p:spPr>
          <a:xfrm>
            <a:off x="76200" y="55061"/>
            <a:ext cx="3889011" cy="445323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Freeform 11">
            <a:extLst>
              <a:ext uri="{FF2B5EF4-FFF2-40B4-BE49-F238E27FC236}">
                <a16:creationId xmlns:a16="http://schemas.microsoft.com/office/drawing/2014/main" id="{6F95F14A-A1B3-4CD4-970B-EA61BE525FB1}"/>
              </a:ext>
            </a:extLst>
          </p:cNvPr>
          <p:cNvSpPr>
            <a:spLocks/>
          </p:cNvSpPr>
          <p:nvPr userDrawn="1"/>
        </p:nvSpPr>
        <p:spPr bwMode="auto">
          <a:xfrm>
            <a:off x="4504135" y="4781550"/>
            <a:ext cx="135731" cy="83248"/>
          </a:xfrm>
          <a:custGeom>
            <a:avLst/>
            <a:gdLst/>
            <a:ahLst/>
            <a:cxnLst>
              <a:cxn ang="0">
                <a:pos x="35" y="4"/>
              </a:cxn>
              <a:cxn ang="0">
                <a:pos x="18" y="21"/>
              </a:cxn>
              <a:cxn ang="0">
                <a:pos x="17" y="21"/>
              </a:cxn>
              <a:cxn ang="0">
                <a:pos x="17" y="21"/>
              </a:cxn>
              <a:cxn ang="0">
                <a:pos x="0" y="4"/>
              </a:cxn>
              <a:cxn ang="0">
                <a:pos x="0" y="3"/>
              </a:cxn>
              <a:cxn ang="0">
                <a:pos x="0" y="3"/>
              </a:cxn>
              <a:cxn ang="0">
                <a:pos x="2" y="1"/>
              </a:cxn>
              <a:cxn ang="0">
                <a:pos x="2" y="0"/>
              </a:cxn>
              <a:cxn ang="0">
                <a:pos x="3" y="1"/>
              </a:cxn>
              <a:cxn ang="0">
                <a:pos x="17" y="15"/>
              </a:cxn>
              <a:cxn ang="0">
                <a:pos x="31" y="1"/>
              </a:cxn>
              <a:cxn ang="0">
                <a:pos x="32" y="0"/>
              </a:cxn>
              <a:cxn ang="0">
                <a:pos x="33" y="1"/>
              </a:cxn>
              <a:cxn ang="0">
                <a:pos x="35" y="3"/>
              </a:cxn>
              <a:cxn ang="0">
                <a:pos x="35" y="3"/>
              </a:cxn>
              <a:cxn ang="0">
                <a:pos x="35" y="4"/>
              </a:cxn>
            </a:cxnLst>
            <a:rect l="0" t="0" r="r" b="b"/>
            <a:pathLst>
              <a:path w="35" h="21">
                <a:moveTo>
                  <a:pt x="35" y="4"/>
                </a:moveTo>
                <a:cubicBezTo>
                  <a:pt x="18" y="21"/>
                  <a:pt x="18" y="21"/>
                  <a:pt x="18" y="21"/>
                </a:cubicBezTo>
                <a:cubicBezTo>
                  <a:pt x="18" y="21"/>
                  <a:pt x="18" y="21"/>
                  <a:pt x="17" y="21"/>
                </a:cubicBezTo>
                <a:cubicBezTo>
                  <a:pt x="17" y="21"/>
                  <a:pt x="17" y="21"/>
                  <a:pt x="17" y="21"/>
                </a:cubicBezTo>
                <a:cubicBezTo>
                  <a:pt x="0" y="4"/>
                  <a:pt x="0" y="4"/>
                  <a:pt x="0" y="4"/>
                </a:cubicBezTo>
                <a:cubicBezTo>
                  <a:pt x="0" y="4"/>
                  <a:pt x="0" y="4"/>
                  <a:pt x="0" y="3"/>
                </a:cubicBezTo>
                <a:cubicBezTo>
                  <a:pt x="0" y="3"/>
                  <a:pt x="0" y="3"/>
                  <a:pt x="0" y="3"/>
                </a:cubicBezTo>
                <a:cubicBezTo>
                  <a:pt x="2" y="1"/>
                  <a:pt x="2" y="1"/>
                  <a:pt x="2" y="1"/>
                </a:cubicBezTo>
                <a:cubicBezTo>
                  <a:pt x="2" y="1"/>
                  <a:pt x="2" y="0"/>
                  <a:pt x="2" y="0"/>
                </a:cubicBezTo>
                <a:cubicBezTo>
                  <a:pt x="3" y="0"/>
                  <a:pt x="3" y="1"/>
                  <a:pt x="3" y="1"/>
                </a:cubicBezTo>
                <a:cubicBezTo>
                  <a:pt x="17" y="15"/>
                  <a:pt x="17" y="15"/>
                  <a:pt x="17" y="15"/>
                </a:cubicBezTo>
                <a:cubicBezTo>
                  <a:pt x="31" y="1"/>
                  <a:pt x="31" y="1"/>
                  <a:pt x="31" y="1"/>
                </a:cubicBezTo>
                <a:cubicBezTo>
                  <a:pt x="32" y="1"/>
                  <a:pt x="32" y="0"/>
                  <a:pt x="32" y="0"/>
                </a:cubicBezTo>
                <a:cubicBezTo>
                  <a:pt x="32" y="0"/>
                  <a:pt x="33" y="1"/>
                  <a:pt x="33" y="1"/>
                </a:cubicBezTo>
                <a:cubicBezTo>
                  <a:pt x="35" y="3"/>
                  <a:pt x="35" y="3"/>
                  <a:pt x="35" y="3"/>
                </a:cubicBezTo>
                <a:cubicBezTo>
                  <a:pt x="35" y="3"/>
                  <a:pt x="35" y="3"/>
                  <a:pt x="35" y="3"/>
                </a:cubicBezTo>
                <a:cubicBezTo>
                  <a:pt x="35" y="4"/>
                  <a:pt x="35" y="4"/>
                  <a:pt x="35"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8">
            <a:extLst>
              <a:ext uri="{FF2B5EF4-FFF2-40B4-BE49-F238E27FC236}">
                <a16:creationId xmlns:a16="http://schemas.microsoft.com/office/drawing/2014/main" id="{ED7D763B-EC59-4A35-A596-3DE6A92A0E5F}"/>
              </a:ext>
            </a:extLst>
          </p:cNvPr>
          <p:cNvSpPr>
            <a:spLocks noGrp="1"/>
          </p:cNvSpPr>
          <p:nvPr>
            <p:ph type="body" sz="quarter" idx="10" hasCustomPrompt="1"/>
          </p:nvPr>
        </p:nvSpPr>
        <p:spPr>
          <a:xfrm>
            <a:off x="76200" y="2190750"/>
            <a:ext cx="3889011" cy="1815814"/>
          </a:xfrm>
          <a:prstGeom prst="rect">
            <a:avLst/>
          </a:prstGeom>
          <a:effectLst>
            <a:outerShdw blurRad="50800" dist="38100" dir="8100000" algn="tr" rotWithShape="0">
              <a:prstClr val="black">
                <a:alpha val="40000"/>
              </a:prstClr>
            </a:outerShdw>
          </a:effectLst>
        </p:spPr>
        <p:txBody>
          <a:bodyPr/>
          <a:lstStyle>
            <a:lvl1pPr marL="0" indent="0" algn="ctr">
              <a:buNone/>
              <a:defRPr sz="4000" b="1">
                <a:solidFill>
                  <a:schemeClr val="bg1"/>
                </a:solidFill>
                <a:latin typeface="Arial Black" panose="020B0A04020102020204" pitchFamily="34" charset="0"/>
              </a:defRPr>
            </a:lvl1pPr>
          </a:lstStyle>
          <a:p>
            <a:pPr lvl="0"/>
            <a:r>
              <a:rPr lang="en-US" dirty="0"/>
              <a:t>SECTION TITLE SLIDE</a:t>
            </a:r>
          </a:p>
        </p:txBody>
      </p:sp>
      <p:sp>
        <p:nvSpPr>
          <p:cNvPr id="16" name="Rounded Rectangle 4">
            <a:extLst>
              <a:ext uri="{FF2B5EF4-FFF2-40B4-BE49-F238E27FC236}">
                <a16:creationId xmlns:a16="http://schemas.microsoft.com/office/drawing/2014/main" id="{4F557945-1CC0-4E1A-9A20-A90391B7D948}"/>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D3262335-7C94-4697-B767-9EA7F4AAE025}"/>
              </a:ext>
            </a:extLst>
          </p:cNvPr>
          <p:cNvSpPr>
            <a:spLocks noGrp="1"/>
          </p:cNvSpPr>
          <p:nvPr>
            <p:ph type="sldNum" sz="quarter" idx="12"/>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49311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BD461-233B-5C42-9C37-8C196ACB20EA}"/>
              </a:ext>
            </a:extLst>
          </p:cNvPr>
          <p:cNvSpPr/>
          <p:nvPr userDrawn="1"/>
        </p:nvSpPr>
        <p:spPr bwMode="auto">
          <a:xfrm>
            <a:off x="0" y="2419350"/>
            <a:ext cx="9144000" cy="30588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Rectangle 1">
            <a:extLst>
              <a:ext uri="{FF2B5EF4-FFF2-40B4-BE49-F238E27FC236}">
                <a16:creationId xmlns:a16="http://schemas.microsoft.com/office/drawing/2014/main" id="{1C4F3DA0-877A-BB4B-9B9E-A6C6F578CCA7}"/>
              </a:ext>
            </a:extLst>
          </p:cNvPr>
          <p:cNvSpPr/>
          <p:nvPr userDrawn="1"/>
        </p:nvSpPr>
        <p:spPr bwMode="auto">
          <a:xfrm>
            <a:off x="0" y="0"/>
            <a:ext cx="9144000" cy="25717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ext Placeholder 2">
            <a:extLst>
              <a:ext uri="{FF2B5EF4-FFF2-40B4-BE49-F238E27FC236}">
                <a16:creationId xmlns:a16="http://schemas.microsoft.com/office/drawing/2014/main" id="{D8FF5E37-72B1-4913-8852-0D1BD1401AA9}"/>
              </a:ext>
            </a:extLst>
          </p:cNvPr>
          <p:cNvSpPr>
            <a:spLocks noGrp="1"/>
          </p:cNvSpPr>
          <p:nvPr>
            <p:ph type="body" sz="quarter" idx="10" hasCustomPrompt="1"/>
          </p:nvPr>
        </p:nvSpPr>
        <p:spPr>
          <a:xfrm>
            <a:off x="686455" y="124910"/>
            <a:ext cx="3810000" cy="1194620"/>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8" name="Rounded Rectangle 7">
            <a:extLst>
              <a:ext uri="{FF2B5EF4-FFF2-40B4-BE49-F238E27FC236}">
                <a16:creationId xmlns:a16="http://schemas.microsoft.com/office/drawing/2014/main" id="{B4DA1A4B-79EF-F84E-911F-A3B4361274A2}"/>
              </a:ext>
            </a:extLst>
          </p:cNvPr>
          <p:cNvSpPr/>
          <p:nvPr userDrawn="1"/>
        </p:nvSpPr>
        <p:spPr bwMode="auto">
          <a:xfrm>
            <a:off x="651306" y="1344110"/>
            <a:ext cx="8264094" cy="3191879"/>
          </a:xfrm>
          <a:prstGeom prst="roundRect">
            <a:avLst/>
          </a:prstGeom>
          <a:solidFill>
            <a:srgbClr val="92C1C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41" name="Text Placeholder 30">
            <a:extLst>
              <a:ext uri="{FF2B5EF4-FFF2-40B4-BE49-F238E27FC236}">
                <a16:creationId xmlns:a16="http://schemas.microsoft.com/office/drawing/2014/main" id="{D5D7722F-4D91-430F-A0C8-1D394B9A6437}"/>
              </a:ext>
            </a:extLst>
          </p:cNvPr>
          <p:cNvSpPr>
            <a:spLocks noGrp="1"/>
          </p:cNvSpPr>
          <p:nvPr>
            <p:ph type="body" sz="quarter" idx="14" hasCustomPrompt="1"/>
          </p:nvPr>
        </p:nvSpPr>
        <p:spPr>
          <a:xfrm>
            <a:off x="2057399" y="1550557"/>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2" name="Text Placeholder 32">
            <a:extLst>
              <a:ext uri="{FF2B5EF4-FFF2-40B4-BE49-F238E27FC236}">
                <a16:creationId xmlns:a16="http://schemas.microsoft.com/office/drawing/2014/main" id="{B21AD963-95C5-49EB-93D1-9BA7F7C67566}"/>
              </a:ext>
            </a:extLst>
          </p:cNvPr>
          <p:cNvSpPr>
            <a:spLocks noGrp="1"/>
          </p:cNvSpPr>
          <p:nvPr>
            <p:ph type="body" sz="quarter" idx="15" hasCustomPrompt="1"/>
          </p:nvPr>
        </p:nvSpPr>
        <p:spPr>
          <a:xfrm>
            <a:off x="2057400" y="1854654"/>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3" name="Text Placeholder 30">
            <a:extLst>
              <a:ext uri="{FF2B5EF4-FFF2-40B4-BE49-F238E27FC236}">
                <a16:creationId xmlns:a16="http://schemas.microsoft.com/office/drawing/2014/main" id="{9D042114-35FF-4FB5-A275-D904F779CF4D}"/>
              </a:ext>
            </a:extLst>
          </p:cNvPr>
          <p:cNvSpPr>
            <a:spLocks noGrp="1"/>
          </p:cNvSpPr>
          <p:nvPr>
            <p:ph type="body" sz="quarter" idx="16" hasCustomPrompt="1"/>
          </p:nvPr>
        </p:nvSpPr>
        <p:spPr>
          <a:xfrm>
            <a:off x="2047856" y="2531800"/>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4" name="Text Placeholder 32">
            <a:extLst>
              <a:ext uri="{FF2B5EF4-FFF2-40B4-BE49-F238E27FC236}">
                <a16:creationId xmlns:a16="http://schemas.microsoft.com/office/drawing/2014/main" id="{FA64C0C4-7B05-42D8-A863-6E55CC556729}"/>
              </a:ext>
            </a:extLst>
          </p:cNvPr>
          <p:cNvSpPr>
            <a:spLocks noGrp="1"/>
          </p:cNvSpPr>
          <p:nvPr>
            <p:ph type="body" sz="quarter" idx="17" hasCustomPrompt="1"/>
          </p:nvPr>
        </p:nvSpPr>
        <p:spPr>
          <a:xfrm>
            <a:off x="2047857" y="2835897"/>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5" name="Text Placeholder 30">
            <a:extLst>
              <a:ext uri="{FF2B5EF4-FFF2-40B4-BE49-F238E27FC236}">
                <a16:creationId xmlns:a16="http://schemas.microsoft.com/office/drawing/2014/main" id="{0922301E-88C5-420C-9A11-686AA88193C0}"/>
              </a:ext>
            </a:extLst>
          </p:cNvPr>
          <p:cNvSpPr>
            <a:spLocks noGrp="1"/>
          </p:cNvSpPr>
          <p:nvPr>
            <p:ph type="body" sz="quarter" idx="18" hasCustomPrompt="1"/>
          </p:nvPr>
        </p:nvSpPr>
        <p:spPr>
          <a:xfrm>
            <a:off x="2057399" y="3534478"/>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6" name="Text Placeholder 32">
            <a:extLst>
              <a:ext uri="{FF2B5EF4-FFF2-40B4-BE49-F238E27FC236}">
                <a16:creationId xmlns:a16="http://schemas.microsoft.com/office/drawing/2014/main" id="{BCAE04B9-84AB-4FD8-AD0E-E74CD96B9C1F}"/>
              </a:ext>
            </a:extLst>
          </p:cNvPr>
          <p:cNvSpPr>
            <a:spLocks noGrp="1"/>
          </p:cNvSpPr>
          <p:nvPr>
            <p:ph type="body" sz="quarter" idx="19" hasCustomPrompt="1"/>
          </p:nvPr>
        </p:nvSpPr>
        <p:spPr>
          <a:xfrm>
            <a:off x="2057400" y="3838575"/>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20" name="Rounded Rectangle 4">
            <a:extLst>
              <a:ext uri="{FF2B5EF4-FFF2-40B4-BE49-F238E27FC236}">
                <a16:creationId xmlns:a16="http://schemas.microsoft.com/office/drawing/2014/main" id="{83890152-CB7C-4A9A-BE4B-5DFB8FB14B3A}"/>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 name="Slide Number Placeholder 4">
            <a:extLst>
              <a:ext uri="{FF2B5EF4-FFF2-40B4-BE49-F238E27FC236}">
                <a16:creationId xmlns:a16="http://schemas.microsoft.com/office/drawing/2014/main" id="{C2F20E0D-37EB-49FF-BC0D-7509FBD69EAC}"/>
              </a:ext>
            </a:extLst>
          </p:cNvPr>
          <p:cNvSpPr>
            <a:spLocks noGrp="1"/>
          </p:cNvSpPr>
          <p:nvPr>
            <p:ph type="sldNum" sz="quarter" idx="2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8512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533400" y="1352550"/>
            <a:ext cx="8382000" cy="2667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great for body copy</a:t>
            </a:r>
          </a:p>
          <a:p>
            <a:pPr lvl="0"/>
            <a:endParaRPr lang="en-US" dirty="0"/>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540163" y="320070"/>
            <a:ext cx="838200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540163" y="819150"/>
            <a:ext cx="83820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8" name="Rounded Rectangle 4">
            <a:extLst>
              <a:ext uri="{FF2B5EF4-FFF2-40B4-BE49-F238E27FC236}">
                <a16:creationId xmlns:a16="http://schemas.microsoft.com/office/drawing/2014/main" id="{870513BF-3C9D-4740-8F24-EAC49FE283B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91588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671260" y="1971878"/>
            <a:ext cx="8244140" cy="9144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650320" y="320070"/>
            <a:ext cx="824414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671260" y="807140"/>
            <a:ext cx="82232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671260" y="15846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671260" y="3277006"/>
            <a:ext cx="8244140" cy="762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671260" y="28800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10" name="Rounded Rectangle 4">
            <a:extLst>
              <a:ext uri="{FF2B5EF4-FFF2-40B4-BE49-F238E27FC236}">
                <a16:creationId xmlns:a16="http://schemas.microsoft.com/office/drawing/2014/main" id="{70E18D6F-2833-47AD-B18A-FA4A70FD0F8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17915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638175" y="3398021"/>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638175" y="2724150"/>
            <a:ext cx="1741382"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2655275" y="3398398"/>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2655275" y="2724527"/>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4658316" y="3398376"/>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4658316" y="2724505"/>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6665891" y="3398753"/>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6665891" y="2724882"/>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14000"/>
            <a:ext cx="9144000" cy="49908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1" y="739982"/>
            <a:ext cx="9143999" cy="383968"/>
          </a:xfrm>
          <a:prstGeom prst="rect">
            <a:avLst/>
          </a:prstGeom>
        </p:spPr>
        <p:txBody>
          <a:bodyPr/>
          <a:lstStyle>
            <a:lvl1pPr marL="0" indent="0" algn="ctr">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3" name="Rounded Rectangle 4">
            <a:extLst>
              <a:ext uri="{FF2B5EF4-FFF2-40B4-BE49-F238E27FC236}">
                <a16:creationId xmlns:a16="http://schemas.microsoft.com/office/drawing/2014/main" id="{C49D5EEF-1B97-4088-B08C-42E0E973225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3152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B803B3EE-1117-6340-A521-DD3C4428B322}"/>
              </a:ext>
            </a:extLst>
          </p:cNvPr>
          <p:cNvSpPr/>
          <p:nvPr userDrawn="1"/>
        </p:nvSpPr>
        <p:spPr bwMode="auto">
          <a:xfrm>
            <a:off x="4659670" y="3495674"/>
            <a:ext cx="4294701" cy="1438276"/>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Rounded Rectangle 9">
            <a:extLst>
              <a:ext uri="{FF2B5EF4-FFF2-40B4-BE49-F238E27FC236}">
                <a16:creationId xmlns:a16="http://schemas.microsoft.com/office/drawing/2014/main" id="{A18D46F3-9154-D54E-B634-69E8045335BF}"/>
              </a:ext>
            </a:extLst>
          </p:cNvPr>
          <p:cNvSpPr/>
          <p:nvPr userDrawn="1"/>
        </p:nvSpPr>
        <p:spPr bwMode="auto">
          <a:xfrm>
            <a:off x="152400" y="3495674"/>
            <a:ext cx="4382371" cy="1438276"/>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Rectangle 8">
            <a:extLst>
              <a:ext uri="{FF2B5EF4-FFF2-40B4-BE49-F238E27FC236}">
                <a16:creationId xmlns:a16="http://schemas.microsoft.com/office/drawing/2014/main" id="{FB1177AB-EE34-2E40-AB86-DFBA8E4BCB79}"/>
              </a:ext>
            </a:extLst>
          </p:cNvPr>
          <p:cNvSpPr/>
          <p:nvPr userDrawn="1"/>
        </p:nvSpPr>
        <p:spPr bwMode="auto">
          <a:xfrm>
            <a:off x="0" y="3179779"/>
            <a:ext cx="9144000" cy="149208"/>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Text Placeholder 10">
            <a:extLst>
              <a:ext uri="{FF2B5EF4-FFF2-40B4-BE49-F238E27FC236}">
                <a16:creationId xmlns:a16="http://schemas.microsoft.com/office/drawing/2014/main" id="{8CE9B12E-582F-4B41-A5D8-1AF29DB146E1}"/>
              </a:ext>
            </a:extLst>
          </p:cNvPr>
          <p:cNvSpPr>
            <a:spLocks noGrp="1"/>
          </p:cNvSpPr>
          <p:nvPr>
            <p:ph type="body" sz="quarter" idx="10" hasCustomPrompt="1"/>
          </p:nvPr>
        </p:nvSpPr>
        <p:spPr>
          <a:xfrm>
            <a:off x="189630" y="1680150"/>
            <a:ext cx="5029201" cy="728146"/>
          </a:xfrm>
          <a:prstGeom prst="rect">
            <a:avLst/>
          </a:prstGeom>
        </p:spPr>
        <p:txBody>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 Goes Here</a:t>
            </a:r>
          </a:p>
        </p:txBody>
      </p:sp>
      <p:sp>
        <p:nvSpPr>
          <p:cNvPr id="12" name="Text Placeholder 6">
            <a:extLst>
              <a:ext uri="{FF2B5EF4-FFF2-40B4-BE49-F238E27FC236}">
                <a16:creationId xmlns:a16="http://schemas.microsoft.com/office/drawing/2014/main" id="{4AB5227D-6DC6-4AAE-94DA-08E362EADF39}"/>
              </a:ext>
            </a:extLst>
          </p:cNvPr>
          <p:cNvSpPr>
            <a:spLocks noGrp="1"/>
          </p:cNvSpPr>
          <p:nvPr>
            <p:ph type="body" sz="quarter" idx="12" hasCustomPrompt="1"/>
          </p:nvPr>
        </p:nvSpPr>
        <p:spPr>
          <a:xfrm>
            <a:off x="189630" y="3509238"/>
            <a:ext cx="4294701" cy="1402008"/>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13" name="Text Placeholder 10">
            <a:extLst>
              <a:ext uri="{FF2B5EF4-FFF2-40B4-BE49-F238E27FC236}">
                <a16:creationId xmlns:a16="http://schemas.microsoft.com/office/drawing/2014/main" id="{02A8D6DB-F299-452A-A8E6-56190D18A633}"/>
              </a:ext>
            </a:extLst>
          </p:cNvPr>
          <p:cNvSpPr>
            <a:spLocks noGrp="1"/>
          </p:cNvSpPr>
          <p:nvPr>
            <p:ph type="body" sz="quarter" idx="11" hasCustomPrompt="1"/>
          </p:nvPr>
        </p:nvSpPr>
        <p:spPr>
          <a:xfrm>
            <a:off x="189629" y="2429835"/>
            <a:ext cx="5029201" cy="542371"/>
          </a:xfrm>
          <a:prstGeom prst="rect">
            <a:avLst/>
          </a:prstGeom>
        </p:spPr>
        <p:txBody>
          <a:bodyPr/>
          <a:lstStyle>
            <a:lvl1pPr marL="0" indent="0" algn="ctr">
              <a:buNone/>
              <a:defRPr sz="3600" b="0">
                <a:solidFill>
                  <a:schemeClr val="bg1"/>
                </a:solidFill>
                <a:latin typeface="Arial" panose="020B0604020202020204" pitchFamily="34" charset="0"/>
                <a:cs typeface="Arial" panose="020B0604020202020204" pitchFamily="34" charset="0"/>
              </a:defRPr>
            </a:lvl1pPr>
          </a:lstStyle>
          <a:p>
            <a:pPr lvl="0"/>
            <a:r>
              <a:rPr lang="en-US" dirty="0"/>
              <a:t>Subtitle goes here</a:t>
            </a:r>
          </a:p>
        </p:txBody>
      </p:sp>
      <p:sp>
        <p:nvSpPr>
          <p:cNvPr id="15" name="Text Placeholder 6">
            <a:extLst>
              <a:ext uri="{FF2B5EF4-FFF2-40B4-BE49-F238E27FC236}">
                <a16:creationId xmlns:a16="http://schemas.microsoft.com/office/drawing/2014/main" id="{8A90F6B3-79CC-4181-924E-0CBDD69AB561}"/>
              </a:ext>
            </a:extLst>
          </p:cNvPr>
          <p:cNvSpPr>
            <a:spLocks noGrp="1"/>
          </p:cNvSpPr>
          <p:nvPr>
            <p:ph type="body" sz="quarter" idx="13" hasCustomPrompt="1"/>
          </p:nvPr>
        </p:nvSpPr>
        <p:spPr>
          <a:xfrm>
            <a:off x="4659669" y="3509238"/>
            <a:ext cx="4294702" cy="1438276"/>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 name="Slide Number Placeholder 1">
            <a:extLst>
              <a:ext uri="{FF2B5EF4-FFF2-40B4-BE49-F238E27FC236}">
                <a16:creationId xmlns:a16="http://schemas.microsoft.com/office/drawing/2014/main" id="{4F6A3400-FC1A-403D-8C4F-FC8758417297}"/>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41198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B1DE0-B7FE-2841-9E6A-8B6DE7C421AD}"/>
              </a:ext>
            </a:extLst>
          </p:cNvPr>
          <p:cNvSpPr/>
          <p:nvPr userDrawn="1"/>
        </p:nvSpPr>
        <p:spPr bwMode="auto">
          <a:xfrm>
            <a:off x="0" y="0"/>
            <a:ext cx="9153098"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 Same Side Corner Rectangle 6">
            <a:extLst>
              <a:ext uri="{FF2B5EF4-FFF2-40B4-BE49-F238E27FC236}">
                <a16:creationId xmlns:a16="http://schemas.microsoft.com/office/drawing/2014/main" id="{5A9214D9-1DCB-5C41-B8E4-57E6A1EE2692}"/>
              </a:ext>
            </a:extLst>
          </p:cNvPr>
          <p:cNvSpPr/>
          <p:nvPr userDrawn="1"/>
        </p:nvSpPr>
        <p:spPr bwMode="auto">
          <a:xfrm>
            <a:off x="4916658" y="282914"/>
            <a:ext cx="3998742" cy="4088322"/>
          </a:xfrm>
          <a:prstGeom prst="round2Same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 name="Text Placeholder 6">
            <a:extLst>
              <a:ext uri="{FF2B5EF4-FFF2-40B4-BE49-F238E27FC236}">
                <a16:creationId xmlns:a16="http://schemas.microsoft.com/office/drawing/2014/main" id="{F4A47B47-3B5E-4677-B6D1-B076B89FB33D}"/>
              </a:ext>
            </a:extLst>
          </p:cNvPr>
          <p:cNvSpPr>
            <a:spLocks noGrp="1"/>
          </p:cNvSpPr>
          <p:nvPr>
            <p:ph type="body" sz="quarter" idx="10" hasCustomPrompt="1"/>
          </p:nvPr>
        </p:nvSpPr>
        <p:spPr>
          <a:xfrm>
            <a:off x="397092" y="1333094"/>
            <a:ext cx="4281740" cy="27177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0" name="Text Placeholder 8">
            <a:extLst>
              <a:ext uri="{FF2B5EF4-FFF2-40B4-BE49-F238E27FC236}">
                <a16:creationId xmlns:a16="http://schemas.microsoft.com/office/drawing/2014/main" id="{0A09776A-1A6E-400D-8DA6-0623662577E6}"/>
              </a:ext>
            </a:extLst>
          </p:cNvPr>
          <p:cNvSpPr>
            <a:spLocks noGrp="1"/>
          </p:cNvSpPr>
          <p:nvPr>
            <p:ph type="body" sz="quarter" idx="11" hasCustomPrompt="1"/>
          </p:nvPr>
        </p:nvSpPr>
        <p:spPr>
          <a:xfrm>
            <a:off x="397092" y="290886"/>
            <a:ext cx="4281740" cy="49908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21" name="Text Placeholder 8">
            <a:extLst>
              <a:ext uri="{FF2B5EF4-FFF2-40B4-BE49-F238E27FC236}">
                <a16:creationId xmlns:a16="http://schemas.microsoft.com/office/drawing/2014/main" id="{8296EDF7-234A-46F3-BD02-4DC044A1EEDA}"/>
              </a:ext>
            </a:extLst>
          </p:cNvPr>
          <p:cNvSpPr>
            <a:spLocks noGrp="1"/>
          </p:cNvSpPr>
          <p:nvPr>
            <p:ph type="body" sz="quarter" idx="12" hasCustomPrompt="1"/>
          </p:nvPr>
        </p:nvSpPr>
        <p:spPr>
          <a:xfrm>
            <a:off x="397092" y="807140"/>
            <a:ext cx="4281740" cy="49908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0" name="Rounded Rectangle 4">
            <a:extLst>
              <a:ext uri="{FF2B5EF4-FFF2-40B4-BE49-F238E27FC236}">
                <a16:creationId xmlns:a16="http://schemas.microsoft.com/office/drawing/2014/main" id="{BA724776-2723-49BC-8882-B2E23966BE4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F6D481-005E-4BA3-9DE4-3E2ADB3E0FC5}"/>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4722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7D8EC2-F2F9-465A-8FC5-F0E9BBE20AEC}"/>
              </a:ext>
            </a:extLst>
          </p:cNvPr>
          <p:cNvSpPr>
            <a:spLocks noGrp="1"/>
          </p:cNvSpPr>
          <p:nvPr>
            <p:ph type="sldNum" sz="quarter" idx="4"/>
          </p:nvPr>
        </p:nvSpPr>
        <p:spPr>
          <a:xfrm>
            <a:off x="8472726" y="0"/>
            <a:ext cx="457199" cy="360532"/>
          </a:xfrm>
          <a:prstGeom prst="rect">
            <a:avLst/>
          </a:prstGeom>
          <a:solidFill>
            <a:schemeClr val="bg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600">
                <a:solidFill>
                  <a:srgbClr val="167263"/>
                </a:solidFill>
                <a:latin typeface="Arial Black" panose="020B0A04020102020204" pitchFamily="34" charset="0"/>
              </a:defRPr>
            </a:lvl1pPr>
          </a:lstStyle>
          <a:p>
            <a:fld id="{B2192B31-B341-4013-B7E8-60D2E97D57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40" r:id="rId1"/>
    <p:sldLayoutId id="2147484283" r:id="rId2"/>
    <p:sldLayoutId id="2147484230" r:id="rId3"/>
    <p:sldLayoutId id="2147484190" r:id="rId4"/>
    <p:sldLayoutId id="2147484260" r:id="rId5"/>
    <p:sldLayoutId id="2147484262" r:id="rId6"/>
    <p:sldLayoutId id="2147484251" r:id="rId7"/>
    <p:sldLayoutId id="2147484281" r:id="rId8"/>
    <p:sldLayoutId id="2147484268" r:id="rId9"/>
    <p:sldLayoutId id="2147483959" r:id="rId10"/>
    <p:sldLayoutId id="2147484284" r:id="rId11"/>
    <p:sldLayoutId id="21474842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2BAA99-7225-4BBB-B70D-F9FA790BD8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3" r="13342"/>
          <a:stretch/>
        </p:blipFill>
        <p:spPr>
          <a:xfrm>
            <a:off x="3733800" y="977"/>
            <a:ext cx="5410200" cy="4085942"/>
          </a:xfrm>
          <a:prstGeom prst="rect">
            <a:avLst/>
          </a:prstGeom>
        </p:spPr>
      </p:pic>
      <p:sp>
        <p:nvSpPr>
          <p:cNvPr id="13" name="Rounded Rectangle 2">
            <a:extLst>
              <a:ext uri="{FF2B5EF4-FFF2-40B4-BE49-F238E27FC236}">
                <a16:creationId xmlns:a16="http://schemas.microsoft.com/office/drawing/2014/main" id="{3C19DB16-B2C2-49C1-AD4B-F825480F755F}"/>
              </a:ext>
            </a:extLst>
          </p:cNvPr>
          <p:cNvSpPr/>
          <p:nvPr/>
        </p:nvSpPr>
        <p:spPr bwMode="auto">
          <a:xfrm>
            <a:off x="3922559" y="2804833"/>
            <a:ext cx="4992841" cy="914400"/>
          </a:xfrm>
          <a:prstGeom prst="roundRect">
            <a:avLst/>
          </a:prstGeom>
          <a:solidFill>
            <a:srgbClr val="2F6D8F">
              <a:alpha val="50000"/>
            </a:srgbClr>
          </a:solidFill>
          <a:ln w="9525">
            <a:noFill/>
            <a:round/>
            <a:headEnd/>
            <a:tailE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chemeClr val="accent4"/>
              </a:solidFill>
            </a:endParaRPr>
          </a:p>
        </p:txBody>
      </p:sp>
      <p:pic>
        <p:nvPicPr>
          <p:cNvPr id="14" name="Picture 13">
            <a:extLst>
              <a:ext uri="{FF2B5EF4-FFF2-40B4-BE49-F238E27FC236}">
                <a16:creationId xmlns:a16="http://schemas.microsoft.com/office/drawing/2014/main" id="{FE0B5DEC-41E8-4BA4-ACA9-0BB359DB05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pic>
        <p:nvPicPr>
          <p:cNvPr id="15" name="Picture 14" descr="A close up of a sign&#10;&#10;Description automatically generated">
            <a:extLst>
              <a:ext uri="{FF2B5EF4-FFF2-40B4-BE49-F238E27FC236}">
                <a16:creationId xmlns:a16="http://schemas.microsoft.com/office/drawing/2014/main" id="{D2662278-5B68-40A4-81A8-9121F39B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116" y="451312"/>
            <a:ext cx="3169509" cy="2556684"/>
          </a:xfrm>
          <a:prstGeom prst="rect">
            <a:avLst/>
          </a:prstGeom>
        </p:spPr>
      </p:pic>
      <p:sp>
        <p:nvSpPr>
          <p:cNvPr id="8" name="Text Placeholder 7">
            <a:extLst>
              <a:ext uri="{FF2B5EF4-FFF2-40B4-BE49-F238E27FC236}">
                <a16:creationId xmlns:a16="http://schemas.microsoft.com/office/drawing/2014/main" id="{DF8CE167-FB91-40A1-9753-509880EB53D6}"/>
              </a:ext>
            </a:extLst>
          </p:cNvPr>
          <p:cNvSpPr>
            <a:spLocks noGrp="1"/>
          </p:cNvSpPr>
          <p:nvPr>
            <p:ph type="body" sz="quarter" idx="14"/>
          </p:nvPr>
        </p:nvSpPr>
        <p:spPr/>
        <p:txBody>
          <a:bodyPr/>
          <a:lstStyle/>
          <a:p>
            <a:r>
              <a:rPr lang="en-US" dirty="0"/>
              <a:t>Utilizing USDA Foods</a:t>
            </a:r>
          </a:p>
        </p:txBody>
      </p:sp>
      <p:sp>
        <p:nvSpPr>
          <p:cNvPr id="9" name="Text Placeholder 8">
            <a:extLst>
              <a:ext uri="{FF2B5EF4-FFF2-40B4-BE49-F238E27FC236}">
                <a16:creationId xmlns:a16="http://schemas.microsoft.com/office/drawing/2014/main" id="{A6B25A27-C1BB-4BED-BC13-CA04BD3D6F66}"/>
              </a:ext>
            </a:extLst>
          </p:cNvPr>
          <p:cNvSpPr>
            <a:spLocks noGrp="1"/>
          </p:cNvSpPr>
          <p:nvPr>
            <p:ph type="body" sz="quarter" idx="15"/>
          </p:nvPr>
        </p:nvSpPr>
        <p:spPr/>
        <p:txBody>
          <a:bodyPr/>
          <a:lstStyle/>
          <a:p>
            <a:r>
              <a:rPr lang="en-US" dirty="0"/>
              <a:t>During the COVID-19 Pandemic</a:t>
            </a:r>
          </a:p>
        </p:txBody>
      </p:sp>
      <p:sp>
        <p:nvSpPr>
          <p:cNvPr id="10" name="Text Placeholder 9">
            <a:extLst>
              <a:ext uri="{FF2B5EF4-FFF2-40B4-BE49-F238E27FC236}">
                <a16:creationId xmlns:a16="http://schemas.microsoft.com/office/drawing/2014/main" id="{931BB833-FCD8-4FAB-A752-37F17449FB74}"/>
              </a:ext>
            </a:extLst>
          </p:cNvPr>
          <p:cNvSpPr>
            <a:spLocks noGrp="1"/>
          </p:cNvSpPr>
          <p:nvPr>
            <p:ph type="body" sz="quarter" idx="16"/>
          </p:nvPr>
        </p:nvSpPr>
        <p:spPr/>
        <p:txBody>
          <a:bodyPr/>
          <a:lstStyle/>
          <a:p>
            <a:r>
              <a:rPr lang="en-US" dirty="0"/>
              <a:t>Jaclyn Cantu, RD</a:t>
            </a:r>
          </a:p>
          <a:p>
            <a:r>
              <a:rPr lang="en-US" dirty="0"/>
              <a:t>Director for USDA Foods</a:t>
            </a:r>
          </a:p>
        </p:txBody>
      </p:sp>
      <p:sp>
        <p:nvSpPr>
          <p:cNvPr id="11" name="Slide Number Placeholder 10">
            <a:extLst>
              <a:ext uri="{FF2B5EF4-FFF2-40B4-BE49-F238E27FC236}">
                <a16:creationId xmlns:a16="http://schemas.microsoft.com/office/drawing/2014/main" id="{A5345C97-CD64-45C7-83CE-8035965B439A}"/>
              </a:ext>
            </a:extLst>
          </p:cNvPr>
          <p:cNvSpPr>
            <a:spLocks noGrp="1"/>
          </p:cNvSpPr>
          <p:nvPr>
            <p:ph type="sldNum" sz="quarter" idx="17"/>
          </p:nvPr>
        </p:nvSpPr>
        <p:spPr/>
        <p:txBody>
          <a:bodyPr/>
          <a:lstStyle/>
          <a:p>
            <a:fld id="{B2192B31-B341-4013-B7E8-60D2E97D576A}" type="slidenum">
              <a:rPr lang="en-US" smtClean="0"/>
              <a:pPr/>
              <a:t>1</a:t>
            </a:fld>
            <a:endParaRPr lang="en-US" dirty="0"/>
          </a:p>
        </p:txBody>
      </p:sp>
      <p:sp>
        <p:nvSpPr>
          <p:cNvPr id="12" name="TextBox 11">
            <a:extLst>
              <a:ext uri="{FF2B5EF4-FFF2-40B4-BE49-F238E27FC236}">
                <a16:creationId xmlns:a16="http://schemas.microsoft.com/office/drawing/2014/main" id="{2E8B57C0-12F6-497B-8481-1A11545AB8D7}"/>
              </a:ext>
            </a:extLst>
          </p:cNvPr>
          <p:cNvSpPr txBox="1"/>
          <p:nvPr/>
        </p:nvSpPr>
        <p:spPr>
          <a:xfrm>
            <a:off x="6858000" y="4697994"/>
            <a:ext cx="2155261" cy="415498"/>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Updated 06/2020</a:t>
            </a:r>
          </a:p>
          <a:p>
            <a:pPr lvl="0" algn="r"/>
            <a:r>
              <a:rPr lang="en-US" sz="1000" dirty="0">
                <a:solidFill>
                  <a:schemeClr val="bg1"/>
                </a:solidFill>
                <a:latin typeface="Arial" panose="020B0604020202020204" pitchFamily="34" charset="0"/>
                <a:cs typeface="Arial" panose="020B0604020202020204" pitchFamily="34" charset="0"/>
              </a:rPr>
              <a:t>www.SquareMeals.org</a:t>
            </a:r>
          </a:p>
        </p:txBody>
      </p:sp>
    </p:spTree>
    <p:extLst>
      <p:ext uri="{BB962C8B-B14F-4D97-AF65-F5344CB8AC3E}">
        <p14:creationId xmlns:p14="http://schemas.microsoft.com/office/powerpoint/2010/main" val="2276118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E97779F-0DA1-4C60-A285-F20B1347C2C1}"/>
              </a:ext>
            </a:extLst>
          </p:cNvPr>
          <p:cNvSpPr>
            <a:spLocks noGrp="1"/>
          </p:cNvSpPr>
          <p:nvPr>
            <p:ph type="body" sz="quarter" idx="10"/>
          </p:nvPr>
        </p:nvSpPr>
        <p:spPr>
          <a:xfrm>
            <a:off x="0" y="1504950"/>
            <a:ext cx="9144000" cy="1752600"/>
          </a:xfrm>
        </p:spPr>
        <p:txBody>
          <a:bodyPr/>
          <a:lstStyle/>
          <a:p>
            <a:r>
              <a:rPr lang="en-US" dirty="0"/>
              <a:t>Questions?</a:t>
            </a:r>
          </a:p>
        </p:txBody>
      </p:sp>
      <p:sp>
        <p:nvSpPr>
          <p:cNvPr id="7" name="Slide Number Placeholder 6">
            <a:extLst>
              <a:ext uri="{FF2B5EF4-FFF2-40B4-BE49-F238E27FC236}">
                <a16:creationId xmlns:a16="http://schemas.microsoft.com/office/drawing/2014/main" id="{D8A7C15D-7290-463C-B6DE-F4B85391346D}"/>
              </a:ext>
            </a:extLst>
          </p:cNvPr>
          <p:cNvSpPr>
            <a:spLocks noGrp="1"/>
          </p:cNvSpPr>
          <p:nvPr>
            <p:ph type="sldNum" sz="quarter" idx="19"/>
          </p:nvPr>
        </p:nvSpPr>
        <p:spPr/>
        <p:txBody>
          <a:bodyPr/>
          <a:lstStyle/>
          <a:p>
            <a:fld id="{B2192B31-B341-4013-B7E8-60D2E97D576A}" type="slidenum">
              <a:rPr lang="en-US" smtClean="0"/>
              <a:pPr/>
              <a:t>10</a:t>
            </a:fld>
            <a:endParaRPr lang="en-US" dirty="0"/>
          </a:p>
        </p:txBody>
      </p:sp>
    </p:spTree>
    <p:extLst>
      <p:ext uri="{BB962C8B-B14F-4D97-AF65-F5344CB8AC3E}">
        <p14:creationId xmlns:p14="http://schemas.microsoft.com/office/powerpoint/2010/main" val="335074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p:txBody>
          <a:bodyPr/>
          <a:lstStyle/>
          <a:p>
            <a:r>
              <a:rPr lang="en-US" dirty="0"/>
              <a:t>TDA and industry partner resources for creative packaging of bulk product.</a:t>
            </a:r>
          </a:p>
          <a:p>
            <a:r>
              <a:rPr lang="en-US" dirty="0"/>
              <a:t>Work with TDA and Cooperative Coordinators to find USDA food materials and products that meet needs and to release food that does not meet needs.</a:t>
            </a:r>
          </a:p>
          <a:p>
            <a:r>
              <a:rPr lang="en-US" dirty="0"/>
              <a:t>Surplus USDA Foods and State Account pounds available first come, first serve upon request.</a:t>
            </a:r>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p:txBody>
          <a:bodyPr/>
          <a:lstStyle/>
          <a:p>
            <a:r>
              <a:rPr lang="en-US" dirty="0"/>
              <a:t>What to do if requested items don’t match current needs</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2</a:t>
            </a:fld>
            <a:endParaRPr lang="en-US" dirty="0"/>
          </a:p>
        </p:txBody>
      </p:sp>
      <p:pic>
        <p:nvPicPr>
          <p:cNvPr id="6" name="Picture 5" descr="A close up of a sign&#10;&#10;Description automatically generated">
            <a:extLst>
              <a:ext uri="{FF2B5EF4-FFF2-40B4-BE49-F238E27FC236}">
                <a16:creationId xmlns:a16="http://schemas.microsoft.com/office/drawing/2014/main" id="{72F7EEDC-7166-476E-A443-0AEAC87DBB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313481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457200" y="1575741"/>
            <a:ext cx="8382000" cy="2667000"/>
          </a:xfrm>
        </p:spPr>
        <p:txBody>
          <a:bodyPr/>
          <a:lstStyle/>
          <a:p>
            <a:r>
              <a:rPr lang="en-US" dirty="0"/>
              <a:t>TDA can request to cancel or delay full truckload orders that have not been purchased by USDA.</a:t>
            </a:r>
          </a:p>
          <a:p>
            <a:pPr lvl="1"/>
            <a:r>
              <a:rPr lang="en-US" sz="1400" dirty="0"/>
              <a:t>Most of 1</a:t>
            </a:r>
            <a:r>
              <a:rPr lang="en-US" sz="1400" baseline="30000" dirty="0"/>
              <a:t>st</a:t>
            </a:r>
            <a:r>
              <a:rPr lang="en-US" sz="1400" dirty="0"/>
              <a:t> round orders have been purchased by USDA.</a:t>
            </a:r>
          </a:p>
          <a:p>
            <a:r>
              <a:rPr lang="en-US" dirty="0"/>
              <a:t>If truckloads were cancelled, entitlement would be returned to CEs</a:t>
            </a:r>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p:txBody>
          <a:bodyPr/>
          <a:lstStyle/>
          <a:p>
            <a:r>
              <a:rPr lang="en-US" dirty="0"/>
              <a:t>Can an order be cancelled?</a:t>
            </a:r>
          </a:p>
        </p:txBody>
      </p:sp>
      <p:sp>
        <p:nvSpPr>
          <p:cNvPr id="4" name="Text Placeholder 3">
            <a:extLst>
              <a:ext uri="{FF2B5EF4-FFF2-40B4-BE49-F238E27FC236}">
                <a16:creationId xmlns:a16="http://schemas.microsoft.com/office/drawing/2014/main" id="{C3ABED7C-1763-4D05-A7E6-8C6324992AAA}"/>
              </a:ext>
            </a:extLst>
          </p:cNvPr>
          <p:cNvSpPr>
            <a:spLocks noGrp="1"/>
          </p:cNvSpPr>
          <p:nvPr>
            <p:ph type="body" sz="quarter" idx="12"/>
          </p:nvPr>
        </p:nvSpPr>
        <p:spPr/>
        <p:txBody>
          <a:bodyPr/>
          <a:lstStyle/>
          <a:p>
            <a:r>
              <a:rPr lang="en-US" dirty="0"/>
              <a:t>What happens to entitlement if an order is cancelled?</a:t>
            </a:r>
            <a:br>
              <a:rPr lang="en-US" dirty="0"/>
            </a:br>
            <a:endParaRPr lang="en-US" dirty="0"/>
          </a:p>
          <a:p>
            <a:endParaRPr lang="en-US" dirty="0"/>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3</a:t>
            </a:fld>
            <a:endParaRPr lang="en-US" dirty="0"/>
          </a:p>
        </p:txBody>
      </p:sp>
      <p:pic>
        <p:nvPicPr>
          <p:cNvPr id="6" name="Picture 5" descr="A close up of a sign&#10;&#10;Description automatically generated">
            <a:extLst>
              <a:ext uri="{FF2B5EF4-FFF2-40B4-BE49-F238E27FC236}">
                <a16:creationId xmlns:a16="http://schemas.microsoft.com/office/drawing/2014/main" id="{72F7EEDC-7166-476E-A443-0AEAC87DBB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193083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4DA58D-CF11-47B8-9241-25238CD62F8D}"/>
              </a:ext>
            </a:extLst>
          </p:cNvPr>
          <p:cNvSpPr>
            <a:spLocks noGrp="1"/>
          </p:cNvSpPr>
          <p:nvPr>
            <p:ph type="body" sz="quarter" idx="10"/>
          </p:nvPr>
        </p:nvSpPr>
        <p:spPr>
          <a:xfrm>
            <a:off x="397092" y="1885950"/>
            <a:ext cx="4281740" cy="2164868"/>
          </a:xfrm>
        </p:spPr>
        <p:txBody>
          <a:bodyPr/>
          <a:lstStyle/>
          <a:p>
            <a:pPr marL="285750" indent="-285750">
              <a:buFont typeface="Arial" panose="020B0604020202020204" pitchFamily="34" charset="0"/>
              <a:buChar char="•"/>
            </a:pPr>
            <a:r>
              <a:rPr lang="en-US" dirty="0"/>
              <a:t>TDA has permanently moved the process of sweeping carry-over USDA Foods at Processors from November 30</a:t>
            </a:r>
            <a:r>
              <a:rPr lang="en-US" baseline="30000" dirty="0"/>
              <a:t>th</a:t>
            </a:r>
            <a:r>
              <a:rPr lang="en-US" dirty="0"/>
              <a:t> to June 30</a:t>
            </a:r>
            <a:r>
              <a:rPr lang="en-US" baseline="30000" dirty="0"/>
              <a:t>th</a:t>
            </a:r>
            <a:r>
              <a:rPr lang="en-US" dirty="0"/>
              <a:t> annually.</a:t>
            </a:r>
          </a:p>
          <a:p>
            <a:pPr marL="285750" indent="-285750">
              <a:buFont typeface="Arial" panose="020B0604020202020204" pitchFamily="34" charset="0"/>
              <a:buChar char="•"/>
            </a:pPr>
            <a:r>
              <a:rPr lang="en-US" dirty="0"/>
              <a:t>Due to COVID-19, TDA will not sweep SY 19-20 carry-over pounds in SY 20-21.</a:t>
            </a:r>
          </a:p>
          <a:p>
            <a:pPr marL="285750" indent="-285750">
              <a:buFont typeface="Arial" panose="020B0604020202020204" pitchFamily="34" charset="0"/>
              <a:buChar char="•"/>
            </a:pPr>
            <a:r>
              <a:rPr lang="en-US" dirty="0"/>
              <a:t>USDA is monitoring processor inventories closely.</a:t>
            </a:r>
          </a:p>
          <a:p>
            <a:endParaRPr lang="en-US" dirty="0"/>
          </a:p>
        </p:txBody>
      </p:sp>
      <p:sp>
        <p:nvSpPr>
          <p:cNvPr id="7" name="Text Placeholder 6">
            <a:extLst>
              <a:ext uri="{FF2B5EF4-FFF2-40B4-BE49-F238E27FC236}">
                <a16:creationId xmlns:a16="http://schemas.microsoft.com/office/drawing/2014/main" id="{8054F333-C1B6-443D-B766-3AFDB7124765}"/>
              </a:ext>
            </a:extLst>
          </p:cNvPr>
          <p:cNvSpPr>
            <a:spLocks noGrp="1"/>
          </p:cNvSpPr>
          <p:nvPr>
            <p:ph type="body" sz="quarter" idx="11"/>
          </p:nvPr>
        </p:nvSpPr>
        <p:spPr>
          <a:xfrm>
            <a:off x="397092" y="290886"/>
            <a:ext cx="4281740" cy="1366464"/>
          </a:xfrm>
        </p:spPr>
        <p:txBody>
          <a:bodyPr/>
          <a:lstStyle/>
          <a:p>
            <a:r>
              <a:rPr lang="en-US" sz="2000" dirty="0"/>
              <a:t>Will USDA consider extending deadline for carry-over pounds for commodity processed items past November?</a:t>
            </a:r>
            <a:br>
              <a:rPr lang="en-US" sz="2000" dirty="0"/>
            </a:br>
            <a:endParaRPr lang="en-US" sz="2000" dirty="0"/>
          </a:p>
        </p:txBody>
      </p:sp>
      <p:sp>
        <p:nvSpPr>
          <p:cNvPr id="2" name="Slide Number Placeholder 1">
            <a:extLst>
              <a:ext uri="{FF2B5EF4-FFF2-40B4-BE49-F238E27FC236}">
                <a16:creationId xmlns:a16="http://schemas.microsoft.com/office/drawing/2014/main" id="{8AFFF5F7-5857-4C5A-BEF4-CF1B58BF78FF}"/>
              </a:ext>
            </a:extLst>
          </p:cNvPr>
          <p:cNvSpPr>
            <a:spLocks noGrp="1"/>
          </p:cNvSpPr>
          <p:nvPr>
            <p:ph type="sldNum" sz="quarter" idx="13"/>
          </p:nvPr>
        </p:nvSpPr>
        <p:spPr/>
        <p:txBody>
          <a:bodyPr/>
          <a:lstStyle/>
          <a:p>
            <a:fld id="{B2192B31-B341-4013-B7E8-60D2E97D576A}" type="slidenum">
              <a:rPr lang="en-US" smtClean="0"/>
              <a:pPr/>
              <a:t>4</a:t>
            </a:fld>
            <a:endParaRPr lang="en-US" dirty="0"/>
          </a:p>
        </p:txBody>
      </p:sp>
      <p:pic>
        <p:nvPicPr>
          <p:cNvPr id="9" name="Picture 8" descr="A person sitting at a table with a plate of food&#10;&#10;Description automatically generated">
            <a:extLst>
              <a:ext uri="{FF2B5EF4-FFF2-40B4-BE49-F238E27FC236}">
                <a16:creationId xmlns:a16="http://schemas.microsoft.com/office/drawing/2014/main" id="{56BBF67D-B5B4-41E1-9130-9E0FB05337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789" r="10208"/>
          <a:stretch/>
        </p:blipFill>
        <p:spPr>
          <a:xfrm>
            <a:off x="5081854" y="447950"/>
            <a:ext cx="3671326" cy="3761223"/>
          </a:xfrm>
          <a:prstGeom prst="round2SameRect">
            <a:avLst/>
          </a:prstGeom>
          <a:effectLst>
            <a:outerShdw blurRad="63500" sx="102000" sy="102000" algn="ctr" rotWithShape="0">
              <a:prstClr val="black">
                <a:alpha val="40000"/>
              </a:prstClr>
            </a:outerShdw>
          </a:effectLst>
        </p:spPr>
      </p:pic>
      <p:pic>
        <p:nvPicPr>
          <p:cNvPr id="10" name="Picture 9" descr="A close up of a sign&#10;&#10;Description automatically generated">
            <a:extLst>
              <a:ext uri="{FF2B5EF4-FFF2-40B4-BE49-F238E27FC236}">
                <a16:creationId xmlns:a16="http://schemas.microsoft.com/office/drawing/2014/main" id="{C4911543-BE64-4CC4-9092-6D4C98B46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76893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table with a plate of food&#10;&#10;Description automatically generated">
            <a:extLst>
              <a:ext uri="{FF2B5EF4-FFF2-40B4-BE49-F238E27FC236}">
                <a16:creationId xmlns:a16="http://schemas.microsoft.com/office/drawing/2014/main" id="{0075FE26-A66E-4093-A872-5F15F33986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245" b="25646"/>
          <a:stretch/>
        </p:blipFill>
        <p:spPr>
          <a:xfrm>
            <a:off x="-3036" y="0"/>
            <a:ext cx="9147035" cy="3177696"/>
          </a:xfrm>
          <a:prstGeom prst="rect">
            <a:avLst/>
          </a:prstGeom>
        </p:spPr>
      </p:pic>
      <p:sp>
        <p:nvSpPr>
          <p:cNvPr id="8" name="Rounded Rectangle 13">
            <a:extLst>
              <a:ext uri="{FF2B5EF4-FFF2-40B4-BE49-F238E27FC236}">
                <a16:creationId xmlns:a16="http://schemas.microsoft.com/office/drawing/2014/main" id="{535F71C2-E06B-4BCF-A250-16B734161A27}"/>
              </a:ext>
            </a:extLst>
          </p:cNvPr>
          <p:cNvSpPr/>
          <p:nvPr/>
        </p:nvSpPr>
        <p:spPr bwMode="auto">
          <a:xfrm>
            <a:off x="74460" y="1733550"/>
            <a:ext cx="5259540" cy="1353658"/>
          </a:xfrm>
          <a:prstGeom prst="roundRect">
            <a:avLst/>
          </a:prstGeom>
          <a:solidFill>
            <a:srgbClr val="2F6D8F">
              <a:alpha val="50000"/>
            </a:srgbClr>
          </a:solidFill>
          <a:ln w="9525">
            <a:noFill/>
            <a:round/>
            <a:headEnd/>
            <a:tailE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chemeClr val="accent4"/>
              </a:solidFill>
            </a:endParaRPr>
          </a:p>
        </p:txBody>
      </p:sp>
      <p:sp>
        <p:nvSpPr>
          <p:cNvPr id="10" name="Text Placeholder 9">
            <a:extLst>
              <a:ext uri="{FF2B5EF4-FFF2-40B4-BE49-F238E27FC236}">
                <a16:creationId xmlns:a16="http://schemas.microsoft.com/office/drawing/2014/main" id="{A33B6FFB-DB0F-4D71-928F-599664620F46}"/>
              </a:ext>
            </a:extLst>
          </p:cNvPr>
          <p:cNvSpPr>
            <a:spLocks noGrp="1"/>
          </p:cNvSpPr>
          <p:nvPr>
            <p:ph type="body" sz="quarter" idx="10"/>
          </p:nvPr>
        </p:nvSpPr>
        <p:spPr/>
        <p:txBody>
          <a:bodyPr/>
          <a:lstStyle/>
          <a:p>
            <a:r>
              <a:rPr lang="en-US" sz="2400" dirty="0"/>
              <a:t>If off-site meals are not reimbursable, would districts be able to use USDA foods?</a:t>
            </a:r>
          </a:p>
        </p:txBody>
      </p:sp>
      <p:sp>
        <p:nvSpPr>
          <p:cNvPr id="12" name="Text Placeholder 11">
            <a:extLst>
              <a:ext uri="{FF2B5EF4-FFF2-40B4-BE49-F238E27FC236}">
                <a16:creationId xmlns:a16="http://schemas.microsoft.com/office/drawing/2014/main" id="{2F6E9663-F3BA-4C7F-841C-FAB388D7BFA0}"/>
              </a:ext>
            </a:extLst>
          </p:cNvPr>
          <p:cNvSpPr>
            <a:spLocks noGrp="1"/>
          </p:cNvSpPr>
          <p:nvPr>
            <p:ph type="body" sz="quarter" idx="12"/>
          </p:nvPr>
        </p:nvSpPr>
        <p:spPr/>
        <p:txBody>
          <a:bodyPr/>
          <a:lstStyle/>
          <a:p>
            <a:r>
              <a:rPr lang="en-US" dirty="0"/>
              <a:t>USDA released a national waiver that allows for non-congregate meals in NSLP to be claimed for reimbursement through June 2021.</a:t>
            </a:r>
          </a:p>
        </p:txBody>
      </p:sp>
      <p:sp>
        <p:nvSpPr>
          <p:cNvPr id="15" name="Text Placeholder 14">
            <a:extLst>
              <a:ext uri="{FF2B5EF4-FFF2-40B4-BE49-F238E27FC236}">
                <a16:creationId xmlns:a16="http://schemas.microsoft.com/office/drawing/2014/main" id="{0DC730C9-526D-43DC-BAEE-1EF8D08138D0}"/>
              </a:ext>
            </a:extLst>
          </p:cNvPr>
          <p:cNvSpPr>
            <a:spLocks noGrp="1"/>
          </p:cNvSpPr>
          <p:nvPr>
            <p:ph type="body" sz="quarter" idx="13"/>
          </p:nvPr>
        </p:nvSpPr>
        <p:spPr/>
        <p:txBody>
          <a:bodyPr/>
          <a:lstStyle/>
          <a:p>
            <a:r>
              <a:rPr lang="en-US" dirty="0"/>
              <a:t>USDA foods can be used in a la carte sales as long as the value of the USDA food is recouped with the sale.</a:t>
            </a:r>
          </a:p>
        </p:txBody>
      </p:sp>
      <p:sp>
        <p:nvSpPr>
          <p:cNvPr id="2" name="Slide Number Placeholder 1">
            <a:extLst>
              <a:ext uri="{FF2B5EF4-FFF2-40B4-BE49-F238E27FC236}">
                <a16:creationId xmlns:a16="http://schemas.microsoft.com/office/drawing/2014/main" id="{A9F6C24C-4A20-4E59-AFD5-EE6E646BF2AD}"/>
              </a:ext>
            </a:extLst>
          </p:cNvPr>
          <p:cNvSpPr>
            <a:spLocks noGrp="1"/>
          </p:cNvSpPr>
          <p:nvPr>
            <p:ph type="sldNum" sz="quarter" idx="14"/>
          </p:nvPr>
        </p:nvSpPr>
        <p:spPr/>
        <p:txBody>
          <a:bodyPr/>
          <a:lstStyle/>
          <a:p>
            <a:fld id="{B2192B31-B341-4013-B7E8-60D2E97D576A}" type="slidenum">
              <a:rPr lang="en-US" smtClean="0"/>
              <a:pPr/>
              <a:t>5</a:t>
            </a:fld>
            <a:endParaRPr lang="en-US" dirty="0"/>
          </a:p>
        </p:txBody>
      </p:sp>
    </p:spTree>
    <p:extLst>
      <p:ext uri="{BB962C8B-B14F-4D97-AF65-F5344CB8AC3E}">
        <p14:creationId xmlns:p14="http://schemas.microsoft.com/office/powerpoint/2010/main" val="26841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C68BA0D-A7E9-48A8-A9A3-54A79FF426F0}"/>
              </a:ext>
            </a:extLst>
          </p:cNvPr>
          <p:cNvSpPr>
            <a:spLocks noGrp="1"/>
          </p:cNvSpPr>
          <p:nvPr>
            <p:ph type="body" sz="quarter" idx="10"/>
          </p:nvPr>
        </p:nvSpPr>
        <p:spPr/>
        <p:txBody>
          <a:bodyPr/>
          <a:lstStyle/>
          <a:p>
            <a:r>
              <a:rPr lang="en-US" sz="1200" dirty="0"/>
              <a:t>Pre-Allocation functionality</a:t>
            </a:r>
          </a:p>
          <a:p>
            <a:endParaRPr lang="en-US" sz="1200" dirty="0"/>
          </a:p>
          <a:p>
            <a:r>
              <a:rPr lang="en-US" sz="1200" dirty="0"/>
              <a:t>Free/Short/Long term storage</a:t>
            </a:r>
          </a:p>
        </p:txBody>
      </p:sp>
      <p:sp>
        <p:nvSpPr>
          <p:cNvPr id="14" name="Text Placeholder 13">
            <a:extLst>
              <a:ext uri="{FF2B5EF4-FFF2-40B4-BE49-F238E27FC236}">
                <a16:creationId xmlns:a16="http://schemas.microsoft.com/office/drawing/2014/main" id="{A6EED589-B598-4331-B531-C7E947F0E69F}"/>
              </a:ext>
            </a:extLst>
          </p:cNvPr>
          <p:cNvSpPr>
            <a:spLocks noGrp="1"/>
          </p:cNvSpPr>
          <p:nvPr>
            <p:ph type="body" sz="quarter" idx="11"/>
          </p:nvPr>
        </p:nvSpPr>
        <p:spPr/>
        <p:txBody>
          <a:bodyPr/>
          <a:lstStyle/>
          <a:p>
            <a:r>
              <a:rPr lang="en-US" dirty="0"/>
              <a:t>Checking inventory levels</a:t>
            </a:r>
          </a:p>
        </p:txBody>
      </p:sp>
      <p:sp>
        <p:nvSpPr>
          <p:cNvPr id="16" name="Text Placeholder 15">
            <a:extLst>
              <a:ext uri="{FF2B5EF4-FFF2-40B4-BE49-F238E27FC236}">
                <a16:creationId xmlns:a16="http://schemas.microsoft.com/office/drawing/2014/main" id="{61E81A60-DA35-41C3-9792-019D99486440}"/>
              </a:ext>
            </a:extLst>
          </p:cNvPr>
          <p:cNvSpPr>
            <a:spLocks noGrp="1"/>
          </p:cNvSpPr>
          <p:nvPr>
            <p:ph type="body" sz="quarter" idx="14"/>
          </p:nvPr>
        </p:nvSpPr>
        <p:spPr>
          <a:xfrm>
            <a:off x="533400" y="2724150"/>
            <a:ext cx="1846157" cy="719042"/>
          </a:xfrm>
        </p:spPr>
        <p:txBody>
          <a:bodyPr/>
          <a:lstStyle/>
          <a:p>
            <a:r>
              <a:rPr lang="en-US" sz="1400" dirty="0"/>
              <a:t>Weekly Commodity Bulletin</a:t>
            </a:r>
          </a:p>
        </p:txBody>
      </p:sp>
      <p:sp>
        <p:nvSpPr>
          <p:cNvPr id="17" name="Text Placeholder 16">
            <a:extLst>
              <a:ext uri="{FF2B5EF4-FFF2-40B4-BE49-F238E27FC236}">
                <a16:creationId xmlns:a16="http://schemas.microsoft.com/office/drawing/2014/main" id="{6B31D9CE-AE36-49F4-8824-14E979A5AA56}"/>
              </a:ext>
            </a:extLst>
          </p:cNvPr>
          <p:cNvSpPr>
            <a:spLocks noGrp="1"/>
          </p:cNvSpPr>
          <p:nvPr>
            <p:ph type="body" sz="quarter" idx="15"/>
          </p:nvPr>
        </p:nvSpPr>
        <p:spPr/>
        <p:txBody>
          <a:bodyPr/>
          <a:lstStyle/>
          <a:p>
            <a:r>
              <a:rPr lang="en-US" sz="1200" dirty="0"/>
              <a:t>Weekly e-mails for Brown Box, </a:t>
            </a:r>
            <a:r>
              <a:rPr lang="en-US" sz="1200" dirty="0" err="1"/>
              <a:t>FtS</a:t>
            </a:r>
            <a:r>
              <a:rPr lang="en-US" sz="1200" dirty="0"/>
              <a:t>, and Processing for TDA Warehouse deliveries</a:t>
            </a:r>
          </a:p>
          <a:p>
            <a:endParaRPr lang="en-US" sz="1200" dirty="0"/>
          </a:p>
        </p:txBody>
      </p:sp>
      <p:sp>
        <p:nvSpPr>
          <p:cNvPr id="18" name="Text Placeholder 17">
            <a:extLst>
              <a:ext uri="{FF2B5EF4-FFF2-40B4-BE49-F238E27FC236}">
                <a16:creationId xmlns:a16="http://schemas.microsoft.com/office/drawing/2014/main" id="{DD199DF7-4936-4CE1-BE04-5EC1CED4BC79}"/>
              </a:ext>
            </a:extLst>
          </p:cNvPr>
          <p:cNvSpPr>
            <a:spLocks noGrp="1"/>
          </p:cNvSpPr>
          <p:nvPr>
            <p:ph type="body" sz="quarter" idx="16"/>
          </p:nvPr>
        </p:nvSpPr>
        <p:spPr/>
        <p:txBody>
          <a:bodyPr/>
          <a:lstStyle/>
          <a:p>
            <a:r>
              <a:rPr lang="en-US" sz="1400" dirty="0"/>
              <a:t>Allocation E-mails</a:t>
            </a:r>
          </a:p>
          <a:p>
            <a:endParaRPr lang="en-US" sz="1400" dirty="0"/>
          </a:p>
        </p:txBody>
      </p:sp>
      <p:sp>
        <p:nvSpPr>
          <p:cNvPr id="19" name="Text Placeholder 18">
            <a:extLst>
              <a:ext uri="{FF2B5EF4-FFF2-40B4-BE49-F238E27FC236}">
                <a16:creationId xmlns:a16="http://schemas.microsoft.com/office/drawing/2014/main" id="{4AAEC033-7237-4DB1-88B1-0711CAE9689F}"/>
              </a:ext>
            </a:extLst>
          </p:cNvPr>
          <p:cNvSpPr>
            <a:spLocks noGrp="1"/>
          </p:cNvSpPr>
          <p:nvPr>
            <p:ph type="body" sz="quarter" idx="17"/>
          </p:nvPr>
        </p:nvSpPr>
        <p:spPr/>
        <p:txBody>
          <a:bodyPr/>
          <a:lstStyle/>
          <a:p>
            <a:r>
              <a:rPr lang="en-US" sz="1200" dirty="0"/>
              <a:t>Check entitlement balances and fresh produce offerings weekly for DOD Fresh</a:t>
            </a:r>
          </a:p>
        </p:txBody>
      </p:sp>
      <p:sp>
        <p:nvSpPr>
          <p:cNvPr id="20" name="Text Placeholder 19">
            <a:extLst>
              <a:ext uri="{FF2B5EF4-FFF2-40B4-BE49-F238E27FC236}">
                <a16:creationId xmlns:a16="http://schemas.microsoft.com/office/drawing/2014/main" id="{8B499C4F-524A-491A-A449-79D14B20611E}"/>
              </a:ext>
            </a:extLst>
          </p:cNvPr>
          <p:cNvSpPr>
            <a:spLocks noGrp="1"/>
          </p:cNvSpPr>
          <p:nvPr>
            <p:ph type="body" sz="quarter" idx="18"/>
          </p:nvPr>
        </p:nvSpPr>
        <p:spPr/>
        <p:txBody>
          <a:bodyPr/>
          <a:lstStyle/>
          <a:p>
            <a:r>
              <a:rPr lang="en-US" sz="1400" dirty="0"/>
              <a:t>FFAVORS</a:t>
            </a:r>
          </a:p>
        </p:txBody>
      </p:sp>
      <p:sp>
        <p:nvSpPr>
          <p:cNvPr id="21" name="Text Placeholder 20">
            <a:extLst>
              <a:ext uri="{FF2B5EF4-FFF2-40B4-BE49-F238E27FC236}">
                <a16:creationId xmlns:a16="http://schemas.microsoft.com/office/drawing/2014/main" id="{85919A33-288B-4F4D-B9E8-B412BEA6D31F}"/>
              </a:ext>
            </a:extLst>
          </p:cNvPr>
          <p:cNvSpPr>
            <a:spLocks noGrp="1"/>
          </p:cNvSpPr>
          <p:nvPr>
            <p:ph type="body" sz="quarter" idx="19"/>
          </p:nvPr>
        </p:nvSpPr>
        <p:spPr/>
        <p:txBody>
          <a:bodyPr/>
          <a:lstStyle/>
          <a:p>
            <a:r>
              <a:rPr lang="en-US" sz="1200" dirty="0"/>
              <a:t>Check balances monthly for pounds at processors</a:t>
            </a:r>
          </a:p>
          <a:p>
            <a:endParaRPr lang="en-US" dirty="0"/>
          </a:p>
        </p:txBody>
      </p:sp>
      <p:sp>
        <p:nvSpPr>
          <p:cNvPr id="22" name="Text Placeholder 21">
            <a:extLst>
              <a:ext uri="{FF2B5EF4-FFF2-40B4-BE49-F238E27FC236}">
                <a16:creationId xmlns:a16="http://schemas.microsoft.com/office/drawing/2014/main" id="{05AD38D3-1F34-4E54-8195-777040F08341}"/>
              </a:ext>
            </a:extLst>
          </p:cNvPr>
          <p:cNvSpPr>
            <a:spLocks noGrp="1"/>
          </p:cNvSpPr>
          <p:nvPr>
            <p:ph type="body" sz="quarter" idx="20"/>
          </p:nvPr>
        </p:nvSpPr>
        <p:spPr/>
        <p:txBody>
          <a:bodyPr/>
          <a:lstStyle/>
          <a:p>
            <a:r>
              <a:rPr lang="en-US" sz="1400" dirty="0"/>
              <a:t>K-12 and Processor </a:t>
            </a:r>
            <a:r>
              <a:rPr lang="en-US" dirty="0"/>
              <a:t>Link</a:t>
            </a:r>
          </a:p>
          <a:p>
            <a:endParaRPr lang="en-US" dirty="0"/>
          </a:p>
        </p:txBody>
      </p:sp>
      <p:sp>
        <p:nvSpPr>
          <p:cNvPr id="23" name="Rounded Rectangle 38">
            <a:extLst>
              <a:ext uri="{FF2B5EF4-FFF2-40B4-BE49-F238E27FC236}">
                <a16:creationId xmlns:a16="http://schemas.microsoft.com/office/drawing/2014/main" id="{873CD801-D87F-40B6-A92A-E9B96F377FD3}"/>
              </a:ext>
            </a:extLst>
          </p:cNvPr>
          <p:cNvSpPr/>
          <p:nvPr/>
        </p:nvSpPr>
        <p:spPr bwMode="auto">
          <a:xfrm>
            <a:off x="7000307" y="1405295"/>
            <a:ext cx="1063025" cy="106302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Rounded Rectangle 37">
            <a:extLst>
              <a:ext uri="{FF2B5EF4-FFF2-40B4-BE49-F238E27FC236}">
                <a16:creationId xmlns:a16="http://schemas.microsoft.com/office/drawing/2014/main" id="{4E3B4CAE-AFE6-4C36-BFB1-2B47D03CA2CF}"/>
              </a:ext>
            </a:extLst>
          </p:cNvPr>
          <p:cNvSpPr/>
          <p:nvPr/>
        </p:nvSpPr>
        <p:spPr bwMode="auto">
          <a:xfrm>
            <a:off x="4992732" y="1419472"/>
            <a:ext cx="1063025" cy="106302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7" name="Rounded Rectangle 36">
            <a:extLst>
              <a:ext uri="{FF2B5EF4-FFF2-40B4-BE49-F238E27FC236}">
                <a16:creationId xmlns:a16="http://schemas.microsoft.com/office/drawing/2014/main" id="{F3495062-F583-4148-A093-93408E11397B}"/>
              </a:ext>
            </a:extLst>
          </p:cNvPr>
          <p:cNvSpPr/>
          <p:nvPr/>
        </p:nvSpPr>
        <p:spPr bwMode="auto">
          <a:xfrm>
            <a:off x="2989691" y="1412383"/>
            <a:ext cx="1063025" cy="106302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8" name="Rounded Rectangle 1">
            <a:extLst>
              <a:ext uri="{FF2B5EF4-FFF2-40B4-BE49-F238E27FC236}">
                <a16:creationId xmlns:a16="http://schemas.microsoft.com/office/drawing/2014/main" id="{C252BF7F-7B62-4393-9728-41947CF4CCCA}"/>
              </a:ext>
            </a:extLst>
          </p:cNvPr>
          <p:cNvSpPr/>
          <p:nvPr/>
        </p:nvSpPr>
        <p:spPr bwMode="auto">
          <a:xfrm>
            <a:off x="977354" y="1426560"/>
            <a:ext cx="1063025" cy="106302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29" name="Group 28">
            <a:extLst>
              <a:ext uri="{FF2B5EF4-FFF2-40B4-BE49-F238E27FC236}">
                <a16:creationId xmlns:a16="http://schemas.microsoft.com/office/drawing/2014/main" id="{F9E2354F-6D58-4430-9CD1-8F4523CCA4E6}"/>
              </a:ext>
            </a:extLst>
          </p:cNvPr>
          <p:cNvGrpSpPr/>
          <p:nvPr/>
        </p:nvGrpSpPr>
        <p:grpSpPr>
          <a:xfrm>
            <a:off x="1257848" y="1657303"/>
            <a:ext cx="479436" cy="544549"/>
            <a:chOff x="844033" y="3943060"/>
            <a:chExt cx="323508" cy="367443"/>
          </a:xfrm>
          <a:solidFill>
            <a:schemeClr val="bg1"/>
          </a:solidFill>
        </p:grpSpPr>
        <p:sp>
          <p:nvSpPr>
            <p:cNvPr id="30" name="Freeform 32">
              <a:extLst>
                <a:ext uri="{FF2B5EF4-FFF2-40B4-BE49-F238E27FC236}">
                  <a16:creationId xmlns:a16="http://schemas.microsoft.com/office/drawing/2014/main" id="{C9547331-0D07-48BE-8E88-87A0620540C7}"/>
                </a:ext>
              </a:extLst>
            </p:cNvPr>
            <p:cNvSpPr>
              <a:spLocks noEditPoints="1"/>
            </p:cNvSpPr>
            <p:nvPr/>
          </p:nvSpPr>
          <p:spPr bwMode="auto">
            <a:xfrm>
              <a:off x="844033" y="4012954"/>
              <a:ext cx="323508" cy="297549"/>
            </a:xfrm>
            <a:custGeom>
              <a:avLst/>
              <a:gdLst/>
              <a:ahLst/>
              <a:cxnLst>
                <a:cxn ang="0">
                  <a:pos x="51" y="15"/>
                </a:cxn>
                <a:cxn ang="0">
                  <a:pos x="0" y="44"/>
                </a:cxn>
                <a:cxn ang="0">
                  <a:pos x="37" y="94"/>
                </a:cxn>
                <a:cxn ang="0">
                  <a:pos x="51" y="87"/>
                </a:cxn>
                <a:cxn ang="0">
                  <a:pos x="66" y="94"/>
                </a:cxn>
                <a:cxn ang="0">
                  <a:pos x="102" y="44"/>
                </a:cxn>
                <a:cxn ang="0">
                  <a:pos x="51" y="15"/>
                </a:cxn>
                <a:cxn ang="0">
                  <a:pos x="22" y="73"/>
                </a:cxn>
                <a:cxn ang="0">
                  <a:pos x="22" y="22"/>
                </a:cxn>
                <a:cxn ang="0">
                  <a:pos x="37" y="22"/>
                </a:cxn>
                <a:cxn ang="0">
                  <a:pos x="22" y="73"/>
                </a:cxn>
              </a:cxnLst>
              <a:rect l="0" t="0" r="r" b="b"/>
              <a:pathLst>
                <a:path w="102" h="94">
                  <a:moveTo>
                    <a:pt x="51" y="15"/>
                  </a:moveTo>
                  <a:cubicBezTo>
                    <a:pt x="13" y="0"/>
                    <a:pt x="0" y="22"/>
                    <a:pt x="0" y="44"/>
                  </a:cubicBezTo>
                  <a:cubicBezTo>
                    <a:pt x="0" y="65"/>
                    <a:pt x="26" y="94"/>
                    <a:pt x="37" y="94"/>
                  </a:cubicBezTo>
                  <a:cubicBezTo>
                    <a:pt x="51" y="94"/>
                    <a:pt x="51" y="87"/>
                    <a:pt x="51" y="87"/>
                  </a:cubicBezTo>
                  <a:cubicBezTo>
                    <a:pt x="51" y="87"/>
                    <a:pt x="51" y="94"/>
                    <a:pt x="66" y="94"/>
                  </a:cubicBezTo>
                  <a:cubicBezTo>
                    <a:pt x="76" y="94"/>
                    <a:pt x="102" y="65"/>
                    <a:pt x="102" y="44"/>
                  </a:cubicBezTo>
                  <a:cubicBezTo>
                    <a:pt x="102" y="22"/>
                    <a:pt x="89" y="0"/>
                    <a:pt x="51" y="15"/>
                  </a:cubicBezTo>
                  <a:close/>
                  <a:moveTo>
                    <a:pt x="22" y="73"/>
                  </a:moveTo>
                  <a:cubicBezTo>
                    <a:pt x="0" y="44"/>
                    <a:pt x="22" y="22"/>
                    <a:pt x="22" y="22"/>
                  </a:cubicBezTo>
                  <a:cubicBezTo>
                    <a:pt x="37" y="22"/>
                    <a:pt x="37" y="22"/>
                    <a:pt x="37" y="22"/>
                  </a:cubicBezTo>
                  <a:cubicBezTo>
                    <a:pt x="37" y="22"/>
                    <a:pt x="22" y="36"/>
                    <a:pt x="22" y="73"/>
                  </a:cubicBez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31" name="Freeform 33">
              <a:extLst>
                <a:ext uri="{FF2B5EF4-FFF2-40B4-BE49-F238E27FC236}">
                  <a16:creationId xmlns:a16="http://schemas.microsoft.com/office/drawing/2014/main" id="{5AC72C72-1FAE-4E58-B237-6F453F122608}"/>
                </a:ext>
              </a:extLst>
            </p:cNvPr>
            <p:cNvSpPr>
              <a:spLocks/>
            </p:cNvSpPr>
            <p:nvPr/>
          </p:nvSpPr>
          <p:spPr bwMode="auto">
            <a:xfrm>
              <a:off x="913927" y="3943060"/>
              <a:ext cx="91860" cy="91860"/>
            </a:xfrm>
            <a:custGeom>
              <a:avLst/>
              <a:gdLst/>
              <a:ahLst/>
              <a:cxnLst>
                <a:cxn ang="0">
                  <a:pos x="29" y="29"/>
                </a:cxn>
                <a:cxn ang="0">
                  <a:pos x="15" y="0"/>
                </a:cxn>
                <a:cxn ang="0">
                  <a:pos x="0" y="0"/>
                </a:cxn>
                <a:cxn ang="0">
                  <a:pos x="22" y="29"/>
                </a:cxn>
                <a:cxn ang="0">
                  <a:pos x="29" y="29"/>
                </a:cxn>
              </a:cxnLst>
              <a:rect l="0" t="0" r="r" b="b"/>
              <a:pathLst>
                <a:path w="29" h="29">
                  <a:moveTo>
                    <a:pt x="29" y="29"/>
                  </a:moveTo>
                  <a:cubicBezTo>
                    <a:pt x="22" y="15"/>
                    <a:pt x="15" y="0"/>
                    <a:pt x="15" y="0"/>
                  </a:cubicBezTo>
                  <a:cubicBezTo>
                    <a:pt x="0" y="0"/>
                    <a:pt x="0" y="0"/>
                    <a:pt x="0" y="0"/>
                  </a:cubicBezTo>
                  <a:cubicBezTo>
                    <a:pt x="22" y="29"/>
                    <a:pt x="22" y="29"/>
                    <a:pt x="22" y="29"/>
                  </a:cubicBezTo>
                  <a:lnTo>
                    <a:pt x="29" y="29"/>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32" name="Freeform 34">
              <a:extLst>
                <a:ext uri="{FF2B5EF4-FFF2-40B4-BE49-F238E27FC236}">
                  <a16:creationId xmlns:a16="http://schemas.microsoft.com/office/drawing/2014/main" id="{CFE9FC79-74AC-4674-BED9-DBC828913E3A}"/>
                </a:ext>
              </a:extLst>
            </p:cNvPr>
            <p:cNvSpPr>
              <a:spLocks/>
            </p:cNvSpPr>
            <p:nvPr/>
          </p:nvSpPr>
          <p:spPr bwMode="auto">
            <a:xfrm>
              <a:off x="1005788" y="3943060"/>
              <a:ext cx="113828" cy="91860"/>
            </a:xfrm>
            <a:custGeom>
              <a:avLst/>
              <a:gdLst/>
              <a:ahLst/>
              <a:cxnLst>
                <a:cxn ang="0">
                  <a:pos x="36" y="0"/>
                </a:cxn>
                <a:cxn ang="0">
                  <a:pos x="0" y="29"/>
                </a:cxn>
                <a:cxn ang="0">
                  <a:pos x="36" y="0"/>
                </a:cxn>
              </a:cxnLst>
              <a:rect l="0" t="0" r="r" b="b"/>
              <a:pathLst>
                <a:path w="36" h="29">
                  <a:moveTo>
                    <a:pt x="36" y="0"/>
                  </a:moveTo>
                  <a:cubicBezTo>
                    <a:pt x="36" y="0"/>
                    <a:pt x="0" y="0"/>
                    <a:pt x="0" y="29"/>
                  </a:cubicBezTo>
                  <a:cubicBezTo>
                    <a:pt x="0" y="29"/>
                    <a:pt x="36" y="29"/>
                    <a:pt x="36" y="0"/>
                  </a:cubicBez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grpSp>
      <p:sp>
        <p:nvSpPr>
          <p:cNvPr id="33" name="Freeform 23">
            <a:extLst>
              <a:ext uri="{FF2B5EF4-FFF2-40B4-BE49-F238E27FC236}">
                <a16:creationId xmlns:a16="http://schemas.microsoft.com/office/drawing/2014/main" id="{BDFB0D32-9DCB-4E58-A6AA-6D6DC9E67A8F}"/>
              </a:ext>
            </a:extLst>
          </p:cNvPr>
          <p:cNvSpPr>
            <a:spLocks noEditPoints="1"/>
          </p:cNvSpPr>
          <p:nvPr/>
        </p:nvSpPr>
        <p:spPr bwMode="auto">
          <a:xfrm>
            <a:off x="3217599" y="1712314"/>
            <a:ext cx="571409" cy="474082"/>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9">
            <a:extLst>
              <a:ext uri="{FF2B5EF4-FFF2-40B4-BE49-F238E27FC236}">
                <a16:creationId xmlns:a16="http://schemas.microsoft.com/office/drawing/2014/main" id="{9254B7CE-4C1C-424D-8770-305C094A37CB}"/>
              </a:ext>
            </a:extLst>
          </p:cNvPr>
          <p:cNvSpPr>
            <a:spLocks noEditPoints="1"/>
          </p:cNvSpPr>
          <p:nvPr/>
        </p:nvSpPr>
        <p:spPr bwMode="auto">
          <a:xfrm>
            <a:off x="7379476" y="1719791"/>
            <a:ext cx="328648" cy="523155"/>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5" name="Group 34">
            <a:extLst>
              <a:ext uri="{FF2B5EF4-FFF2-40B4-BE49-F238E27FC236}">
                <a16:creationId xmlns:a16="http://schemas.microsoft.com/office/drawing/2014/main" id="{14C0C89F-083C-42D5-ADEF-B87DBDBA65FA}"/>
              </a:ext>
            </a:extLst>
          </p:cNvPr>
          <p:cNvGrpSpPr/>
          <p:nvPr/>
        </p:nvGrpSpPr>
        <p:grpSpPr>
          <a:xfrm>
            <a:off x="5295550" y="1708169"/>
            <a:ext cx="415849" cy="478227"/>
            <a:chOff x="1582910" y="3943060"/>
            <a:chExt cx="319514" cy="367441"/>
          </a:xfrm>
          <a:solidFill>
            <a:schemeClr val="bg1"/>
          </a:solidFill>
        </p:grpSpPr>
        <p:sp>
          <p:nvSpPr>
            <p:cNvPr id="36" name="Freeform 232">
              <a:extLst>
                <a:ext uri="{FF2B5EF4-FFF2-40B4-BE49-F238E27FC236}">
                  <a16:creationId xmlns:a16="http://schemas.microsoft.com/office/drawing/2014/main" id="{95BE9FC5-CF93-49BB-ABDF-F42A47609B86}"/>
                </a:ext>
              </a:extLst>
            </p:cNvPr>
            <p:cNvSpPr>
              <a:spLocks noEditPoints="1"/>
            </p:cNvSpPr>
            <p:nvPr/>
          </p:nvSpPr>
          <p:spPr bwMode="auto">
            <a:xfrm>
              <a:off x="1582910" y="3943060"/>
              <a:ext cx="319514" cy="367441"/>
            </a:xfrm>
            <a:custGeom>
              <a:avLst/>
              <a:gdLst/>
              <a:ahLst/>
              <a:cxnLst>
                <a:cxn ang="0">
                  <a:pos x="98" y="42"/>
                </a:cxn>
                <a:cxn ang="0">
                  <a:pos x="86" y="31"/>
                </a:cxn>
                <a:cxn ang="0">
                  <a:pos x="83" y="28"/>
                </a:cxn>
                <a:cxn ang="0">
                  <a:pos x="80" y="25"/>
                </a:cxn>
                <a:cxn ang="0">
                  <a:pos x="80" y="20"/>
                </a:cxn>
                <a:cxn ang="0">
                  <a:pos x="79" y="6"/>
                </a:cxn>
                <a:cxn ang="0">
                  <a:pos x="70" y="0"/>
                </a:cxn>
                <a:cxn ang="0">
                  <a:pos x="27" y="1"/>
                </a:cxn>
                <a:cxn ang="0">
                  <a:pos x="21" y="10"/>
                </a:cxn>
                <a:cxn ang="0">
                  <a:pos x="21" y="22"/>
                </a:cxn>
                <a:cxn ang="0">
                  <a:pos x="15" y="28"/>
                </a:cxn>
                <a:cxn ang="0">
                  <a:pos x="1" y="42"/>
                </a:cxn>
                <a:cxn ang="0">
                  <a:pos x="0" y="46"/>
                </a:cxn>
                <a:cxn ang="0">
                  <a:pos x="0" y="52"/>
                </a:cxn>
                <a:cxn ang="0">
                  <a:pos x="0" y="85"/>
                </a:cxn>
                <a:cxn ang="0">
                  <a:pos x="0" y="107"/>
                </a:cxn>
                <a:cxn ang="0">
                  <a:pos x="0" y="114"/>
                </a:cxn>
                <a:cxn ang="0">
                  <a:pos x="5" y="116"/>
                </a:cxn>
                <a:cxn ang="0">
                  <a:pos x="51" y="116"/>
                </a:cxn>
                <a:cxn ang="0">
                  <a:pos x="56" y="116"/>
                </a:cxn>
                <a:cxn ang="0">
                  <a:pos x="62" y="116"/>
                </a:cxn>
                <a:cxn ang="0">
                  <a:pos x="67" y="116"/>
                </a:cxn>
                <a:cxn ang="0">
                  <a:pos x="95" y="116"/>
                </a:cxn>
                <a:cxn ang="0">
                  <a:pos x="99" y="116"/>
                </a:cxn>
                <a:cxn ang="0">
                  <a:pos x="101" y="57"/>
                </a:cxn>
                <a:cxn ang="0">
                  <a:pos x="101" y="48"/>
                </a:cxn>
                <a:cxn ang="0">
                  <a:pos x="29" y="17"/>
                </a:cxn>
                <a:cxn ang="0">
                  <a:pos x="29" y="10"/>
                </a:cxn>
                <a:cxn ang="0">
                  <a:pos x="70" y="8"/>
                </a:cxn>
                <a:cxn ang="0">
                  <a:pos x="72" y="20"/>
                </a:cxn>
                <a:cxn ang="0">
                  <a:pos x="69" y="22"/>
                </a:cxn>
                <a:cxn ang="0">
                  <a:pos x="33" y="22"/>
                </a:cxn>
                <a:cxn ang="0">
                  <a:pos x="29" y="20"/>
                </a:cxn>
                <a:cxn ang="0">
                  <a:pos x="58" y="56"/>
                </a:cxn>
                <a:cxn ang="0">
                  <a:pos x="58" y="107"/>
                </a:cxn>
                <a:cxn ang="0">
                  <a:pos x="55" y="109"/>
                </a:cxn>
                <a:cxn ang="0">
                  <a:pos x="9" y="109"/>
                </a:cxn>
                <a:cxn ang="0">
                  <a:pos x="7" y="53"/>
                </a:cxn>
                <a:cxn ang="0">
                  <a:pos x="53" y="51"/>
                </a:cxn>
                <a:cxn ang="0">
                  <a:pos x="58" y="53"/>
                </a:cxn>
                <a:cxn ang="0">
                  <a:pos x="64" y="42"/>
                </a:cxn>
                <a:cxn ang="0">
                  <a:pos x="59" y="44"/>
                </a:cxn>
                <a:cxn ang="0">
                  <a:pos x="12" y="44"/>
                </a:cxn>
                <a:cxn ang="0">
                  <a:pos x="23" y="31"/>
                </a:cxn>
                <a:cxn ang="0">
                  <a:pos x="27" y="29"/>
                </a:cxn>
                <a:cxn ang="0">
                  <a:pos x="70" y="29"/>
                </a:cxn>
                <a:cxn ang="0">
                  <a:pos x="76" y="29"/>
                </a:cxn>
                <a:cxn ang="0">
                  <a:pos x="74" y="32"/>
                </a:cxn>
                <a:cxn ang="0">
                  <a:pos x="94" y="107"/>
                </a:cxn>
                <a:cxn ang="0">
                  <a:pos x="67" y="109"/>
                </a:cxn>
                <a:cxn ang="0">
                  <a:pos x="65" y="53"/>
                </a:cxn>
                <a:cxn ang="0">
                  <a:pos x="78" y="38"/>
                </a:cxn>
                <a:cxn ang="0">
                  <a:pos x="82" y="37"/>
                </a:cxn>
                <a:cxn ang="0">
                  <a:pos x="88" y="43"/>
                </a:cxn>
                <a:cxn ang="0">
                  <a:pos x="94" y="51"/>
                </a:cxn>
              </a:cxnLst>
              <a:rect l="0" t="0" r="r" b="b"/>
              <a:pathLst>
                <a:path w="101" h="116">
                  <a:moveTo>
                    <a:pt x="100" y="45"/>
                  </a:moveTo>
                  <a:cubicBezTo>
                    <a:pt x="100" y="44"/>
                    <a:pt x="99" y="43"/>
                    <a:pt x="98" y="42"/>
                  </a:cubicBezTo>
                  <a:cubicBezTo>
                    <a:pt x="88" y="33"/>
                    <a:pt x="88" y="33"/>
                    <a:pt x="88" y="33"/>
                  </a:cubicBezTo>
                  <a:cubicBezTo>
                    <a:pt x="87" y="32"/>
                    <a:pt x="87" y="31"/>
                    <a:pt x="86" y="31"/>
                  </a:cubicBezTo>
                  <a:cubicBezTo>
                    <a:pt x="86" y="31"/>
                    <a:pt x="85" y="30"/>
                    <a:pt x="84" y="29"/>
                  </a:cubicBezTo>
                  <a:cubicBezTo>
                    <a:pt x="83" y="28"/>
                    <a:pt x="83" y="28"/>
                    <a:pt x="83" y="28"/>
                  </a:cubicBezTo>
                  <a:cubicBezTo>
                    <a:pt x="83" y="27"/>
                    <a:pt x="82" y="26"/>
                    <a:pt x="81" y="26"/>
                  </a:cubicBezTo>
                  <a:cubicBezTo>
                    <a:pt x="81" y="26"/>
                    <a:pt x="80" y="25"/>
                    <a:pt x="80" y="25"/>
                  </a:cubicBezTo>
                  <a:cubicBezTo>
                    <a:pt x="80" y="24"/>
                    <a:pt x="80" y="24"/>
                    <a:pt x="80" y="23"/>
                  </a:cubicBezTo>
                  <a:cubicBezTo>
                    <a:pt x="80" y="23"/>
                    <a:pt x="80" y="21"/>
                    <a:pt x="80" y="20"/>
                  </a:cubicBezTo>
                  <a:cubicBezTo>
                    <a:pt x="80" y="10"/>
                    <a:pt x="80" y="10"/>
                    <a:pt x="80" y="10"/>
                  </a:cubicBezTo>
                  <a:cubicBezTo>
                    <a:pt x="80" y="8"/>
                    <a:pt x="79" y="7"/>
                    <a:pt x="79" y="6"/>
                  </a:cubicBezTo>
                  <a:cubicBezTo>
                    <a:pt x="74" y="1"/>
                    <a:pt x="74" y="1"/>
                    <a:pt x="74" y="1"/>
                  </a:cubicBezTo>
                  <a:cubicBezTo>
                    <a:pt x="73" y="1"/>
                    <a:pt x="71" y="0"/>
                    <a:pt x="70" y="0"/>
                  </a:cubicBezTo>
                  <a:cubicBezTo>
                    <a:pt x="31" y="0"/>
                    <a:pt x="31" y="0"/>
                    <a:pt x="31" y="0"/>
                  </a:cubicBezTo>
                  <a:cubicBezTo>
                    <a:pt x="30" y="0"/>
                    <a:pt x="28" y="1"/>
                    <a:pt x="27" y="1"/>
                  </a:cubicBezTo>
                  <a:cubicBezTo>
                    <a:pt x="22" y="6"/>
                    <a:pt x="22" y="6"/>
                    <a:pt x="22" y="6"/>
                  </a:cubicBezTo>
                  <a:cubicBezTo>
                    <a:pt x="22" y="7"/>
                    <a:pt x="21" y="8"/>
                    <a:pt x="21" y="10"/>
                  </a:cubicBezTo>
                  <a:cubicBezTo>
                    <a:pt x="21" y="20"/>
                    <a:pt x="21" y="20"/>
                    <a:pt x="21" y="20"/>
                  </a:cubicBezTo>
                  <a:cubicBezTo>
                    <a:pt x="21" y="21"/>
                    <a:pt x="21" y="22"/>
                    <a:pt x="21" y="22"/>
                  </a:cubicBezTo>
                  <a:cubicBezTo>
                    <a:pt x="21" y="22"/>
                    <a:pt x="20" y="23"/>
                    <a:pt x="20" y="23"/>
                  </a:cubicBezTo>
                  <a:cubicBezTo>
                    <a:pt x="15" y="28"/>
                    <a:pt x="15" y="28"/>
                    <a:pt x="15" y="28"/>
                  </a:cubicBezTo>
                  <a:cubicBezTo>
                    <a:pt x="14" y="29"/>
                    <a:pt x="13" y="30"/>
                    <a:pt x="12" y="31"/>
                  </a:cubicBezTo>
                  <a:cubicBezTo>
                    <a:pt x="1" y="42"/>
                    <a:pt x="1" y="42"/>
                    <a:pt x="1" y="42"/>
                  </a:cubicBezTo>
                  <a:cubicBezTo>
                    <a:pt x="0" y="43"/>
                    <a:pt x="0" y="44"/>
                    <a:pt x="0" y="44"/>
                  </a:cubicBezTo>
                  <a:cubicBezTo>
                    <a:pt x="0" y="44"/>
                    <a:pt x="0" y="45"/>
                    <a:pt x="0" y="46"/>
                  </a:cubicBezTo>
                  <a:cubicBezTo>
                    <a:pt x="0" y="49"/>
                    <a:pt x="0" y="49"/>
                    <a:pt x="0" y="49"/>
                  </a:cubicBezTo>
                  <a:cubicBezTo>
                    <a:pt x="0" y="50"/>
                    <a:pt x="0" y="52"/>
                    <a:pt x="0" y="52"/>
                  </a:cubicBezTo>
                  <a:cubicBezTo>
                    <a:pt x="0" y="53"/>
                    <a:pt x="0" y="55"/>
                    <a:pt x="0" y="56"/>
                  </a:cubicBezTo>
                  <a:cubicBezTo>
                    <a:pt x="0" y="85"/>
                    <a:pt x="0" y="85"/>
                    <a:pt x="0" y="85"/>
                  </a:cubicBezTo>
                  <a:cubicBezTo>
                    <a:pt x="0" y="86"/>
                    <a:pt x="0" y="88"/>
                    <a:pt x="0" y="89"/>
                  </a:cubicBezTo>
                  <a:cubicBezTo>
                    <a:pt x="0" y="107"/>
                    <a:pt x="0" y="107"/>
                    <a:pt x="0" y="107"/>
                  </a:cubicBezTo>
                  <a:cubicBezTo>
                    <a:pt x="0" y="108"/>
                    <a:pt x="0" y="110"/>
                    <a:pt x="0" y="111"/>
                  </a:cubicBezTo>
                  <a:cubicBezTo>
                    <a:pt x="0" y="114"/>
                    <a:pt x="0" y="114"/>
                    <a:pt x="0" y="114"/>
                  </a:cubicBezTo>
                  <a:cubicBezTo>
                    <a:pt x="0" y="116"/>
                    <a:pt x="1" y="116"/>
                    <a:pt x="2" y="116"/>
                  </a:cubicBezTo>
                  <a:cubicBezTo>
                    <a:pt x="5" y="116"/>
                    <a:pt x="5" y="116"/>
                    <a:pt x="5" y="116"/>
                  </a:cubicBezTo>
                  <a:cubicBezTo>
                    <a:pt x="6" y="116"/>
                    <a:pt x="8" y="116"/>
                    <a:pt x="9" y="116"/>
                  </a:cubicBezTo>
                  <a:cubicBezTo>
                    <a:pt x="51" y="116"/>
                    <a:pt x="51" y="116"/>
                    <a:pt x="51" y="116"/>
                  </a:cubicBezTo>
                  <a:cubicBezTo>
                    <a:pt x="52" y="116"/>
                    <a:pt x="54" y="116"/>
                    <a:pt x="55" y="116"/>
                  </a:cubicBezTo>
                  <a:cubicBezTo>
                    <a:pt x="56" y="116"/>
                    <a:pt x="56" y="116"/>
                    <a:pt x="56" y="116"/>
                  </a:cubicBezTo>
                  <a:cubicBezTo>
                    <a:pt x="57" y="116"/>
                    <a:pt x="58" y="116"/>
                    <a:pt x="59" y="116"/>
                  </a:cubicBezTo>
                  <a:cubicBezTo>
                    <a:pt x="60" y="116"/>
                    <a:pt x="61" y="116"/>
                    <a:pt x="62" y="116"/>
                  </a:cubicBezTo>
                  <a:cubicBezTo>
                    <a:pt x="63" y="116"/>
                    <a:pt x="63" y="116"/>
                    <a:pt x="63" y="116"/>
                  </a:cubicBezTo>
                  <a:cubicBezTo>
                    <a:pt x="64" y="116"/>
                    <a:pt x="66" y="116"/>
                    <a:pt x="67" y="116"/>
                  </a:cubicBezTo>
                  <a:cubicBezTo>
                    <a:pt x="92" y="116"/>
                    <a:pt x="92" y="116"/>
                    <a:pt x="92" y="116"/>
                  </a:cubicBezTo>
                  <a:cubicBezTo>
                    <a:pt x="93" y="116"/>
                    <a:pt x="95" y="116"/>
                    <a:pt x="95" y="116"/>
                  </a:cubicBezTo>
                  <a:cubicBezTo>
                    <a:pt x="96" y="116"/>
                    <a:pt x="97" y="116"/>
                    <a:pt x="99" y="116"/>
                  </a:cubicBezTo>
                  <a:cubicBezTo>
                    <a:pt x="99" y="116"/>
                    <a:pt x="99" y="116"/>
                    <a:pt x="99" y="116"/>
                  </a:cubicBezTo>
                  <a:cubicBezTo>
                    <a:pt x="100" y="116"/>
                    <a:pt x="101" y="116"/>
                    <a:pt x="101" y="114"/>
                  </a:cubicBezTo>
                  <a:cubicBezTo>
                    <a:pt x="101" y="57"/>
                    <a:pt x="101" y="57"/>
                    <a:pt x="101" y="57"/>
                  </a:cubicBezTo>
                  <a:cubicBezTo>
                    <a:pt x="101" y="56"/>
                    <a:pt x="101" y="55"/>
                    <a:pt x="101" y="53"/>
                  </a:cubicBezTo>
                  <a:cubicBezTo>
                    <a:pt x="101" y="48"/>
                    <a:pt x="101" y="48"/>
                    <a:pt x="101" y="48"/>
                  </a:cubicBezTo>
                  <a:cubicBezTo>
                    <a:pt x="101" y="47"/>
                    <a:pt x="101" y="45"/>
                    <a:pt x="100" y="45"/>
                  </a:cubicBezTo>
                  <a:close/>
                  <a:moveTo>
                    <a:pt x="29" y="17"/>
                  </a:moveTo>
                  <a:cubicBezTo>
                    <a:pt x="29" y="16"/>
                    <a:pt x="29" y="14"/>
                    <a:pt x="29" y="13"/>
                  </a:cubicBezTo>
                  <a:cubicBezTo>
                    <a:pt x="29" y="10"/>
                    <a:pt x="29" y="10"/>
                    <a:pt x="29" y="10"/>
                  </a:cubicBezTo>
                  <a:cubicBezTo>
                    <a:pt x="29" y="8"/>
                    <a:pt x="30" y="8"/>
                    <a:pt x="31" y="8"/>
                  </a:cubicBezTo>
                  <a:cubicBezTo>
                    <a:pt x="70" y="8"/>
                    <a:pt x="70" y="8"/>
                    <a:pt x="70" y="8"/>
                  </a:cubicBezTo>
                  <a:cubicBezTo>
                    <a:pt x="71" y="8"/>
                    <a:pt x="72" y="8"/>
                    <a:pt x="72" y="10"/>
                  </a:cubicBezTo>
                  <a:cubicBezTo>
                    <a:pt x="72" y="20"/>
                    <a:pt x="72" y="20"/>
                    <a:pt x="72" y="20"/>
                  </a:cubicBezTo>
                  <a:cubicBezTo>
                    <a:pt x="72" y="21"/>
                    <a:pt x="71" y="22"/>
                    <a:pt x="70" y="22"/>
                  </a:cubicBezTo>
                  <a:cubicBezTo>
                    <a:pt x="69" y="22"/>
                    <a:pt x="69" y="22"/>
                    <a:pt x="69" y="22"/>
                  </a:cubicBezTo>
                  <a:cubicBezTo>
                    <a:pt x="68" y="22"/>
                    <a:pt x="66" y="22"/>
                    <a:pt x="65" y="22"/>
                  </a:cubicBezTo>
                  <a:cubicBezTo>
                    <a:pt x="33" y="22"/>
                    <a:pt x="33" y="22"/>
                    <a:pt x="33" y="22"/>
                  </a:cubicBezTo>
                  <a:cubicBezTo>
                    <a:pt x="32" y="22"/>
                    <a:pt x="31" y="22"/>
                    <a:pt x="30" y="22"/>
                  </a:cubicBezTo>
                  <a:cubicBezTo>
                    <a:pt x="29" y="22"/>
                    <a:pt x="29" y="21"/>
                    <a:pt x="29" y="20"/>
                  </a:cubicBezTo>
                  <a:lnTo>
                    <a:pt x="29" y="17"/>
                  </a:lnTo>
                  <a:close/>
                  <a:moveTo>
                    <a:pt x="58" y="56"/>
                  </a:moveTo>
                  <a:cubicBezTo>
                    <a:pt x="58" y="57"/>
                    <a:pt x="58" y="59"/>
                    <a:pt x="58" y="60"/>
                  </a:cubicBezTo>
                  <a:cubicBezTo>
                    <a:pt x="58" y="107"/>
                    <a:pt x="58" y="107"/>
                    <a:pt x="58" y="107"/>
                  </a:cubicBezTo>
                  <a:cubicBezTo>
                    <a:pt x="58" y="108"/>
                    <a:pt x="57" y="109"/>
                    <a:pt x="56" y="109"/>
                  </a:cubicBezTo>
                  <a:cubicBezTo>
                    <a:pt x="55" y="109"/>
                    <a:pt x="55" y="109"/>
                    <a:pt x="55" y="109"/>
                  </a:cubicBezTo>
                  <a:cubicBezTo>
                    <a:pt x="54" y="109"/>
                    <a:pt x="52" y="109"/>
                    <a:pt x="51" y="109"/>
                  </a:cubicBezTo>
                  <a:cubicBezTo>
                    <a:pt x="9" y="109"/>
                    <a:pt x="9" y="109"/>
                    <a:pt x="9" y="109"/>
                  </a:cubicBezTo>
                  <a:cubicBezTo>
                    <a:pt x="8" y="109"/>
                    <a:pt x="7" y="108"/>
                    <a:pt x="7" y="107"/>
                  </a:cubicBezTo>
                  <a:cubicBezTo>
                    <a:pt x="7" y="53"/>
                    <a:pt x="7" y="53"/>
                    <a:pt x="7" y="53"/>
                  </a:cubicBezTo>
                  <a:cubicBezTo>
                    <a:pt x="7" y="52"/>
                    <a:pt x="8" y="51"/>
                    <a:pt x="9" y="51"/>
                  </a:cubicBezTo>
                  <a:cubicBezTo>
                    <a:pt x="53" y="51"/>
                    <a:pt x="53" y="51"/>
                    <a:pt x="53" y="51"/>
                  </a:cubicBezTo>
                  <a:cubicBezTo>
                    <a:pt x="54" y="51"/>
                    <a:pt x="56" y="51"/>
                    <a:pt x="56" y="51"/>
                  </a:cubicBezTo>
                  <a:cubicBezTo>
                    <a:pt x="57" y="51"/>
                    <a:pt x="58" y="52"/>
                    <a:pt x="58" y="53"/>
                  </a:cubicBezTo>
                  <a:lnTo>
                    <a:pt x="58" y="56"/>
                  </a:lnTo>
                  <a:close/>
                  <a:moveTo>
                    <a:pt x="64" y="42"/>
                  </a:moveTo>
                  <a:cubicBezTo>
                    <a:pt x="63" y="43"/>
                    <a:pt x="62" y="44"/>
                    <a:pt x="61" y="44"/>
                  </a:cubicBezTo>
                  <a:cubicBezTo>
                    <a:pt x="61" y="44"/>
                    <a:pt x="60" y="44"/>
                    <a:pt x="59" y="44"/>
                  </a:cubicBezTo>
                  <a:cubicBezTo>
                    <a:pt x="58" y="44"/>
                    <a:pt x="57" y="44"/>
                    <a:pt x="56" y="44"/>
                  </a:cubicBezTo>
                  <a:cubicBezTo>
                    <a:pt x="12" y="44"/>
                    <a:pt x="12" y="44"/>
                    <a:pt x="12" y="44"/>
                  </a:cubicBezTo>
                  <a:cubicBezTo>
                    <a:pt x="10" y="44"/>
                    <a:pt x="10" y="43"/>
                    <a:pt x="11" y="42"/>
                  </a:cubicBezTo>
                  <a:cubicBezTo>
                    <a:pt x="23" y="31"/>
                    <a:pt x="23" y="31"/>
                    <a:pt x="23" y="31"/>
                  </a:cubicBezTo>
                  <a:cubicBezTo>
                    <a:pt x="23" y="30"/>
                    <a:pt x="25" y="29"/>
                    <a:pt x="26" y="29"/>
                  </a:cubicBezTo>
                  <a:cubicBezTo>
                    <a:pt x="27" y="29"/>
                    <a:pt x="27" y="29"/>
                    <a:pt x="27" y="29"/>
                  </a:cubicBezTo>
                  <a:cubicBezTo>
                    <a:pt x="28" y="29"/>
                    <a:pt x="30" y="29"/>
                    <a:pt x="31" y="29"/>
                  </a:cubicBezTo>
                  <a:cubicBezTo>
                    <a:pt x="70" y="29"/>
                    <a:pt x="70" y="29"/>
                    <a:pt x="70" y="29"/>
                  </a:cubicBezTo>
                  <a:cubicBezTo>
                    <a:pt x="71" y="29"/>
                    <a:pt x="73" y="29"/>
                    <a:pt x="73" y="29"/>
                  </a:cubicBezTo>
                  <a:cubicBezTo>
                    <a:pt x="74" y="29"/>
                    <a:pt x="75" y="29"/>
                    <a:pt x="76" y="29"/>
                  </a:cubicBezTo>
                  <a:cubicBezTo>
                    <a:pt x="76" y="29"/>
                    <a:pt x="77" y="30"/>
                    <a:pt x="76" y="30"/>
                  </a:cubicBezTo>
                  <a:cubicBezTo>
                    <a:pt x="76" y="30"/>
                    <a:pt x="75" y="31"/>
                    <a:pt x="74" y="32"/>
                  </a:cubicBezTo>
                  <a:lnTo>
                    <a:pt x="64" y="42"/>
                  </a:lnTo>
                  <a:close/>
                  <a:moveTo>
                    <a:pt x="94" y="107"/>
                  </a:moveTo>
                  <a:cubicBezTo>
                    <a:pt x="94" y="108"/>
                    <a:pt x="93" y="109"/>
                    <a:pt x="92" y="109"/>
                  </a:cubicBezTo>
                  <a:cubicBezTo>
                    <a:pt x="67" y="109"/>
                    <a:pt x="67" y="109"/>
                    <a:pt x="67" y="109"/>
                  </a:cubicBezTo>
                  <a:cubicBezTo>
                    <a:pt x="66" y="109"/>
                    <a:pt x="65" y="108"/>
                    <a:pt x="65" y="107"/>
                  </a:cubicBezTo>
                  <a:cubicBezTo>
                    <a:pt x="65" y="53"/>
                    <a:pt x="65" y="53"/>
                    <a:pt x="65" y="53"/>
                  </a:cubicBezTo>
                  <a:cubicBezTo>
                    <a:pt x="65" y="52"/>
                    <a:pt x="66" y="51"/>
                    <a:pt x="66" y="50"/>
                  </a:cubicBezTo>
                  <a:cubicBezTo>
                    <a:pt x="78" y="38"/>
                    <a:pt x="78" y="38"/>
                    <a:pt x="78" y="38"/>
                  </a:cubicBezTo>
                  <a:cubicBezTo>
                    <a:pt x="79" y="38"/>
                    <a:pt x="80" y="37"/>
                    <a:pt x="80" y="36"/>
                  </a:cubicBezTo>
                  <a:cubicBezTo>
                    <a:pt x="80" y="36"/>
                    <a:pt x="81" y="36"/>
                    <a:pt x="82" y="37"/>
                  </a:cubicBezTo>
                  <a:cubicBezTo>
                    <a:pt x="85" y="40"/>
                    <a:pt x="85" y="40"/>
                    <a:pt x="85" y="40"/>
                  </a:cubicBezTo>
                  <a:cubicBezTo>
                    <a:pt x="86" y="41"/>
                    <a:pt x="87" y="42"/>
                    <a:pt x="88" y="43"/>
                  </a:cubicBezTo>
                  <a:cubicBezTo>
                    <a:pt x="93" y="48"/>
                    <a:pt x="93" y="48"/>
                    <a:pt x="93" y="48"/>
                  </a:cubicBezTo>
                  <a:cubicBezTo>
                    <a:pt x="93" y="48"/>
                    <a:pt x="94" y="50"/>
                    <a:pt x="94" y="51"/>
                  </a:cubicBezTo>
                  <a:lnTo>
                    <a:pt x="94" y="107"/>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37" name="Freeform 233">
              <a:extLst>
                <a:ext uri="{FF2B5EF4-FFF2-40B4-BE49-F238E27FC236}">
                  <a16:creationId xmlns:a16="http://schemas.microsoft.com/office/drawing/2014/main" id="{043A832A-DC1C-4CD6-A065-260E16970C5C}"/>
                </a:ext>
              </a:extLst>
            </p:cNvPr>
            <p:cNvSpPr>
              <a:spLocks/>
            </p:cNvSpPr>
            <p:nvPr/>
          </p:nvSpPr>
          <p:spPr bwMode="auto">
            <a:xfrm>
              <a:off x="1648810" y="4152742"/>
              <a:ext cx="69894" cy="113827"/>
            </a:xfrm>
            <a:custGeom>
              <a:avLst/>
              <a:gdLst/>
              <a:ahLst/>
              <a:cxnLst>
                <a:cxn ang="0">
                  <a:pos x="0" y="34"/>
                </a:cxn>
                <a:cxn ang="0">
                  <a:pos x="2" y="36"/>
                </a:cxn>
                <a:cxn ang="0">
                  <a:pos x="20" y="36"/>
                </a:cxn>
                <a:cxn ang="0">
                  <a:pos x="22" y="34"/>
                </a:cxn>
                <a:cxn ang="0">
                  <a:pos x="22" y="2"/>
                </a:cxn>
                <a:cxn ang="0">
                  <a:pos x="20" y="0"/>
                </a:cxn>
                <a:cxn ang="0">
                  <a:pos x="2" y="0"/>
                </a:cxn>
                <a:cxn ang="0">
                  <a:pos x="0" y="2"/>
                </a:cxn>
                <a:cxn ang="0">
                  <a:pos x="0" y="34"/>
                </a:cxn>
              </a:cxnLst>
              <a:rect l="0" t="0" r="r" b="b"/>
              <a:pathLst>
                <a:path w="22" h="36">
                  <a:moveTo>
                    <a:pt x="0" y="34"/>
                  </a:moveTo>
                  <a:cubicBezTo>
                    <a:pt x="0" y="35"/>
                    <a:pt x="1" y="36"/>
                    <a:pt x="2" y="36"/>
                  </a:cubicBezTo>
                  <a:cubicBezTo>
                    <a:pt x="20" y="36"/>
                    <a:pt x="20" y="36"/>
                    <a:pt x="20" y="36"/>
                  </a:cubicBezTo>
                  <a:cubicBezTo>
                    <a:pt x="21" y="36"/>
                    <a:pt x="22" y="35"/>
                    <a:pt x="22" y="34"/>
                  </a:cubicBezTo>
                  <a:cubicBezTo>
                    <a:pt x="22" y="2"/>
                    <a:pt x="22" y="2"/>
                    <a:pt x="22" y="2"/>
                  </a:cubicBezTo>
                  <a:cubicBezTo>
                    <a:pt x="22" y="0"/>
                    <a:pt x="21" y="0"/>
                    <a:pt x="20" y="0"/>
                  </a:cubicBezTo>
                  <a:cubicBezTo>
                    <a:pt x="2" y="0"/>
                    <a:pt x="2" y="0"/>
                    <a:pt x="2" y="0"/>
                  </a:cubicBezTo>
                  <a:cubicBezTo>
                    <a:pt x="1" y="0"/>
                    <a:pt x="0" y="0"/>
                    <a:pt x="0" y="2"/>
                  </a:cubicBezTo>
                  <a:lnTo>
                    <a:pt x="0" y="34"/>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grpSp>
      <p:sp>
        <p:nvSpPr>
          <p:cNvPr id="2" name="Slide Number Placeholder 1">
            <a:extLst>
              <a:ext uri="{FF2B5EF4-FFF2-40B4-BE49-F238E27FC236}">
                <a16:creationId xmlns:a16="http://schemas.microsoft.com/office/drawing/2014/main" id="{6123D4BB-96A2-45A9-8900-8789931CF813}"/>
              </a:ext>
            </a:extLst>
          </p:cNvPr>
          <p:cNvSpPr>
            <a:spLocks noGrp="1"/>
          </p:cNvSpPr>
          <p:nvPr>
            <p:ph type="sldNum" sz="quarter" idx="21"/>
          </p:nvPr>
        </p:nvSpPr>
        <p:spPr/>
        <p:txBody>
          <a:bodyPr/>
          <a:lstStyle/>
          <a:p>
            <a:fld id="{B2192B31-B341-4013-B7E8-60D2E97D576A}" type="slidenum">
              <a:rPr lang="en-US" smtClean="0"/>
              <a:pPr/>
              <a:t>6</a:t>
            </a:fld>
            <a:endParaRPr lang="en-US" dirty="0"/>
          </a:p>
        </p:txBody>
      </p:sp>
      <p:pic>
        <p:nvPicPr>
          <p:cNvPr id="38" name="Picture 37" descr="A close up of a sign&#10;&#10;Description automatically generated">
            <a:extLst>
              <a:ext uri="{FF2B5EF4-FFF2-40B4-BE49-F238E27FC236}">
                <a16:creationId xmlns:a16="http://schemas.microsoft.com/office/drawing/2014/main" id="{47FC7645-EEAD-4995-BF22-CB2EC7EEA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77924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4DA58D-CF11-47B8-9241-25238CD62F8D}"/>
              </a:ext>
            </a:extLst>
          </p:cNvPr>
          <p:cNvSpPr>
            <a:spLocks noGrp="1"/>
          </p:cNvSpPr>
          <p:nvPr>
            <p:ph type="body" sz="quarter" idx="10"/>
          </p:nvPr>
        </p:nvSpPr>
        <p:spPr>
          <a:xfrm>
            <a:off x="397092" y="1581150"/>
            <a:ext cx="4281740" cy="2469668"/>
          </a:xfrm>
        </p:spPr>
        <p:txBody>
          <a:bodyPr/>
          <a:lstStyle/>
          <a:p>
            <a:r>
              <a:rPr lang="en-US" dirty="0"/>
              <a:t>Utilizing as many types of USDA Foods in the school menus can assist in offsetting food costs.  </a:t>
            </a:r>
          </a:p>
          <a:p>
            <a:endParaRPr lang="en-US" dirty="0"/>
          </a:p>
          <a:p>
            <a:r>
              <a:rPr lang="en-US" dirty="0"/>
              <a:t>How many items your menus </a:t>
            </a:r>
            <a:r>
              <a:rPr lang="en-US" dirty="0" err="1"/>
              <a:t>areUSDA</a:t>
            </a:r>
            <a:r>
              <a:rPr lang="en-US" dirty="0"/>
              <a:t> Foods?</a:t>
            </a:r>
          </a:p>
        </p:txBody>
      </p:sp>
      <p:sp>
        <p:nvSpPr>
          <p:cNvPr id="7" name="Text Placeholder 6">
            <a:extLst>
              <a:ext uri="{FF2B5EF4-FFF2-40B4-BE49-F238E27FC236}">
                <a16:creationId xmlns:a16="http://schemas.microsoft.com/office/drawing/2014/main" id="{8054F333-C1B6-443D-B766-3AFDB7124765}"/>
              </a:ext>
            </a:extLst>
          </p:cNvPr>
          <p:cNvSpPr>
            <a:spLocks noGrp="1"/>
          </p:cNvSpPr>
          <p:nvPr>
            <p:ph type="body" sz="quarter" idx="11"/>
          </p:nvPr>
        </p:nvSpPr>
        <p:spPr/>
        <p:txBody>
          <a:bodyPr/>
          <a:lstStyle/>
          <a:p>
            <a:r>
              <a:rPr lang="en-US" sz="2000" dirty="0"/>
              <a:t>Minimizing Food Cost</a:t>
            </a:r>
            <a:br>
              <a:rPr lang="en-US" sz="2000" dirty="0"/>
            </a:br>
            <a:endParaRPr lang="en-US" sz="2000" dirty="0"/>
          </a:p>
        </p:txBody>
      </p:sp>
      <p:sp>
        <p:nvSpPr>
          <p:cNvPr id="2" name="Slide Number Placeholder 1">
            <a:extLst>
              <a:ext uri="{FF2B5EF4-FFF2-40B4-BE49-F238E27FC236}">
                <a16:creationId xmlns:a16="http://schemas.microsoft.com/office/drawing/2014/main" id="{8AFFF5F7-5857-4C5A-BEF4-CF1B58BF78FF}"/>
              </a:ext>
            </a:extLst>
          </p:cNvPr>
          <p:cNvSpPr>
            <a:spLocks noGrp="1"/>
          </p:cNvSpPr>
          <p:nvPr>
            <p:ph type="sldNum" sz="quarter" idx="13"/>
          </p:nvPr>
        </p:nvSpPr>
        <p:spPr/>
        <p:txBody>
          <a:bodyPr/>
          <a:lstStyle/>
          <a:p>
            <a:fld id="{B2192B31-B341-4013-B7E8-60D2E97D576A}" type="slidenum">
              <a:rPr lang="en-US" smtClean="0"/>
              <a:pPr/>
              <a:t>7</a:t>
            </a:fld>
            <a:endParaRPr lang="en-US" dirty="0"/>
          </a:p>
        </p:txBody>
      </p:sp>
      <p:pic>
        <p:nvPicPr>
          <p:cNvPr id="9" name="Picture 8" descr="A person sitting at a table with a plate of food&#10;&#10;Description automatically generated">
            <a:extLst>
              <a:ext uri="{FF2B5EF4-FFF2-40B4-BE49-F238E27FC236}">
                <a16:creationId xmlns:a16="http://schemas.microsoft.com/office/drawing/2014/main" id="{56BBF67D-B5B4-41E1-9130-9E0FB05337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789" r="10208"/>
          <a:stretch/>
        </p:blipFill>
        <p:spPr>
          <a:xfrm>
            <a:off x="5081854" y="447950"/>
            <a:ext cx="3671326" cy="3761223"/>
          </a:xfrm>
          <a:prstGeom prst="round2SameRect">
            <a:avLst/>
          </a:prstGeom>
          <a:effectLst>
            <a:outerShdw blurRad="63500" sx="102000" sy="102000" algn="ctr" rotWithShape="0">
              <a:prstClr val="black">
                <a:alpha val="40000"/>
              </a:prstClr>
            </a:outerShdw>
          </a:effectLst>
        </p:spPr>
      </p:pic>
      <p:pic>
        <p:nvPicPr>
          <p:cNvPr id="10" name="Picture 9" descr="A close up of a sign&#10;&#10;Description automatically generated">
            <a:extLst>
              <a:ext uri="{FF2B5EF4-FFF2-40B4-BE49-F238E27FC236}">
                <a16:creationId xmlns:a16="http://schemas.microsoft.com/office/drawing/2014/main" id="{C4911543-BE64-4CC4-9092-6D4C98B46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91120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82EFCF-FAA8-47A7-90E1-345DA0533A50}"/>
              </a:ext>
            </a:extLst>
          </p:cNvPr>
          <p:cNvSpPr txBox="1"/>
          <p:nvPr/>
        </p:nvSpPr>
        <p:spPr>
          <a:xfrm>
            <a:off x="6858000" y="4697994"/>
            <a:ext cx="2155261" cy="415498"/>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Updated 06/2020</a:t>
            </a:r>
          </a:p>
          <a:p>
            <a:pPr lvl="0" algn="r"/>
            <a:r>
              <a:rPr lang="en-US" sz="1000" dirty="0">
                <a:solidFill>
                  <a:schemeClr val="bg1"/>
                </a:solidFill>
                <a:latin typeface="Arial" panose="020B0604020202020204" pitchFamily="34" charset="0"/>
                <a:cs typeface="Arial" panose="020B0604020202020204" pitchFamily="34" charset="0"/>
              </a:rPr>
              <a:t>www.SquareMeals.org</a:t>
            </a:r>
          </a:p>
        </p:txBody>
      </p:sp>
      <p:sp>
        <p:nvSpPr>
          <p:cNvPr id="4" name="Slide Number Placeholder 3">
            <a:extLst>
              <a:ext uri="{FF2B5EF4-FFF2-40B4-BE49-F238E27FC236}">
                <a16:creationId xmlns:a16="http://schemas.microsoft.com/office/drawing/2014/main" id="{0EE51ADE-F8DC-47FE-B326-A141E76258D6}"/>
              </a:ext>
            </a:extLst>
          </p:cNvPr>
          <p:cNvSpPr>
            <a:spLocks noGrp="1"/>
          </p:cNvSpPr>
          <p:nvPr>
            <p:ph type="sldNum" sz="quarter" idx="10"/>
          </p:nvPr>
        </p:nvSpPr>
        <p:spPr/>
        <p:txBody>
          <a:bodyPr/>
          <a:lstStyle/>
          <a:p>
            <a:fld id="{B2192B31-B341-4013-B7E8-60D2E97D576A}" type="slidenum">
              <a:rPr lang="en-US" smtClean="0"/>
              <a:pPr/>
              <a:t>8</a:t>
            </a:fld>
            <a:endParaRPr lang="en-US" dirty="0"/>
          </a:p>
        </p:txBody>
      </p:sp>
    </p:spTree>
    <p:extLst>
      <p:ext uri="{BB962C8B-B14F-4D97-AF65-F5344CB8AC3E}">
        <p14:creationId xmlns:p14="http://schemas.microsoft.com/office/powerpoint/2010/main" val="1042183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EEB50-EB56-4A2A-B909-23BE505E6A0F}"/>
              </a:ext>
            </a:extLst>
          </p:cNvPr>
          <p:cNvSpPr>
            <a:spLocks noGrp="1"/>
          </p:cNvSpPr>
          <p:nvPr>
            <p:ph type="body" sz="quarter" idx="10"/>
          </p:nvPr>
        </p:nvSpPr>
        <p:spPr/>
        <p:txBody>
          <a:bodyPr/>
          <a:lstStyle/>
          <a:p>
            <a:r>
              <a:rPr lang="en-US" dirty="0"/>
              <a:t>CONTACT US</a:t>
            </a:r>
          </a:p>
        </p:txBody>
      </p:sp>
      <p:sp>
        <p:nvSpPr>
          <p:cNvPr id="4" name="Text Placeholder 3">
            <a:extLst>
              <a:ext uri="{FF2B5EF4-FFF2-40B4-BE49-F238E27FC236}">
                <a16:creationId xmlns:a16="http://schemas.microsoft.com/office/drawing/2014/main" id="{47AC9F01-0CFE-48E0-800A-77FCF275A544}"/>
              </a:ext>
            </a:extLst>
          </p:cNvPr>
          <p:cNvSpPr>
            <a:spLocks noGrp="1"/>
          </p:cNvSpPr>
          <p:nvPr>
            <p:ph type="body" sz="quarter" idx="15"/>
          </p:nvPr>
        </p:nvSpPr>
        <p:spPr/>
        <p:txBody>
          <a:bodyPr/>
          <a:lstStyle/>
          <a:p>
            <a:r>
              <a:rPr lang="en-US" dirty="0"/>
              <a:t>CommodityOperations@TexasAgriculture.gov</a:t>
            </a:r>
          </a:p>
        </p:txBody>
      </p:sp>
      <p:sp>
        <p:nvSpPr>
          <p:cNvPr id="6" name="Text Placeholder 5">
            <a:extLst>
              <a:ext uri="{FF2B5EF4-FFF2-40B4-BE49-F238E27FC236}">
                <a16:creationId xmlns:a16="http://schemas.microsoft.com/office/drawing/2014/main" id="{8FAB2DE3-ED0C-4605-AF0A-DB896FB81BFE}"/>
              </a:ext>
            </a:extLst>
          </p:cNvPr>
          <p:cNvSpPr>
            <a:spLocks noGrp="1"/>
          </p:cNvSpPr>
          <p:nvPr>
            <p:ph type="body" sz="quarter" idx="16"/>
          </p:nvPr>
        </p:nvSpPr>
        <p:spPr>
          <a:xfrm>
            <a:off x="5486400" y="4467405"/>
            <a:ext cx="1828799" cy="466545"/>
          </a:xfrm>
        </p:spPr>
        <p:txBody>
          <a:bodyPr/>
          <a:lstStyle/>
          <a:p>
            <a:r>
              <a:rPr lang="en-US" dirty="0"/>
              <a:t>(877) TEX-MEAL</a:t>
            </a:r>
          </a:p>
        </p:txBody>
      </p:sp>
      <p:sp>
        <p:nvSpPr>
          <p:cNvPr id="10" name="Text Placeholder 9">
            <a:extLst>
              <a:ext uri="{FF2B5EF4-FFF2-40B4-BE49-F238E27FC236}">
                <a16:creationId xmlns:a16="http://schemas.microsoft.com/office/drawing/2014/main" id="{087FEF04-4FB2-4356-AB1B-A0130D82F0EB}"/>
              </a:ext>
            </a:extLst>
          </p:cNvPr>
          <p:cNvSpPr>
            <a:spLocks noGrp="1"/>
          </p:cNvSpPr>
          <p:nvPr>
            <p:ph type="body" sz="quarter" idx="17"/>
          </p:nvPr>
        </p:nvSpPr>
        <p:spPr>
          <a:xfrm>
            <a:off x="3878590" y="2084468"/>
            <a:ext cx="2610041" cy="614364"/>
          </a:xfrm>
        </p:spPr>
        <p:txBody>
          <a:bodyPr/>
          <a:lstStyle/>
          <a:p>
            <a:r>
              <a:rPr lang="en-US" dirty="0"/>
              <a:t>1700 North Congress Ave.</a:t>
            </a:r>
          </a:p>
          <a:p>
            <a:r>
              <a:rPr lang="en-US" dirty="0"/>
              <a:t>Austin, TX 78701</a:t>
            </a:r>
          </a:p>
        </p:txBody>
      </p:sp>
      <p:sp>
        <p:nvSpPr>
          <p:cNvPr id="9" name="Text Placeholder 8">
            <a:extLst>
              <a:ext uri="{FF2B5EF4-FFF2-40B4-BE49-F238E27FC236}">
                <a16:creationId xmlns:a16="http://schemas.microsoft.com/office/drawing/2014/main" id="{9CFD7521-7525-46CA-B713-C1B7E6105C44}"/>
              </a:ext>
            </a:extLst>
          </p:cNvPr>
          <p:cNvSpPr>
            <a:spLocks noGrp="1"/>
          </p:cNvSpPr>
          <p:nvPr>
            <p:ph type="body" sz="quarter" idx="18"/>
          </p:nvPr>
        </p:nvSpPr>
        <p:spPr/>
        <p:txBody>
          <a:bodyPr/>
          <a:lstStyle/>
          <a:p>
            <a:r>
              <a:rPr lang="en-US" dirty="0"/>
              <a:t>www.SquareMeals.org</a:t>
            </a:r>
          </a:p>
        </p:txBody>
      </p:sp>
      <p:sp>
        <p:nvSpPr>
          <p:cNvPr id="3" name="Slide Number Placeholder 2">
            <a:extLst>
              <a:ext uri="{FF2B5EF4-FFF2-40B4-BE49-F238E27FC236}">
                <a16:creationId xmlns:a16="http://schemas.microsoft.com/office/drawing/2014/main" id="{9AB6F41C-26C4-4B84-BFDE-7F06B7A63A5A}"/>
              </a:ext>
            </a:extLst>
          </p:cNvPr>
          <p:cNvSpPr>
            <a:spLocks noGrp="1"/>
          </p:cNvSpPr>
          <p:nvPr>
            <p:ph type="sldNum" sz="quarter" idx="19"/>
          </p:nvPr>
        </p:nvSpPr>
        <p:spPr/>
        <p:txBody>
          <a:bodyPr/>
          <a:lstStyle/>
          <a:p>
            <a:fld id="{B2192B31-B341-4013-B7E8-60D2E97D576A}" type="slidenum">
              <a:rPr lang="en-US" smtClean="0"/>
              <a:pPr/>
              <a:t>9</a:t>
            </a:fld>
            <a:endParaRPr lang="en-US" dirty="0"/>
          </a:p>
        </p:txBody>
      </p:sp>
      <p:pic>
        <p:nvPicPr>
          <p:cNvPr id="8" name="Picture 7" descr="A close up of a sign&#10;&#10;Description automatically generated">
            <a:extLst>
              <a:ext uri="{FF2B5EF4-FFF2-40B4-BE49-F238E27FC236}">
                <a16:creationId xmlns:a16="http://schemas.microsoft.com/office/drawing/2014/main" id="{22BCFE8B-C096-4FE6-8C95-93F5D42F08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452" y="1239193"/>
            <a:ext cx="2954691" cy="2383401"/>
          </a:xfrm>
          <a:prstGeom prst="rect">
            <a:avLst/>
          </a:prstGeom>
        </p:spPr>
      </p:pic>
    </p:spTree>
    <p:extLst>
      <p:ext uri="{BB962C8B-B14F-4D97-AF65-F5344CB8AC3E}">
        <p14:creationId xmlns:p14="http://schemas.microsoft.com/office/powerpoint/2010/main" val="2715676550"/>
      </p:ext>
    </p:extLst>
  </p:cSld>
  <p:clrMapOvr>
    <a:masterClrMapping/>
  </p:clrMapOvr>
</p:sld>
</file>

<file path=ppt/theme/theme1.xml><?xml version="1.0" encoding="utf-8"?>
<a:theme xmlns:a="http://schemas.openxmlformats.org/drawingml/2006/main" name="Default Theme">
  <a:themeElements>
    <a:clrScheme name="MENU">
      <a:dk1>
        <a:srgbClr val="000000"/>
      </a:dk1>
      <a:lt1>
        <a:srgbClr val="FFFFFF"/>
      </a:lt1>
      <a:dk2>
        <a:srgbClr val="44546A"/>
      </a:dk2>
      <a:lt2>
        <a:srgbClr val="E7E6E6"/>
      </a:lt2>
      <a:accent1>
        <a:srgbClr val="711F5D"/>
      </a:accent1>
      <a:accent2>
        <a:srgbClr val="480D48"/>
      </a:accent2>
      <a:accent3>
        <a:srgbClr val="3AC1C9"/>
      </a:accent3>
      <a:accent4>
        <a:srgbClr val="C84230"/>
      </a:accent4>
      <a:accent5>
        <a:srgbClr val="00AF50"/>
      </a:accent5>
      <a:accent6>
        <a:srgbClr val="91CF50"/>
      </a:accent6>
      <a:hlink>
        <a:srgbClr val="0563C1"/>
      </a:hlink>
      <a:folHlink>
        <a:srgbClr val="954F72"/>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40075</TotalTime>
  <Words>399</Words>
  <Application>Microsoft Office PowerPoint</Application>
  <PresentationFormat>On-screen Show (16:9)</PresentationFormat>
  <Paragraphs>60</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Roboto</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Jaclyn Cantu</cp:lastModifiedBy>
  <cp:revision>2270</cp:revision>
  <dcterms:created xsi:type="dcterms:W3CDTF">2015-09-08T18:46:55Z</dcterms:created>
  <dcterms:modified xsi:type="dcterms:W3CDTF">2020-07-07T16:03:15Z</dcterms:modified>
</cp:coreProperties>
</file>